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Default Extension="vml" ContentType="application/vnd.openxmlformats-officedocument.vmlDrawing"/>
  <Default Extension="gif" ContentType="image/gif"/>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legacyDocTextInfo.bin" ContentType="application/vnd.ms-office.legacyDocTextInfo"/>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handoutMasterIdLst>
    <p:handoutMasterId r:id="rId45"/>
  </p:handoutMasterIdLst>
  <p:sldIdLst>
    <p:sldId id="256" r:id="rId2"/>
    <p:sldId id="284" r:id="rId3"/>
    <p:sldId id="292" r:id="rId4"/>
    <p:sldId id="257" r:id="rId5"/>
    <p:sldId id="258" r:id="rId6"/>
    <p:sldId id="259" r:id="rId7"/>
    <p:sldId id="281" r:id="rId8"/>
    <p:sldId id="278" r:id="rId9"/>
    <p:sldId id="261" r:id="rId10"/>
    <p:sldId id="262" r:id="rId11"/>
    <p:sldId id="289" r:id="rId12"/>
    <p:sldId id="290" r:id="rId13"/>
    <p:sldId id="294" r:id="rId14"/>
    <p:sldId id="293" r:id="rId15"/>
    <p:sldId id="288" r:id="rId16"/>
    <p:sldId id="291" r:id="rId17"/>
    <p:sldId id="263" r:id="rId18"/>
    <p:sldId id="295" r:id="rId19"/>
    <p:sldId id="285" r:id="rId20"/>
    <p:sldId id="264" r:id="rId21"/>
    <p:sldId id="296" r:id="rId22"/>
    <p:sldId id="265" r:id="rId23"/>
    <p:sldId id="300" r:id="rId24"/>
    <p:sldId id="306" r:id="rId25"/>
    <p:sldId id="301" r:id="rId26"/>
    <p:sldId id="287" r:id="rId27"/>
    <p:sldId id="302" r:id="rId28"/>
    <p:sldId id="266" r:id="rId29"/>
    <p:sldId id="267" r:id="rId30"/>
    <p:sldId id="268" r:id="rId31"/>
    <p:sldId id="303" r:id="rId32"/>
    <p:sldId id="270" r:id="rId33"/>
    <p:sldId id="271" r:id="rId34"/>
    <p:sldId id="272" r:id="rId35"/>
    <p:sldId id="280" r:id="rId36"/>
    <p:sldId id="283" r:id="rId37"/>
    <p:sldId id="304" r:id="rId38"/>
    <p:sldId id="305" r:id="rId39"/>
    <p:sldId id="275" r:id="rId40"/>
    <p:sldId id="282" r:id="rId41"/>
    <p:sldId id="276" r:id="rId42"/>
    <p:sldId id="277" r:id="rId43"/>
    <p:sldId id="279" r:id="rId4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1" d="100"/>
          <a:sy n="91" d="100"/>
        </p:scale>
        <p:origin x="-212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06/relationships/legacyDocTextInfo" Target="legacyDocTextInfo.bin"/><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259AA76-2F3B-44DA-8A03-9CEF9A5F55D6}" type="datetimeFigureOut">
              <a:rPr lang="en-US" smtClean="0"/>
              <a:pPr/>
              <a:t>9/4/2012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708022B-0EDF-4BD0-8A14-55CFCEDC637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7BD5F7-AC21-41D8-9A50-F6340DC6E60D}"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2521A8-F3B4-442D-BA82-71627DD8829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1B37E52-01B5-4669-BACC-0E87594D4674}"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41E5EA-A284-4785-968A-B4849F51E34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1FAD98-81E4-46A7-84BB-7CF98C04CFD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2D2ED26-C000-41B6-A40F-FE58485D043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4ECBDC-A653-48BA-A697-2CF907A1FE86}"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0880E37-C658-4F56-BDD4-41BE6D9C2AC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ABA3AB2-196B-4E4C-8405-81F0C713C20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2A2786A-D64E-4F7A-9979-D2F914501CF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C1F753F-9BF1-4E9A-BE98-A84109BBFE0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D2B591-85DC-440E-A7FD-20B6F7CA4180}"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fld id="{46BDCE36-82D7-4399-BCFC-1D3B81AB3F5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F0EA6585-9ABF-437E-8756-1788D1F4619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images.google.com/imgres?imgurl=http://www.flatrock.org.nz/topics/animals/assets/conscious_animal.jpg&amp;imgrefurl=http://www.flatrock.org.nz/topics/animals/are_animals_conscious.htm&amp;h=480&amp;w=640&amp;sz=38&amp;hl=en&amp;start=11&amp;tbnid=sj4R8iTkwCBGCM:&amp;tbnh=103&amp;tbnw=137&amp;prev=/images?q=animal&amp;gbv=2&amp;hl=en&amp;safe=active&amp;sa=G" TargetMode="External"/><Relationship Id="rId7" Type="http://schemas.openxmlformats.org/officeDocument/2006/relationships/hyperlink" Target="http://images.google.com/imgres?imgurl=http://www.destination360.com/north-america/us/hawaii/images/oahu/oahu-nature-tours.jpg&amp;imgrefurl=http://www.destination360.com/north-america/us/hawaii/oahu/oahu-nature-tours.php&amp;h=332&amp;w=415&amp;sz=41&amp;hl=en&amp;start=74&amp;tbnid=TZboF2GBWDKdMM:&amp;tbnh=100&amp;tbnw=125&amp;prev=/images?q=nature&amp;start=60&amp;gbv=2&amp;ndsp=20&amp;hl=en&amp;safe=active&amp;sa=N" TargetMode="Externa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hyperlink" Target="http://images.google.com/imgres?imgurl=http://www.nature-wallpaper.info/wp-content/autumn-nature-wallpaper-28.jpg&amp;imgrefurl=http://www.nature-wallpaper.info/category/autumn-wallpapers/&amp;h=768&amp;w=1024&amp;sz=354&amp;hl=en&amp;start=55&amp;tbnid=vbVmmiQJmI5mqM:&amp;tbnh=113&amp;tbnw=150&amp;prev=/images?q=nature&amp;start=40&amp;gbv=2&amp;ndsp=20&amp;hl=en&amp;safe=active&amp;sa=N" TargetMode="External"/><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hyperlink" Target="http://images.google.com/imgres?imgurl=http://www.climatechangeconnection.org/Impacts/images/FrogEcosystem.jpg&amp;imgrefurl=http://www.climatechangeconnection.org/Impacts/Ecosystems.htm&amp;h=300&amp;w=400&amp;sz=170&amp;hl=en&amp;start=96&amp;tbnid=IPUU47gAq9ImxM:&amp;tbnh=93&amp;tbnw=124&amp;prev=/images?q=ecosystem&amp;start=80&amp;gbv=2&amp;ndsp=20&amp;hl=en&amp;safe=active&amp;sa=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imgres?imgurl=http://upload.wikimedia.org/wikipedia/commons/thumb/1/13/Spanish_moss_at_the_Mcbryde_Garden_in_hawaii.jpg/250px-Spanish_moss_at_the_Mcbryde_Garden_in_hawaii.jpg&amp;imgrefurl=http://en.wikipedia.org/wiki/Spanish_moss&amp;h=375&amp;w=250&amp;sz=47&amp;hl=en&amp;start=56&amp;tbnid=pQYLNfEt9tmoxM:&amp;tbnh=122&amp;tbnw=81&amp;prev=/images?q=spanish+moss&amp;start=40&amp;gbv=2&amp;ndsp=20&amp;hl=en&amp;safe=active&amp;sa=N" TargetMode="Externa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images.google.com/imgres?imgurl=http://gecko.gc.maricopa.edu/~lsola/bio182/labreview/platyhelminthes/tapeworm.jpg&amp;imgrefurl=http://www2b.abc.net.au/science/k2/stn/archives/archive34/newposts/244/topic244000.shtm&amp;h=301&amp;w=500&amp;sz=28&amp;hl=en&amp;start=13&amp;tbnid=hJZolLNd0pGMzM:&amp;tbnh=78&amp;tbnw=130&amp;prev=/images?q=tapeworm&amp;gbv=2&amp;hl=en&amp;safe=active&amp;sa=G" TargetMode="External"/><Relationship Id="rId7" Type="http://schemas.openxmlformats.org/officeDocument/2006/relationships/hyperlink" Target="http://images.google.com/imgres?imgurl=http://cornellcollege.edu/biology/insects2003/erinmorgan/images/mosquito.jpg&amp;imgrefurl=http://cornellcollege.edu/biology/insects2003/m.shtml&amp;h=951&amp;w=1200&amp;sz=60&amp;hl=en&amp;start=10&amp;tbnid=ZJnFLyQwvz87uM:&amp;tbnh=119&amp;tbnw=150&amp;prev=/images?q=mosquito&amp;gbv=2&amp;hl=en&amp;safe=active&amp;sa=G" TargetMode="Externa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9.jpeg"/><Relationship Id="rId5" Type="http://schemas.openxmlformats.org/officeDocument/2006/relationships/hyperlink" Target="http://images.google.com/imgres?imgurl=http://www.healthline.com/blogs/outdoor_health/uploaded_images/tick-on-skin-744826.jpg&amp;imgrefurl=http://www.healthline.com/blogs/outdoor_health/labels/tick.html&amp;h=458&amp;w=500&amp;sz=43&amp;hl=en&amp;start=6&amp;tbnid=UhjNqFVU_mY1gM:&amp;tbnh=119&amp;tbnw=130&amp;prev=/images?q=tick&amp;gbv=2&amp;hl=en&amp;safe=active&amp;sa=G" TargetMode="External"/><Relationship Id="rId4" Type="http://schemas.openxmlformats.org/officeDocument/2006/relationships/image" Target="../media/image28.jpeg"/><Relationship Id="rId9"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hyperlink" Target="http://images.google.com/imgres?imgurl=http://www.aerospaceguide.net/solar_system/our_sun.gif&amp;imgrefurl=http://www.aerospaceguide.net/solar_system/sun.html&amp;h=332&amp;w=332&amp;sz=97&amp;hl=en&amp;start=6&amp;tbnid=cVdmIhu_NnY7vM:&amp;tbnh=119&amp;tbnw=119&amp;prev=/images?q=sun&amp;gbv=2&amp;hl=en&amp;safe=active&amp;sa=G" TargetMode="Externa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4.xml"/><Relationship Id="rId1" Type="http://schemas.openxmlformats.org/officeDocument/2006/relationships/tags" Target="../tags/tag31.xml"/><Relationship Id="rId5" Type="http://schemas.openxmlformats.org/officeDocument/2006/relationships/image" Target="../media/image49.jpeg"/><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4.xml"/><Relationship Id="rId1" Type="http://schemas.openxmlformats.org/officeDocument/2006/relationships/vmlDrawing" Target="../drawings/vmlDrawing1.v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m/imgres?imgurl=http://www.cosmosmagazine.com/system/files/20070705_earth.jpg&amp;imgrefurl=http://www.cosmosmagazine.com/node/1428&amp;h=300&amp;w=300&amp;sz=17&amp;hl=en&amp;start=22&amp;tbnid=Ud5w9AZmVEtyBM:&amp;tbnh=116&amp;tbnw=116&amp;prev=/images?q=earth&amp;start=20&amp;gbv=2&amp;ndsp=20&amp;hl=en&amp;safe=active&amp;sa=N" TargetMode="Externa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mtClean="0"/>
              <a:t>ECOLOGY</a:t>
            </a:r>
          </a:p>
        </p:txBody>
      </p:sp>
      <p:sp>
        <p:nvSpPr>
          <p:cNvPr id="2051" name="Rectangle 3"/>
          <p:cNvSpPr>
            <a:spLocks noGrp="1" noChangeArrowheads="1"/>
          </p:cNvSpPr>
          <p:nvPr>
            <p:ph type="subTitle" idx="1"/>
          </p:nvPr>
        </p:nvSpPr>
        <p:spPr/>
        <p:txBody>
          <a:bodyPr/>
          <a:lstStyle/>
          <a:p>
            <a:pPr eaLnBrk="1" hangingPunct="1">
              <a:defRPr/>
            </a:pPr>
            <a:r>
              <a:rPr lang="en-US" smtClean="0"/>
              <a:t>Chapters 2-5</a:t>
            </a:r>
          </a:p>
          <a:p>
            <a:pPr eaLnBrk="1" hangingPunct="1">
              <a:defRPr/>
            </a:pPr>
            <a:endParaRPr lang="en-US" smtClean="0"/>
          </a:p>
        </p:txBody>
      </p:sp>
      <p:pic>
        <p:nvPicPr>
          <p:cNvPr id="4100" name="Picture 5" descr="conscious_animal">
            <a:hlinkClick r:id="rId3"/>
          </p:cNvPr>
          <p:cNvPicPr>
            <a:picLocks noChangeAspect="1" noChangeArrowheads="1"/>
          </p:cNvPicPr>
          <p:nvPr/>
        </p:nvPicPr>
        <p:blipFill>
          <a:blip r:embed="rId4" cstate="print"/>
          <a:srcRect/>
          <a:stretch>
            <a:fillRect/>
          </a:stretch>
        </p:blipFill>
        <p:spPr bwMode="auto">
          <a:xfrm>
            <a:off x="457200" y="304800"/>
            <a:ext cx="2971800" cy="2233613"/>
          </a:xfrm>
          <a:prstGeom prst="rect">
            <a:avLst/>
          </a:prstGeom>
          <a:noFill/>
          <a:ln w="9525">
            <a:noFill/>
            <a:miter lim="800000"/>
            <a:headEnd/>
            <a:tailEnd/>
          </a:ln>
        </p:spPr>
      </p:pic>
      <p:pic>
        <p:nvPicPr>
          <p:cNvPr id="4101" name="Picture 7" descr="autumn-nature-wallpaper-28">
            <a:hlinkClick r:id="rId5"/>
          </p:cNvPr>
          <p:cNvPicPr>
            <a:picLocks noChangeAspect="1" noChangeArrowheads="1"/>
          </p:cNvPicPr>
          <p:nvPr/>
        </p:nvPicPr>
        <p:blipFill>
          <a:blip r:embed="rId6" cstate="print"/>
          <a:srcRect/>
          <a:stretch>
            <a:fillRect/>
          </a:stretch>
        </p:blipFill>
        <p:spPr bwMode="auto">
          <a:xfrm>
            <a:off x="5562600" y="304800"/>
            <a:ext cx="2895600" cy="2181225"/>
          </a:xfrm>
          <a:prstGeom prst="rect">
            <a:avLst/>
          </a:prstGeom>
          <a:noFill/>
          <a:ln w="9525">
            <a:noFill/>
            <a:miter lim="800000"/>
            <a:headEnd/>
            <a:tailEnd/>
          </a:ln>
        </p:spPr>
      </p:pic>
      <p:pic>
        <p:nvPicPr>
          <p:cNvPr id="4102" name="Picture 9" descr="oahu-nature-tours">
            <a:hlinkClick r:id="rId7"/>
          </p:cNvPr>
          <p:cNvPicPr>
            <a:picLocks noChangeAspect="1" noChangeArrowheads="1"/>
          </p:cNvPicPr>
          <p:nvPr/>
        </p:nvPicPr>
        <p:blipFill>
          <a:blip r:embed="rId8" cstate="print"/>
          <a:srcRect/>
          <a:stretch>
            <a:fillRect/>
          </a:stretch>
        </p:blipFill>
        <p:spPr bwMode="auto">
          <a:xfrm>
            <a:off x="533400" y="4419600"/>
            <a:ext cx="2819400" cy="2255838"/>
          </a:xfrm>
          <a:prstGeom prst="rect">
            <a:avLst/>
          </a:prstGeom>
          <a:noFill/>
          <a:ln w="9525">
            <a:noFill/>
            <a:miter lim="800000"/>
            <a:headEnd/>
            <a:tailEnd/>
          </a:ln>
        </p:spPr>
      </p:pic>
      <p:pic>
        <p:nvPicPr>
          <p:cNvPr id="4103" name="Picture 11" descr="FrogEcosystem">
            <a:hlinkClick r:id="rId9"/>
          </p:cNvPr>
          <p:cNvPicPr>
            <a:picLocks noChangeAspect="1" noChangeArrowheads="1"/>
          </p:cNvPicPr>
          <p:nvPr/>
        </p:nvPicPr>
        <p:blipFill>
          <a:blip r:embed="rId10" cstate="print"/>
          <a:srcRect/>
          <a:stretch>
            <a:fillRect/>
          </a:stretch>
        </p:blipFill>
        <p:spPr bwMode="auto">
          <a:xfrm>
            <a:off x="5638800" y="4419600"/>
            <a:ext cx="2971800" cy="22288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dirty="0" smtClean="0"/>
              <a:t>Relationships between species</a:t>
            </a:r>
          </a:p>
        </p:txBody>
      </p:sp>
      <p:sp>
        <p:nvSpPr>
          <p:cNvPr id="11267" name="Rectangle 3"/>
          <p:cNvSpPr>
            <a:spLocks noGrp="1" noChangeArrowheads="1"/>
          </p:cNvSpPr>
          <p:nvPr>
            <p:ph idx="1"/>
          </p:nvPr>
        </p:nvSpPr>
        <p:spPr/>
        <p:txBody>
          <a:bodyPr/>
          <a:lstStyle/>
          <a:p>
            <a:pPr>
              <a:lnSpc>
                <a:spcPct val="90000"/>
              </a:lnSpc>
              <a:defRPr/>
            </a:pPr>
            <a:r>
              <a:rPr lang="en-US" dirty="0" smtClean="0"/>
              <a:t>Competition</a:t>
            </a:r>
          </a:p>
          <a:p>
            <a:pPr eaLnBrk="1" hangingPunct="1">
              <a:lnSpc>
                <a:spcPct val="90000"/>
              </a:lnSpc>
              <a:defRPr/>
            </a:pPr>
            <a:r>
              <a:rPr lang="en-US" dirty="0" smtClean="0"/>
              <a:t>Predator-prey relationships</a:t>
            </a:r>
          </a:p>
          <a:p>
            <a:pPr eaLnBrk="1" hangingPunct="1">
              <a:lnSpc>
                <a:spcPct val="90000"/>
              </a:lnSpc>
              <a:defRPr/>
            </a:pPr>
            <a:r>
              <a:rPr lang="en-US" u="sng" dirty="0" smtClean="0"/>
              <a:t>Symbiosis</a:t>
            </a:r>
            <a:r>
              <a:rPr lang="en-US" dirty="0" smtClean="0"/>
              <a:t>—A close and permanent relationship between different species</a:t>
            </a:r>
          </a:p>
          <a:p>
            <a:pPr lvl="1" eaLnBrk="1" hangingPunct="1">
              <a:lnSpc>
                <a:spcPct val="90000"/>
              </a:lnSpc>
              <a:defRPr/>
            </a:pPr>
            <a:r>
              <a:rPr lang="en-US" dirty="0" smtClean="0"/>
              <a:t>Mutualism, </a:t>
            </a:r>
          </a:p>
          <a:p>
            <a:pPr lvl="1" eaLnBrk="1" hangingPunct="1">
              <a:lnSpc>
                <a:spcPct val="90000"/>
              </a:lnSpc>
              <a:defRPr/>
            </a:pPr>
            <a:r>
              <a:rPr lang="en-US" dirty="0" smtClean="0"/>
              <a:t>Commensalism </a:t>
            </a:r>
          </a:p>
          <a:p>
            <a:pPr lvl="1" eaLnBrk="1" hangingPunct="1">
              <a:lnSpc>
                <a:spcPct val="90000"/>
              </a:lnSpc>
              <a:defRPr/>
            </a:pPr>
            <a:r>
              <a:rPr lang="en-US" dirty="0" smtClean="0"/>
              <a:t>Parasitism</a:t>
            </a:r>
          </a:p>
          <a:p>
            <a:pPr lvl="1" eaLnBrk="1" hangingPunct="1">
              <a:lnSpc>
                <a:spcPct val="90000"/>
              </a:lnSpc>
              <a:defRPr/>
            </a:pPr>
            <a:endParaRPr lang="en-US" dirty="0" smtClean="0"/>
          </a:p>
          <a:p>
            <a:pPr lvl="1" eaLnBrk="1" hangingPunct="1">
              <a:lnSpc>
                <a:spcPct val="90000"/>
              </a:lnSpc>
              <a:buFont typeface="Tahoma" pitchFamily="34" charset="0"/>
              <a:buNone/>
              <a:defRPr/>
            </a:pPr>
            <a:endParaRPr lang="en-US" dirty="0" smtClean="0"/>
          </a:p>
        </p:txBody>
      </p:sp>
      <p:pic>
        <p:nvPicPr>
          <p:cNvPr id="5" name="Picture 2"/>
          <p:cNvPicPr>
            <a:picLocks noChangeAspect="1" noChangeArrowheads="1"/>
          </p:cNvPicPr>
          <p:nvPr/>
        </p:nvPicPr>
        <p:blipFill>
          <a:blip r:embed="rId3" cstate="print"/>
          <a:srcRect/>
          <a:stretch>
            <a:fillRect/>
          </a:stretch>
        </p:blipFill>
        <p:spPr bwMode="auto">
          <a:xfrm>
            <a:off x="5181600" y="3657600"/>
            <a:ext cx="2752725" cy="3016143"/>
          </a:xfrm>
          <a:prstGeom prst="rect">
            <a:avLst/>
          </a:prstGeom>
          <a:noFill/>
          <a:ln w="12700" cap="sq" cmpd="sng">
            <a:noFill/>
            <a:prstDash val="solid"/>
            <a:miter lim="800000"/>
            <a:headEnd type="none" w="sm" len="sm"/>
            <a:tailEnd type="none" w="sm" len="sm"/>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defRPr/>
            </a:pPr>
            <a:r>
              <a:rPr lang="en-US" smtClean="0"/>
              <a:t>Competition</a:t>
            </a:r>
          </a:p>
        </p:txBody>
      </p:sp>
      <p:sp>
        <p:nvSpPr>
          <p:cNvPr id="32771" name="Content Placeholder 2"/>
          <p:cNvSpPr>
            <a:spLocks noGrp="1"/>
          </p:cNvSpPr>
          <p:nvPr>
            <p:ph idx="1"/>
          </p:nvPr>
        </p:nvSpPr>
        <p:spPr/>
        <p:txBody>
          <a:bodyPr>
            <a:normAutofit/>
          </a:bodyPr>
          <a:lstStyle/>
          <a:p>
            <a:pPr eaLnBrk="1" hangingPunct="1">
              <a:buNone/>
              <a:defRPr/>
            </a:pPr>
            <a:endParaRPr lang="en-US" u="sng" dirty="0" smtClean="0"/>
          </a:p>
          <a:p>
            <a:pPr eaLnBrk="1" hangingPunct="1">
              <a:defRPr/>
            </a:pPr>
            <a:r>
              <a:rPr lang="en-US" u="sng" dirty="0" err="1" smtClean="0"/>
              <a:t>Interspecific</a:t>
            </a:r>
            <a:r>
              <a:rPr lang="en-US" u="sng" dirty="0" smtClean="0"/>
              <a:t> Competition</a:t>
            </a:r>
            <a:r>
              <a:rPr lang="en-US" dirty="0" smtClean="0"/>
              <a:t> occurs when members of different species compete for a limited resource.</a:t>
            </a:r>
          </a:p>
          <a:p>
            <a:pPr eaLnBrk="1" hangingPunct="1">
              <a:defRPr/>
            </a:pPr>
            <a:r>
              <a:rPr lang="en-US" u="sng" dirty="0" smtClean="0"/>
              <a:t>Competitive Exclusion</a:t>
            </a:r>
            <a:r>
              <a:rPr lang="en-US" dirty="0" smtClean="0"/>
              <a:t> occurs when one of those species uses  the resource more efficiently.</a:t>
            </a:r>
          </a:p>
          <a:p>
            <a:pPr lvl="1" eaLnBrk="1" hangingPunct="1">
              <a:defRPr/>
            </a:pPr>
            <a:r>
              <a:rPr lang="en-US" dirty="0" smtClean="0"/>
              <a:t>This is why no two species occupy exactly the same niche.</a:t>
            </a:r>
          </a:p>
        </p:txBody>
      </p:sp>
      <p:pic>
        <p:nvPicPr>
          <p:cNvPr id="4" name="Picture 5" descr="Coyote stalking prey — note radio collar and ear tags for research project"/>
          <p:cNvPicPr>
            <a:picLocks noChangeAspect="1" noChangeArrowheads="1"/>
          </p:cNvPicPr>
          <p:nvPr/>
        </p:nvPicPr>
        <p:blipFill>
          <a:blip r:embed="rId3" cstate="print"/>
          <a:stretch>
            <a:fillRect/>
          </a:stretch>
        </p:blipFill>
        <p:spPr bwMode="auto">
          <a:xfrm>
            <a:off x="5029200" y="381000"/>
            <a:ext cx="3093529" cy="20494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defRPr/>
            </a:pPr>
            <a:r>
              <a:rPr lang="en-US" smtClean="0"/>
              <a:t>Results of Competition</a:t>
            </a:r>
          </a:p>
        </p:txBody>
      </p:sp>
      <p:sp>
        <p:nvSpPr>
          <p:cNvPr id="33795" name="Content Placeholder 2"/>
          <p:cNvSpPr>
            <a:spLocks noGrp="1"/>
          </p:cNvSpPr>
          <p:nvPr>
            <p:ph idx="1"/>
          </p:nvPr>
        </p:nvSpPr>
        <p:spPr/>
        <p:txBody>
          <a:bodyPr/>
          <a:lstStyle/>
          <a:p>
            <a:pPr eaLnBrk="1" hangingPunct="1">
              <a:defRPr/>
            </a:pPr>
            <a:r>
              <a:rPr lang="en-US" dirty="0" smtClean="0"/>
              <a:t>It’s best for species not to compete so they adjust their niche in order to all survive.</a:t>
            </a:r>
          </a:p>
          <a:p>
            <a:pPr eaLnBrk="1" hangingPunct="1">
              <a:defRPr/>
            </a:pPr>
            <a:r>
              <a:rPr lang="en-US" dirty="0" smtClean="0"/>
              <a:t>The </a:t>
            </a:r>
            <a:r>
              <a:rPr lang="en-US" u="sng" dirty="0" smtClean="0"/>
              <a:t>fundamental niche</a:t>
            </a:r>
            <a:r>
              <a:rPr lang="en-US" dirty="0" smtClean="0"/>
              <a:t> is the range of conditions and resources that a species CAN TOLERATE.</a:t>
            </a:r>
          </a:p>
          <a:p>
            <a:pPr eaLnBrk="1" hangingPunct="1">
              <a:defRPr/>
            </a:pPr>
            <a:r>
              <a:rPr lang="en-US" dirty="0" smtClean="0"/>
              <a:t>The </a:t>
            </a:r>
            <a:r>
              <a:rPr lang="en-US" u="sng" dirty="0" smtClean="0"/>
              <a:t>realized niche</a:t>
            </a:r>
            <a:r>
              <a:rPr lang="en-US" dirty="0" smtClean="0"/>
              <a:t> is the part of the niche that the species ACTUALLY USES.</a:t>
            </a:r>
          </a:p>
          <a:p>
            <a:pPr eaLnBrk="1" hangingPunct="1">
              <a:defRPr/>
            </a:pPr>
            <a:r>
              <a:rPr lang="en-US" dirty="0" smtClean="0"/>
              <a:t>If species don’t adjust, one of them dies out.</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 A little humor</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2743200" y="1828800"/>
            <a:ext cx="3810000" cy="4757761"/>
          </a:xfrm>
          <a:prstGeom prst="rect">
            <a:avLst/>
          </a:prstGeom>
          <a:noFill/>
          <a:ln w="12700" cap="sq" cmpd="sng">
            <a:noFill/>
            <a:prstDash val="solid"/>
            <a:miter lim="800000"/>
            <a:headEnd type="none" w="sm" len="sm"/>
            <a:tailEnd type="none" w="sm" len="sm"/>
          </a:ln>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Predation</a:t>
            </a:r>
            <a:br>
              <a:rPr lang="en-US" dirty="0" smtClean="0"/>
            </a:br>
            <a:endParaRPr lang="en-US" dirty="0"/>
          </a:p>
        </p:txBody>
      </p:sp>
      <p:sp>
        <p:nvSpPr>
          <p:cNvPr id="3" name="Content Placeholder 2"/>
          <p:cNvSpPr>
            <a:spLocks noGrp="1"/>
          </p:cNvSpPr>
          <p:nvPr>
            <p:ph idx="1"/>
          </p:nvPr>
        </p:nvSpPr>
        <p:spPr/>
        <p:txBody>
          <a:bodyPr/>
          <a:lstStyle/>
          <a:p>
            <a:r>
              <a:rPr lang="en-US" dirty="0" smtClean="0"/>
              <a:t>One organism eats another</a:t>
            </a:r>
          </a:p>
          <a:p>
            <a:endParaRPr lang="en-US" dirty="0" smtClean="0"/>
          </a:p>
          <a:p>
            <a:endParaRPr lang="en-US" dirty="0"/>
          </a:p>
        </p:txBody>
      </p:sp>
      <p:pic>
        <p:nvPicPr>
          <p:cNvPr id="4" name="Picture 6" descr="j0423161"/>
          <p:cNvPicPr>
            <a:picLocks noChangeAspect="1" noChangeArrowheads="1"/>
          </p:cNvPicPr>
          <p:nvPr/>
        </p:nvPicPr>
        <p:blipFill>
          <a:blip r:embed="rId3" cstate="print"/>
          <a:srcRect/>
          <a:stretch>
            <a:fillRect/>
          </a:stretch>
        </p:blipFill>
        <p:spPr bwMode="auto">
          <a:xfrm>
            <a:off x="2362200" y="3886200"/>
            <a:ext cx="1827213" cy="1827213"/>
          </a:xfrm>
          <a:prstGeom prst="rect">
            <a:avLst/>
          </a:prstGeom>
          <a:noFill/>
        </p:spPr>
      </p:pic>
      <p:pic>
        <p:nvPicPr>
          <p:cNvPr id="5" name="Picture 5" descr="j0423167"/>
          <p:cNvPicPr>
            <a:picLocks noChangeAspect="1" noChangeArrowheads="1"/>
          </p:cNvPicPr>
          <p:nvPr/>
        </p:nvPicPr>
        <p:blipFill>
          <a:blip r:embed="rId4" cstate="print"/>
          <a:srcRect/>
          <a:stretch>
            <a:fillRect/>
          </a:stretch>
        </p:blipFill>
        <p:spPr bwMode="auto">
          <a:xfrm>
            <a:off x="5105400" y="3886200"/>
            <a:ext cx="1827213" cy="182721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eaLnBrk="1" hangingPunct="1">
              <a:defRPr/>
            </a:pPr>
            <a:r>
              <a:rPr lang="en-US" dirty="0" smtClean="0"/>
              <a:t>Predator-Prey Relationships</a:t>
            </a:r>
            <a:br>
              <a:rPr lang="en-US" dirty="0" smtClean="0"/>
            </a:br>
            <a:endParaRPr lang="en-US" dirty="0" smtClean="0"/>
          </a:p>
        </p:txBody>
      </p:sp>
      <p:sp>
        <p:nvSpPr>
          <p:cNvPr id="31747" name="Content Placeholder 2"/>
          <p:cNvSpPr>
            <a:spLocks noGrp="1"/>
          </p:cNvSpPr>
          <p:nvPr>
            <p:ph idx="1"/>
          </p:nvPr>
        </p:nvSpPr>
        <p:spPr>
          <a:xfrm>
            <a:off x="457200" y="1219200"/>
            <a:ext cx="8229600" cy="4800600"/>
          </a:xfrm>
        </p:spPr>
        <p:txBody>
          <a:bodyPr/>
          <a:lstStyle/>
          <a:p>
            <a:pPr eaLnBrk="1" hangingPunct="1">
              <a:defRPr/>
            </a:pPr>
            <a:endParaRPr lang="en-US" dirty="0" smtClean="0"/>
          </a:p>
          <a:p>
            <a:pPr eaLnBrk="1" hangingPunct="1">
              <a:defRPr/>
            </a:pPr>
            <a:r>
              <a:rPr lang="en-US" dirty="0" smtClean="0"/>
              <a:t>See the Predator-Prey activity</a:t>
            </a:r>
          </a:p>
          <a:p>
            <a:pPr eaLnBrk="1" hangingPunct="1">
              <a:defRPr/>
            </a:pPr>
            <a:endParaRPr lang="en-US" dirty="0" smtClean="0"/>
          </a:p>
        </p:txBody>
      </p:sp>
      <p:pic>
        <p:nvPicPr>
          <p:cNvPr id="13316" name="Picture 3" descr="weasel.bmp"/>
          <p:cNvPicPr>
            <a:picLocks noChangeAspect="1"/>
          </p:cNvPicPr>
          <p:nvPr/>
        </p:nvPicPr>
        <p:blipFill>
          <a:blip r:embed="rId3" cstate="print"/>
          <a:srcRect/>
          <a:stretch>
            <a:fillRect/>
          </a:stretch>
        </p:blipFill>
        <p:spPr bwMode="auto">
          <a:xfrm>
            <a:off x="914400" y="2667000"/>
            <a:ext cx="3533775" cy="3586163"/>
          </a:xfrm>
          <a:prstGeom prst="rect">
            <a:avLst/>
          </a:prstGeom>
          <a:noFill/>
          <a:ln w="9525">
            <a:noFill/>
            <a:miter lim="800000"/>
            <a:headEnd/>
            <a:tailEnd/>
          </a:ln>
        </p:spPr>
      </p:pic>
      <p:pic>
        <p:nvPicPr>
          <p:cNvPr id="13317" name="Picture 4" descr="mouse.jpg"/>
          <p:cNvPicPr>
            <a:picLocks noChangeAspect="1"/>
          </p:cNvPicPr>
          <p:nvPr/>
        </p:nvPicPr>
        <p:blipFill>
          <a:blip r:embed="rId4" cstate="print"/>
          <a:stretch>
            <a:fillRect/>
          </a:stretch>
        </p:blipFill>
        <p:spPr bwMode="auto">
          <a:xfrm>
            <a:off x="5084829" y="3276600"/>
            <a:ext cx="3554280" cy="24050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Symbiotic Relationships</a:t>
            </a:r>
            <a:endParaRPr lang="en-US" dirty="0"/>
          </a:p>
        </p:txBody>
      </p:sp>
      <p:sp>
        <p:nvSpPr>
          <p:cNvPr id="3" name="Content Placeholder 2"/>
          <p:cNvSpPr>
            <a:spLocks noGrp="1"/>
          </p:cNvSpPr>
          <p:nvPr>
            <p:ph idx="1"/>
          </p:nvPr>
        </p:nvSpPr>
        <p:spPr/>
        <p:txBody>
          <a:bodyPr/>
          <a:lstStyle/>
          <a:p>
            <a:pPr>
              <a:buNone/>
              <a:defRPr/>
            </a:pPr>
            <a:r>
              <a:rPr lang="en-US" dirty="0" smtClean="0"/>
              <a:t> </a:t>
            </a:r>
            <a:endParaRPr lang="en-US" dirty="0"/>
          </a:p>
        </p:txBody>
      </p:sp>
      <p:pic>
        <p:nvPicPr>
          <p:cNvPr id="4" name="Picture 3" descr="cattle egret.jpg"/>
          <p:cNvPicPr>
            <a:picLocks noChangeAspect="1"/>
          </p:cNvPicPr>
          <p:nvPr/>
        </p:nvPicPr>
        <p:blipFill>
          <a:blip r:embed="rId3" cstate="print"/>
          <a:stretch>
            <a:fillRect/>
          </a:stretch>
        </p:blipFill>
        <p:spPr>
          <a:xfrm>
            <a:off x="457200" y="1600200"/>
            <a:ext cx="2452619" cy="2362200"/>
          </a:xfrm>
          <a:prstGeom prst="rect">
            <a:avLst/>
          </a:prstGeom>
        </p:spPr>
      </p:pic>
      <p:pic>
        <p:nvPicPr>
          <p:cNvPr id="5" name="Picture 4" descr="mutualism.jpg"/>
          <p:cNvPicPr>
            <a:picLocks noChangeAspect="1"/>
          </p:cNvPicPr>
          <p:nvPr/>
        </p:nvPicPr>
        <p:blipFill>
          <a:blip r:embed="rId4" cstate="print"/>
          <a:stretch>
            <a:fillRect/>
          </a:stretch>
        </p:blipFill>
        <p:spPr>
          <a:xfrm>
            <a:off x="3429000" y="2590800"/>
            <a:ext cx="1752600" cy="2645861"/>
          </a:xfrm>
          <a:prstGeom prst="rect">
            <a:avLst/>
          </a:prstGeom>
        </p:spPr>
      </p:pic>
      <p:pic>
        <p:nvPicPr>
          <p:cNvPr id="6" name="Picture 5" descr="parasitism.jpg"/>
          <p:cNvPicPr>
            <a:picLocks noChangeAspect="1"/>
          </p:cNvPicPr>
          <p:nvPr/>
        </p:nvPicPr>
        <p:blipFill>
          <a:blip r:embed="rId5" cstate="print"/>
          <a:stretch>
            <a:fillRect/>
          </a:stretch>
        </p:blipFill>
        <p:spPr>
          <a:xfrm>
            <a:off x="5715000" y="4343400"/>
            <a:ext cx="3022600" cy="1945189"/>
          </a:xfrm>
          <a:prstGeom prst="rect">
            <a:avLst/>
          </a:prstGeom>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t>Mutualism</a:t>
            </a:r>
          </a:p>
        </p:txBody>
      </p:sp>
      <p:sp>
        <p:nvSpPr>
          <p:cNvPr id="12291" name="Rectangle 3"/>
          <p:cNvSpPr>
            <a:spLocks noGrp="1" noChangeArrowheads="1"/>
          </p:cNvSpPr>
          <p:nvPr>
            <p:ph idx="1"/>
          </p:nvPr>
        </p:nvSpPr>
        <p:spPr/>
        <p:txBody>
          <a:bodyPr>
            <a:normAutofit/>
          </a:bodyPr>
          <a:lstStyle/>
          <a:p>
            <a:pPr eaLnBrk="1" hangingPunct="1">
              <a:defRPr/>
            </a:pPr>
            <a:r>
              <a:rPr lang="en-US" dirty="0" smtClean="0"/>
              <a:t>Both species benefit from the interaction</a:t>
            </a:r>
          </a:p>
          <a:p>
            <a:pPr lvl="1" eaLnBrk="1" hangingPunct="1">
              <a:defRPr/>
            </a:pPr>
            <a:endParaRPr lang="en-US" dirty="0" smtClean="0"/>
          </a:p>
        </p:txBody>
      </p:sp>
      <p:pic>
        <p:nvPicPr>
          <p:cNvPr id="6" name="Picture 6" descr="j0423161"/>
          <p:cNvPicPr>
            <a:picLocks noChangeAspect="1" noChangeArrowheads="1"/>
          </p:cNvPicPr>
          <p:nvPr/>
        </p:nvPicPr>
        <p:blipFill>
          <a:blip r:embed="rId3" cstate="print"/>
          <a:srcRect/>
          <a:stretch>
            <a:fillRect/>
          </a:stretch>
        </p:blipFill>
        <p:spPr bwMode="auto">
          <a:xfrm>
            <a:off x="2209800" y="3886200"/>
            <a:ext cx="1827213" cy="1827213"/>
          </a:xfrm>
          <a:prstGeom prst="rect">
            <a:avLst/>
          </a:prstGeom>
          <a:noFill/>
        </p:spPr>
      </p:pic>
      <p:pic>
        <p:nvPicPr>
          <p:cNvPr id="7" name="Picture 7" descr="j0423161"/>
          <p:cNvPicPr>
            <a:picLocks noChangeAspect="1" noChangeArrowheads="1"/>
          </p:cNvPicPr>
          <p:nvPr/>
        </p:nvPicPr>
        <p:blipFill>
          <a:blip r:embed="rId3" cstate="print"/>
          <a:srcRect/>
          <a:stretch>
            <a:fillRect/>
          </a:stretch>
        </p:blipFill>
        <p:spPr bwMode="auto">
          <a:xfrm>
            <a:off x="5105400" y="3886200"/>
            <a:ext cx="1827213" cy="182721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Mutualism Examples</a:t>
            </a:r>
            <a:endParaRPr lang="en-US" dirty="0"/>
          </a:p>
        </p:txBody>
      </p:sp>
      <p:sp>
        <p:nvSpPr>
          <p:cNvPr id="3" name="Content Placeholder 2"/>
          <p:cNvSpPr>
            <a:spLocks noGrp="1"/>
          </p:cNvSpPr>
          <p:nvPr>
            <p:ph idx="1"/>
          </p:nvPr>
        </p:nvSpPr>
        <p:spPr/>
        <p:txBody>
          <a:bodyPr/>
          <a:lstStyle/>
          <a:p>
            <a:pPr lvl="1">
              <a:defRPr/>
            </a:pPr>
            <a:r>
              <a:rPr lang="en-US" dirty="0" smtClean="0"/>
              <a:t>Birds and mammals eat berries and fruits while the plant benefits by the dispersal of it seeds.</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r>
              <a:rPr lang="en-US" dirty="0" smtClean="0"/>
              <a:t>Insects take nectar from flowers for food, bees in turn help pollinate the flowers.</a:t>
            </a:r>
          </a:p>
          <a:p>
            <a:endParaRPr lang="en-US" dirty="0"/>
          </a:p>
        </p:txBody>
      </p:sp>
      <p:pic>
        <p:nvPicPr>
          <p:cNvPr id="5" name="Picture 4" descr="bee flower.jpg"/>
          <p:cNvPicPr>
            <a:picLocks noChangeAspect="1"/>
          </p:cNvPicPr>
          <p:nvPr/>
        </p:nvPicPr>
        <p:blipFill>
          <a:blip r:embed="rId3" cstate="print"/>
          <a:stretch>
            <a:fillRect/>
          </a:stretch>
        </p:blipFill>
        <p:spPr>
          <a:xfrm>
            <a:off x="6553200" y="2895600"/>
            <a:ext cx="2235199" cy="1676400"/>
          </a:xfrm>
          <a:prstGeom prst="rect">
            <a:avLst/>
          </a:prstGeom>
        </p:spPr>
      </p:pic>
      <p:pic>
        <p:nvPicPr>
          <p:cNvPr id="6" name="Picture 6" descr="parrot_eating_berries3-706389"/>
          <p:cNvPicPr>
            <a:picLocks noChangeAspect="1" noChangeArrowheads="1"/>
          </p:cNvPicPr>
          <p:nvPr/>
        </p:nvPicPr>
        <p:blipFill>
          <a:blip r:embed="rId4" cstate="print"/>
          <a:srcRect/>
          <a:stretch>
            <a:fillRect/>
          </a:stretch>
        </p:blipFill>
        <p:spPr bwMode="auto">
          <a:xfrm>
            <a:off x="762000" y="2895600"/>
            <a:ext cx="2340429" cy="1755735"/>
          </a:xfrm>
          <a:prstGeom prst="rect">
            <a:avLst/>
          </a:prstGeom>
          <a:noFill/>
        </p:spPr>
      </p:pic>
      <p:pic>
        <p:nvPicPr>
          <p:cNvPr id="7" name="Picture 8" descr="belize_8662"/>
          <p:cNvPicPr>
            <a:picLocks noChangeAspect="1" noChangeArrowheads="1"/>
          </p:cNvPicPr>
          <p:nvPr/>
        </p:nvPicPr>
        <p:blipFill>
          <a:blip r:embed="rId5" cstate="print"/>
          <a:srcRect/>
          <a:stretch>
            <a:fillRect/>
          </a:stretch>
        </p:blipFill>
        <p:spPr bwMode="auto">
          <a:xfrm>
            <a:off x="3581400" y="2895600"/>
            <a:ext cx="2552700" cy="17018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local example of mutualism</a:t>
            </a:r>
            <a:endParaRPr lang="en-US" dirty="0"/>
          </a:p>
        </p:txBody>
      </p:sp>
      <p:sp>
        <p:nvSpPr>
          <p:cNvPr id="3" name="Content Placeholder 2"/>
          <p:cNvSpPr>
            <a:spLocks noGrp="1"/>
          </p:cNvSpPr>
          <p:nvPr>
            <p:ph idx="1"/>
          </p:nvPr>
        </p:nvSpPr>
        <p:spPr/>
        <p:txBody>
          <a:bodyPr/>
          <a:lstStyle/>
          <a:p>
            <a:pPr>
              <a:defRPr/>
            </a:pPr>
            <a:r>
              <a:rPr lang="en-US" dirty="0" smtClean="0"/>
              <a:t>Fiddler crabs and marsh grasses</a:t>
            </a:r>
          </a:p>
          <a:p>
            <a:pPr>
              <a:defRPr/>
            </a:pPr>
            <a:r>
              <a:rPr lang="en-US" dirty="0" smtClean="0"/>
              <a:t>Crabs dig holes for shelter, which aerates the soil to help the plants grow.</a:t>
            </a:r>
            <a:endParaRPr lang="en-US" dirty="0"/>
          </a:p>
        </p:txBody>
      </p:sp>
      <p:pic>
        <p:nvPicPr>
          <p:cNvPr id="18436" name="Picture 3" descr="fiddler crab burrow.jpg"/>
          <p:cNvPicPr>
            <a:picLocks noChangeAspect="1"/>
          </p:cNvPicPr>
          <p:nvPr/>
        </p:nvPicPr>
        <p:blipFill>
          <a:blip r:embed="rId3" cstate="print"/>
          <a:srcRect/>
          <a:stretch>
            <a:fillRect/>
          </a:stretch>
        </p:blipFill>
        <p:spPr bwMode="auto">
          <a:xfrm>
            <a:off x="838200" y="4495800"/>
            <a:ext cx="2882900" cy="1978025"/>
          </a:xfrm>
          <a:prstGeom prst="rect">
            <a:avLst/>
          </a:prstGeom>
          <a:noFill/>
          <a:ln w="9525">
            <a:noFill/>
            <a:miter lim="800000"/>
            <a:headEnd/>
            <a:tailEnd/>
          </a:ln>
        </p:spPr>
      </p:pic>
      <p:pic>
        <p:nvPicPr>
          <p:cNvPr id="18437" name="Picture 4" descr="fiddlercrab.jpg"/>
          <p:cNvPicPr>
            <a:picLocks noChangeAspect="1"/>
          </p:cNvPicPr>
          <p:nvPr/>
        </p:nvPicPr>
        <p:blipFill>
          <a:blip r:embed="rId4" cstate="print"/>
          <a:srcRect/>
          <a:stretch>
            <a:fillRect/>
          </a:stretch>
        </p:blipFill>
        <p:spPr bwMode="auto">
          <a:xfrm>
            <a:off x="5410200" y="4495800"/>
            <a:ext cx="2971800" cy="1981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smtClean="0"/>
              <a:t>Chapter 2</a:t>
            </a:r>
            <a:endParaRPr lang="en-US" dirty="0"/>
          </a:p>
        </p:txBody>
      </p:sp>
      <p:sp>
        <p:nvSpPr>
          <p:cNvPr id="3" name="Subtitle 2"/>
          <p:cNvSpPr>
            <a:spLocks noGrp="1"/>
          </p:cNvSpPr>
          <p:nvPr>
            <p:ph type="subTitle" idx="1"/>
          </p:nvPr>
        </p:nvSpPr>
        <p:spPr/>
        <p:txBody>
          <a:bodyPr/>
          <a:lstStyle/>
          <a:p>
            <a:pPr>
              <a:defRPr/>
            </a:pPr>
            <a:r>
              <a:rPr lang="en-US" dirty="0" smtClean="0"/>
              <a:t>Principles of Ecology</a:t>
            </a:r>
            <a:endParaRPr lang="en-US"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smtClean="0"/>
              <a:t>Commensalism </a:t>
            </a:r>
          </a:p>
        </p:txBody>
      </p:sp>
      <p:sp>
        <p:nvSpPr>
          <p:cNvPr id="13315" name="Rectangle 3"/>
          <p:cNvSpPr>
            <a:spLocks noGrp="1" noChangeArrowheads="1"/>
          </p:cNvSpPr>
          <p:nvPr>
            <p:ph idx="1"/>
          </p:nvPr>
        </p:nvSpPr>
        <p:spPr/>
        <p:txBody>
          <a:bodyPr/>
          <a:lstStyle/>
          <a:p>
            <a:pPr eaLnBrk="1" hangingPunct="1">
              <a:lnSpc>
                <a:spcPct val="90000"/>
              </a:lnSpc>
              <a:defRPr/>
            </a:pPr>
            <a:r>
              <a:rPr lang="en-US" dirty="0" smtClean="0"/>
              <a:t>One species benefits, the other is </a:t>
            </a:r>
          </a:p>
          <a:p>
            <a:pPr eaLnBrk="1" hangingPunct="1">
              <a:lnSpc>
                <a:spcPct val="90000"/>
              </a:lnSpc>
              <a:buFontTx/>
              <a:buNone/>
              <a:defRPr/>
            </a:pPr>
            <a:r>
              <a:rPr lang="en-US" dirty="0" smtClean="0"/>
              <a:t>   neither benefited nor harmed</a:t>
            </a:r>
          </a:p>
          <a:p>
            <a:pPr lvl="1" eaLnBrk="1" hangingPunct="1">
              <a:lnSpc>
                <a:spcPct val="90000"/>
              </a:lnSpc>
              <a:defRPr/>
            </a:pPr>
            <a:endParaRPr lang="en-US" dirty="0" smtClean="0"/>
          </a:p>
        </p:txBody>
      </p:sp>
      <p:pic>
        <p:nvPicPr>
          <p:cNvPr id="5" name="Picture 30" descr="j0423157"/>
          <p:cNvPicPr>
            <a:picLocks noChangeAspect="1" noChangeArrowheads="1"/>
          </p:cNvPicPr>
          <p:nvPr/>
        </p:nvPicPr>
        <p:blipFill>
          <a:blip r:embed="rId3" cstate="print"/>
          <a:srcRect/>
          <a:stretch>
            <a:fillRect/>
          </a:stretch>
        </p:blipFill>
        <p:spPr bwMode="auto">
          <a:xfrm>
            <a:off x="2286000" y="4343400"/>
            <a:ext cx="1819275" cy="1819275"/>
          </a:xfrm>
          <a:prstGeom prst="rect">
            <a:avLst/>
          </a:prstGeom>
          <a:noFill/>
        </p:spPr>
      </p:pic>
      <p:pic>
        <p:nvPicPr>
          <p:cNvPr id="6" name="Picture 31" descr="j0423161"/>
          <p:cNvPicPr>
            <a:picLocks noChangeAspect="1" noChangeArrowheads="1"/>
          </p:cNvPicPr>
          <p:nvPr/>
        </p:nvPicPr>
        <p:blipFill>
          <a:blip r:embed="rId4" cstate="print"/>
          <a:srcRect/>
          <a:stretch>
            <a:fillRect/>
          </a:stretch>
        </p:blipFill>
        <p:spPr bwMode="auto">
          <a:xfrm>
            <a:off x="4876800" y="4343400"/>
            <a:ext cx="1827213" cy="182721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Commensalism Examples</a:t>
            </a:r>
            <a:endParaRPr lang="en-US" dirty="0"/>
          </a:p>
        </p:txBody>
      </p:sp>
      <p:sp>
        <p:nvSpPr>
          <p:cNvPr id="3" name="Content Placeholder 2"/>
          <p:cNvSpPr>
            <a:spLocks noGrp="1"/>
          </p:cNvSpPr>
          <p:nvPr>
            <p:ph idx="1"/>
          </p:nvPr>
        </p:nvSpPr>
        <p:spPr/>
        <p:txBody>
          <a:bodyPr/>
          <a:lstStyle/>
          <a:p>
            <a:pPr lvl="1">
              <a:lnSpc>
                <a:spcPct val="90000"/>
              </a:lnSpc>
              <a:defRPr/>
            </a:pPr>
            <a:r>
              <a:rPr lang="en-US" dirty="0" smtClean="0"/>
              <a:t>Cattle egrets live around cows &amp; other animals to catch the insects that the cows drive out of the grass, the cows are not affected by the birds.</a:t>
            </a:r>
          </a:p>
          <a:p>
            <a:pPr lvl="1">
              <a:lnSpc>
                <a:spcPct val="90000"/>
              </a:lnSpc>
              <a:defRPr/>
            </a:pPr>
            <a:r>
              <a:rPr lang="en-US" dirty="0" smtClean="0"/>
              <a:t>Spanish moss hangs from other trees to get more sunlight, but does not affect the other tree.</a:t>
            </a:r>
          </a:p>
          <a:p>
            <a:endParaRPr lang="en-US" dirty="0"/>
          </a:p>
        </p:txBody>
      </p:sp>
      <p:pic>
        <p:nvPicPr>
          <p:cNvPr id="4" name="Picture 12" descr="250px-Spanish_moss_at_the_Mcbryde_Garden_in_hawaii">
            <a:hlinkClick r:id="rId3"/>
          </p:cNvPr>
          <p:cNvPicPr>
            <a:picLocks noChangeAspect="1" noChangeArrowheads="1"/>
          </p:cNvPicPr>
          <p:nvPr/>
        </p:nvPicPr>
        <p:blipFill>
          <a:blip r:embed="rId4" cstate="print"/>
          <a:stretch>
            <a:fillRect/>
          </a:stretch>
        </p:blipFill>
        <p:spPr bwMode="auto">
          <a:xfrm>
            <a:off x="1066800" y="3962400"/>
            <a:ext cx="2514600" cy="2656267"/>
          </a:xfrm>
          <a:prstGeom prst="rect">
            <a:avLst/>
          </a:prstGeom>
          <a:noFill/>
          <a:ln w="9525">
            <a:noFill/>
            <a:miter lim="800000"/>
            <a:headEnd/>
            <a:tailEnd/>
          </a:ln>
        </p:spPr>
      </p:pic>
      <p:pic>
        <p:nvPicPr>
          <p:cNvPr id="5" name="Picture 9" descr="200255234-001"/>
          <p:cNvPicPr>
            <a:picLocks noChangeAspect="1" noChangeArrowheads="1"/>
          </p:cNvPicPr>
          <p:nvPr/>
        </p:nvPicPr>
        <p:blipFill>
          <a:blip r:embed="rId5" cstate="print"/>
          <a:srcRect/>
          <a:stretch>
            <a:fillRect/>
          </a:stretch>
        </p:blipFill>
        <p:spPr bwMode="auto">
          <a:xfrm>
            <a:off x="4572000" y="4114800"/>
            <a:ext cx="3581400" cy="2380578"/>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Parasitism </a:t>
            </a:r>
          </a:p>
        </p:txBody>
      </p:sp>
      <p:sp>
        <p:nvSpPr>
          <p:cNvPr id="14339" name="Rectangle 3"/>
          <p:cNvSpPr>
            <a:spLocks noGrp="1" noChangeArrowheads="1"/>
          </p:cNvSpPr>
          <p:nvPr>
            <p:ph idx="1"/>
          </p:nvPr>
        </p:nvSpPr>
        <p:spPr/>
        <p:txBody>
          <a:bodyPr>
            <a:normAutofit/>
          </a:bodyPr>
          <a:lstStyle/>
          <a:p>
            <a:pPr eaLnBrk="1" hangingPunct="1">
              <a:defRPr/>
            </a:pPr>
            <a:r>
              <a:rPr lang="en-US" sz="2800" dirty="0" smtClean="0"/>
              <a:t>One species benefits, one is harmed</a:t>
            </a:r>
          </a:p>
          <a:p>
            <a:pPr eaLnBrk="1" hangingPunct="1">
              <a:defRPr/>
            </a:pPr>
            <a:r>
              <a:rPr lang="en-US" sz="2800" dirty="0" smtClean="0"/>
              <a:t>Parasites normally </a:t>
            </a:r>
            <a:r>
              <a:rPr lang="en-US" sz="2800" dirty="0" smtClean="0">
                <a:solidFill>
                  <a:srgbClr val="FF0000"/>
                </a:solidFill>
              </a:rPr>
              <a:t>harm</a:t>
            </a:r>
            <a:r>
              <a:rPr lang="en-US" sz="2800" dirty="0" smtClean="0"/>
              <a:t> but </a:t>
            </a:r>
            <a:r>
              <a:rPr lang="en-US" sz="2800" dirty="0" smtClean="0">
                <a:solidFill>
                  <a:srgbClr val="FF0000"/>
                </a:solidFill>
              </a:rPr>
              <a:t>don’t kill </a:t>
            </a:r>
            <a:r>
              <a:rPr lang="en-US" sz="2800" dirty="0" smtClean="0"/>
              <a:t>the host</a:t>
            </a:r>
          </a:p>
          <a:p>
            <a:pPr lvl="1" eaLnBrk="1" hangingPunct="1">
              <a:defRPr/>
            </a:pPr>
            <a:endParaRPr lang="en-US" sz="2400" dirty="0" smtClean="0"/>
          </a:p>
        </p:txBody>
      </p:sp>
      <p:pic>
        <p:nvPicPr>
          <p:cNvPr id="9" name="Picture 6" descr="j0423161"/>
          <p:cNvPicPr>
            <a:picLocks noChangeAspect="1" noChangeArrowheads="1"/>
          </p:cNvPicPr>
          <p:nvPr/>
        </p:nvPicPr>
        <p:blipFill>
          <a:blip r:embed="rId3" cstate="print"/>
          <a:srcRect/>
          <a:stretch>
            <a:fillRect/>
          </a:stretch>
        </p:blipFill>
        <p:spPr bwMode="auto">
          <a:xfrm>
            <a:off x="2209800" y="3886200"/>
            <a:ext cx="1827213" cy="1827213"/>
          </a:xfrm>
          <a:prstGeom prst="rect">
            <a:avLst/>
          </a:prstGeom>
          <a:noFill/>
        </p:spPr>
      </p:pic>
      <p:pic>
        <p:nvPicPr>
          <p:cNvPr id="11" name="Picture 7" descr="j0423165"/>
          <p:cNvPicPr>
            <a:picLocks noChangeAspect="1" noChangeArrowheads="1"/>
          </p:cNvPicPr>
          <p:nvPr/>
        </p:nvPicPr>
        <p:blipFill>
          <a:blip r:embed="rId4" cstate="print"/>
          <a:srcRect/>
          <a:stretch>
            <a:fillRect/>
          </a:stretch>
        </p:blipFill>
        <p:spPr bwMode="auto">
          <a:xfrm>
            <a:off x="5257800" y="3886200"/>
            <a:ext cx="1827213" cy="182721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Parasitism Examples</a:t>
            </a:r>
            <a:endParaRPr lang="en-US" dirty="0"/>
          </a:p>
        </p:txBody>
      </p:sp>
      <p:sp>
        <p:nvSpPr>
          <p:cNvPr id="3" name="Content Placeholder 2"/>
          <p:cNvSpPr>
            <a:spLocks noGrp="1"/>
          </p:cNvSpPr>
          <p:nvPr>
            <p:ph idx="1"/>
          </p:nvPr>
        </p:nvSpPr>
        <p:spPr/>
        <p:txBody>
          <a:bodyPr/>
          <a:lstStyle/>
          <a:p>
            <a:pPr lvl="1">
              <a:defRPr/>
            </a:pPr>
            <a:r>
              <a:rPr lang="en-US" sz="2400" dirty="0" smtClean="0"/>
              <a:t>Ticks live off the blood of animals</a:t>
            </a:r>
          </a:p>
          <a:p>
            <a:pPr lvl="1">
              <a:defRPr/>
            </a:pPr>
            <a:r>
              <a:rPr lang="en-US" sz="2400" dirty="0" smtClean="0"/>
              <a:t>Tapeworms can live inside organisms and take nutrients from the organism</a:t>
            </a:r>
          </a:p>
          <a:p>
            <a:pPr lvl="1">
              <a:defRPr/>
            </a:pPr>
            <a:r>
              <a:rPr lang="en-US" sz="2400" dirty="0" smtClean="0"/>
              <a:t>Mosquitoes</a:t>
            </a:r>
          </a:p>
          <a:p>
            <a:pPr lvl="1">
              <a:defRPr/>
            </a:pPr>
            <a:r>
              <a:rPr lang="en-US" sz="2400" dirty="0" smtClean="0"/>
              <a:t>Cowbirds lay their eggs in the nests</a:t>
            </a:r>
          </a:p>
          <a:p>
            <a:pPr lvl="1">
              <a:buNone/>
              <a:defRPr/>
            </a:pPr>
            <a:r>
              <a:rPr lang="en-US" sz="2400" dirty="0" smtClean="0"/>
              <a:t>    of other birds and out-compete them</a:t>
            </a:r>
          </a:p>
          <a:p>
            <a:endParaRPr lang="en-US" dirty="0"/>
          </a:p>
        </p:txBody>
      </p:sp>
      <p:pic>
        <p:nvPicPr>
          <p:cNvPr id="4" name="Picture 7" descr="tapeworm">
            <a:hlinkClick r:id="rId3"/>
          </p:cNvPr>
          <p:cNvPicPr>
            <a:picLocks noChangeAspect="1" noChangeArrowheads="1"/>
          </p:cNvPicPr>
          <p:nvPr/>
        </p:nvPicPr>
        <p:blipFill>
          <a:blip r:embed="rId4" cstate="print"/>
          <a:srcRect/>
          <a:stretch>
            <a:fillRect/>
          </a:stretch>
        </p:blipFill>
        <p:spPr>
          <a:xfrm>
            <a:off x="381000" y="4876800"/>
            <a:ext cx="2590800" cy="1554163"/>
          </a:xfrm>
          <a:prstGeom prst="rect">
            <a:avLst/>
          </a:prstGeom>
        </p:spPr>
      </p:pic>
      <p:pic>
        <p:nvPicPr>
          <p:cNvPr id="5" name="Picture 5" descr="tick-on-skin-744826">
            <a:hlinkClick r:id="rId5"/>
          </p:cNvPr>
          <p:cNvPicPr>
            <a:picLocks noChangeAspect="1" noChangeArrowheads="1"/>
          </p:cNvPicPr>
          <p:nvPr/>
        </p:nvPicPr>
        <p:blipFill>
          <a:blip r:embed="rId6" cstate="print"/>
          <a:srcRect/>
          <a:stretch>
            <a:fillRect/>
          </a:stretch>
        </p:blipFill>
        <p:spPr bwMode="auto">
          <a:xfrm>
            <a:off x="3429000" y="4876800"/>
            <a:ext cx="2362200" cy="1604963"/>
          </a:xfrm>
          <a:prstGeom prst="rect">
            <a:avLst/>
          </a:prstGeom>
          <a:noFill/>
          <a:ln w="9525">
            <a:noFill/>
            <a:miter lim="800000"/>
            <a:headEnd/>
            <a:tailEnd/>
          </a:ln>
        </p:spPr>
      </p:pic>
      <p:pic>
        <p:nvPicPr>
          <p:cNvPr id="6" name="Picture 13" descr="mosquito">
            <a:hlinkClick r:id="rId7"/>
          </p:cNvPr>
          <p:cNvPicPr>
            <a:picLocks noChangeAspect="1" noChangeArrowheads="1"/>
          </p:cNvPicPr>
          <p:nvPr/>
        </p:nvPicPr>
        <p:blipFill>
          <a:blip r:embed="rId8" cstate="print"/>
          <a:srcRect/>
          <a:stretch>
            <a:fillRect/>
          </a:stretch>
        </p:blipFill>
        <p:spPr bwMode="auto">
          <a:xfrm>
            <a:off x="6629400" y="2895600"/>
            <a:ext cx="1689574" cy="1339850"/>
          </a:xfrm>
          <a:prstGeom prst="rect">
            <a:avLst/>
          </a:prstGeom>
          <a:noFill/>
          <a:ln w="9525">
            <a:noFill/>
            <a:miter lim="800000"/>
            <a:headEnd/>
            <a:tailEnd/>
          </a:ln>
        </p:spPr>
      </p:pic>
      <p:pic>
        <p:nvPicPr>
          <p:cNvPr id="7" name="Picture 6" descr="cowbird egg.jpg"/>
          <p:cNvPicPr>
            <a:picLocks noChangeAspect="1"/>
          </p:cNvPicPr>
          <p:nvPr/>
        </p:nvPicPr>
        <p:blipFill>
          <a:blip r:embed="rId9" cstate="print"/>
          <a:stretch>
            <a:fillRect/>
          </a:stretch>
        </p:blipFill>
        <p:spPr>
          <a:xfrm>
            <a:off x="6324600" y="4876800"/>
            <a:ext cx="2057400" cy="1543050"/>
          </a:xfrm>
          <a:prstGeom prst="rect">
            <a:avLst/>
          </a:prstGeom>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ever heard of this?</a:t>
            </a:r>
            <a:endParaRPr lang="en-US" dirty="0"/>
          </a:p>
        </p:txBody>
      </p:sp>
      <p:sp>
        <p:nvSpPr>
          <p:cNvPr id="3" name="Content Placeholder 2"/>
          <p:cNvSpPr>
            <a:spLocks noGrp="1"/>
          </p:cNvSpPr>
          <p:nvPr>
            <p:ph idx="1"/>
          </p:nvPr>
        </p:nvSpPr>
        <p:spPr/>
        <p:txBody>
          <a:bodyPr>
            <a:normAutofit/>
          </a:bodyPr>
          <a:lstStyle/>
          <a:p>
            <a:pPr>
              <a:buNone/>
            </a:pPr>
            <a:r>
              <a:rPr lang="en-US" sz="2800" b="1" i="1" dirty="0" err="1" smtClean="0"/>
              <a:t>Cymothoa</a:t>
            </a:r>
            <a:r>
              <a:rPr lang="en-US" sz="2800" b="1" i="1" dirty="0" smtClean="0"/>
              <a:t> </a:t>
            </a:r>
            <a:r>
              <a:rPr lang="en-US" sz="2800" b="1" i="1" dirty="0" err="1" smtClean="0"/>
              <a:t>exigua</a:t>
            </a:r>
            <a:r>
              <a:rPr lang="en-US" sz="2800" dirty="0" smtClean="0"/>
              <a:t>, or the</a:t>
            </a:r>
          </a:p>
          <a:p>
            <a:pPr>
              <a:buNone/>
            </a:pPr>
            <a:r>
              <a:rPr lang="en-US" sz="2800" dirty="0" smtClean="0"/>
              <a:t> </a:t>
            </a:r>
            <a:r>
              <a:rPr lang="en-US" sz="2800" b="1" dirty="0" smtClean="0"/>
              <a:t>tongue-eating louse, enters </a:t>
            </a:r>
          </a:p>
          <a:p>
            <a:pPr>
              <a:buNone/>
            </a:pPr>
            <a:r>
              <a:rPr lang="en-US" sz="2800" b="1" dirty="0" smtClean="0"/>
              <a:t>the gills of the spotted rose </a:t>
            </a:r>
          </a:p>
          <a:p>
            <a:pPr>
              <a:buNone/>
            </a:pPr>
            <a:r>
              <a:rPr lang="en-US" sz="2800" b="1" dirty="0" smtClean="0"/>
              <a:t>snapper &amp; extracts its blood </a:t>
            </a:r>
          </a:p>
          <a:p>
            <a:pPr>
              <a:buNone/>
            </a:pPr>
            <a:r>
              <a:rPr lang="en-US" sz="2800" b="1" dirty="0" smtClean="0"/>
              <a:t>until the tongue falls off and </a:t>
            </a:r>
          </a:p>
          <a:p>
            <a:pPr>
              <a:buNone/>
            </a:pPr>
            <a:r>
              <a:rPr lang="en-US" sz="2800" b="1" dirty="0" smtClean="0"/>
              <a:t>the parasite takes the </a:t>
            </a:r>
          </a:p>
          <a:p>
            <a:pPr>
              <a:buNone/>
            </a:pPr>
            <a:r>
              <a:rPr lang="en-US" sz="2800" b="1" dirty="0" smtClean="0"/>
              <a:t>tongue’s place.</a:t>
            </a:r>
            <a:endParaRPr lang="en-US" sz="2800" dirty="0"/>
          </a:p>
        </p:txBody>
      </p:sp>
      <p:pic>
        <p:nvPicPr>
          <p:cNvPr id="5" name="Picture 4" descr="parasite fish tongue.jpg"/>
          <p:cNvPicPr>
            <a:picLocks noChangeAspect="1"/>
          </p:cNvPicPr>
          <p:nvPr/>
        </p:nvPicPr>
        <p:blipFill>
          <a:blip r:embed="rId3" cstate="print"/>
          <a:stretch>
            <a:fillRect/>
          </a:stretch>
        </p:blipFill>
        <p:spPr>
          <a:xfrm>
            <a:off x="5181600" y="1524000"/>
            <a:ext cx="3771900" cy="5029200"/>
          </a:xfrm>
          <a:prstGeom prst="rect">
            <a:avLst/>
          </a:prstGeom>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 of Parasitism</a:t>
            </a:r>
            <a:endParaRPr lang="en-US" dirty="0"/>
          </a:p>
        </p:txBody>
      </p:sp>
      <p:sp>
        <p:nvSpPr>
          <p:cNvPr id="3" name="Content Placeholder 2"/>
          <p:cNvSpPr>
            <a:spLocks noGrp="1"/>
          </p:cNvSpPr>
          <p:nvPr>
            <p:ph idx="1"/>
          </p:nvPr>
        </p:nvSpPr>
        <p:spPr/>
        <p:txBody>
          <a:bodyPr/>
          <a:lstStyle/>
          <a:p>
            <a:r>
              <a:rPr lang="en-US" dirty="0" smtClean="0"/>
              <a:t>Vines such as Kudzu growing on Trees</a:t>
            </a:r>
            <a:endParaRPr lang="en-US" dirty="0"/>
          </a:p>
        </p:txBody>
      </p:sp>
      <p:pic>
        <p:nvPicPr>
          <p:cNvPr id="4" name="Picture 19" descr="kudzu"/>
          <p:cNvPicPr>
            <a:picLocks noChangeAspect="1" noChangeArrowheads="1"/>
          </p:cNvPicPr>
          <p:nvPr/>
        </p:nvPicPr>
        <p:blipFill>
          <a:blip r:embed="rId3" cstate="print"/>
          <a:srcRect/>
          <a:stretch>
            <a:fillRect/>
          </a:stretch>
        </p:blipFill>
        <p:spPr bwMode="auto">
          <a:xfrm>
            <a:off x="1981200" y="2362200"/>
            <a:ext cx="5476875" cy="4248150"/>
          </a:xfrm>
          <a:prstGeom prst="rect">
            <a:avLst/>
          </a:prstGeom>
          <a:noFill/>
        </p:spPr>
      </p:pic>
      <p:pic>
        <p:nvPicPr>
          <p:cNvPr id="5" name="Picture 5" descr="PAA008000446"/>
          <p:cNvPicPr>
            <a:picLocks noChangeAspect="1" noChangeArrowheads="1"/>
          </p:cNvPicPr>
          <p:nvPr/>
        </p:nvPicPr>
        <p:blipFill>
          <a:blip r:embed="rId4" cstate="print"/>
          <a:srcRect/>
          <a:stretch>
            <a:fillRect/>
          </a:stretch>
        </p:blipFill>
        <p:spPr bwMode="auto">
          <a:xfrm>
            <a:off x="228600" y="2819400"/>
            <a:ext cx="1619250" cy="1143000"/>
          </a:xfrm>
          <a:prstGeom prst="rect">
            <a:avLst/>
          </a:prstGeom>
          <a:noFill/>
        </p:spPr>
      </p:pic>
      <p:pic>
        <p:nvPicPr>
          <p:cNvPr id="6" name="Picture 7" descr="k1841140"/>
          <p:cNvPicPr>
            <a:picLocks noChangeAspect="1" noChangeArrowheads="1"/>
          </p:cNvPicPr>
          <p:nvPr/>
        </p:nvPicPr>
        <p:blipFill>
          <a:blip r:embed="rId5" cstate="print"/>
          <a:srcRect/>
          <a:stretch>
            <a:fillRect/>
          </a:stretch>
        </p:blipFill>
        <p:spPr bwMode="auto">
          <a:xfrm>
            <a:off x="304800" y="4343400"/>
            <a:ext cx="1434353" cy="19050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Comparing Species Interactions</a:t>
            </a:r>
            <a:endParaRPr lang="en-US" dirty="0"/>
          </a:p>
        </p:txBody>
      </p:sp>
      <p:graphicFrame>
        <p:nvGraphicFramePr>
          <p:cNvPr id="4" name="Content Placeholder 3"/>
          <p:cNvGraphicFramePr>
            <a:graphicFrameLocks noGrp="1"/>
          </p:cNvGraphicFramePr>
          <p:nvPr>
            <p:ph idx="1"/>
          </p:nvPr>
        </p:nvGraphicFramePr>
        <p:xfrm>
          <a:off x="457200" y="3200400"/>
          <a:ext cx="8229600" cy="24942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Interaction</a:t>
                      </a:r>
                      <a:endParaRPr lang="en-US" dirty="0"/>
                    </a:p>
                  </a:txBody>
                  <a:tcPr/>
                </a:tc>
                <a:tc>
                  <a:txBody>
                    <a:bodyPr/>
                    <a:lstStyle/>
                    <a:p>
                      <a:r>
                        <a:rPr lang="en-US" dirty="0" smtClean="0"/>
                        <a:t>Result for Species A</a:t>
                      </a:r>
                      <a:endParaRPr lang="en-US" dirty="0"/>
                    </a:p>
                  </a:txBody>
                  <a:tcPr/>
                </a:tc>
                <a:tc>
                  <a:txBody>
                    <a:bodyPr/>
                    <a:lstStyle/>
                    <a:p>
                      <a:r>
                        <a:rPr lang="en-US" dirty="0" smtClean="0"/>
                        <a:t>Result for Species</a:t>
                      </a:r>
                      <a:r>
                        <a:rPr lang="en-US" baseline="0" dirty="0" smtClean="0"/>
                        <a:t> B</a:t>
                      </a:r>
                      <a:endParaRPr lang="en-US" dirty="0"/>
                    </a:p>
                  </a:txBody>
                  <a:tcPr/>
                </a:tc>
                <a:tc>
                  <a:txBody>
                    <a:bodyPr/>
                    <a:lstStyle/>
                    <a:p>
                      <a:r>
                        <a:rPr lang="en-US" dirty="0" smtClean="0"/>
                        <a:t>Example</a:t>
                      </a:r>
                      <a:endParaRPr lang="en-US" dirty="0"/>
                    </a:p>
                  </a:txBody>
                  <a:tcPr/>
                </a:tc>
              </a:tr>
              <a:tr h="370840">
                <a:tc>
                  <a:txBody>
                    <a:bodyPr/>
                    <a:lstStyle/>
                    <a:p>
                      <a:r>
                        <a:rPr lang="en-US" dirty="0" smtClean="0"/>
                        <a:t>Predation</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Competition</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Parasitism</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Mutualism</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Commensalism</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1544" name="TextBox 4"/>
          <p:cNvSpPr txBox="1">
            <a:spLocks noChangeArrowheads="1"/>
          </p:cNvSpPr>
          <p:nvPr/>
        </p:nvSpPr>
        <p:spPr bwMode="auto">
          <a:xfrm>
            <a:off x="1066800" y="2362200"/>
            <a:ext cx="8191217" cy="4031873"/>
          </a:xfrm>
          <a:prstGeom prst="rect">
            <a:avLst/>
          </a:prstGeom>
          <a:noFill/>
          <a:ln w="9525">
            <a:noFill/>
            <a:miter lim="800000"/>
            <a:headEnd/>
            <a:tailEnd/>
          </a:ln>
        </p:spPr>
        <p:txBody>
          <a:bodyPr wrap="none">
            <a:spAutoFit/>
          </a:bodyPr>
          <a:lstStyle/>
          <a:p>
            <a:r>
              <a:rPr lang="en-US" sz="3200" dirty="0"/>
              <a:t>Complete the following chart for homework</a:t>
            </a:r>
            <a:r>
              <a:rPr lang="en-US" sz="3200" dirty="0" smtClean="0"/>
              <a:t>:</a:t>
            </a:r>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r>
              <a:rPr lang="en-US" sz="3200" dirty="0" smtClean="0"/>
              <a:t>Result = benefited, harmed, not affected</a:t>
            </a:r>
            <a:endParaRPr lang="en-US" sz="3200"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2.2	</a:t>
            </a:r>
            <a:endParaRPr lang="en-US" dirty="0"/>
          </a:p>
        </p:txBody>
      </p:sp>
      <p:sp>
        <p:nvSpPr>
          <p:cNvPr id="3" name="Content Placeholder 2"/>
          <p:cNvSpPr>
            <a:spLocks noGrp="1"/>
          </p:cNvSpPr>
          <p:nvPr>
            <p:ph idx="1"/>
          </p:nvPr>
        </p:nvSpPr>
        <p:spPr/>
        <p:txBody>
          <a:bodyPr/>
          <a:lstStyle/>
          <a:p>
            <a:r>
              <a:rPr lang="en-US" dirty="0" smtClean="0"/>
              <a:t>Flow of Energy in an Ecosystem</a:t>
            </a:r>
          </a:p>
          <a:p>
            <a:pPr>
              <a:buNone/>
            </a:pPr>
            <a:endParaRPr lang="en-US" dirty="0" smtClean="0"/>
          </a:p>
          <a:p>
            <a:r>
              <a:rPr lang="en-US" b="1" dirty="0" smtClean="0"/>
              <a:t>SC.912.L.17.9 Use a food web to identify and distinguish producers, consumers, and decomposers.  Explain the pathway of energy transfer through </a:t>
            </a:r>
            <a:r>
              <a:rPr lang="en-US" b="1" dirty="0" err="1" smtClean="0"/>
              <a:t>trophic</a:t>
            </a:r>
            <a:r>
              <a:rPr lang="en-US" b="1" dirty="0" smtClean="0"/>
              <a:t> levels and the reduction of available energy at successive </a:t>
            </a:r>
            <a:r>
              <a:rPr lang="en-US" b="1" dirty="0" err="1" smtClean="0"/>
              <a:t>trophic</a:t>
            </a:r>
            <a:r>
              <a:rPr lang="en-US" b="1" dirty="0" smtClean="0"/>
              <a:t> levels.</a:t>
            </a:r>
            <a:endParaRPr lang="en-US" dirty="0"/>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t>How organisms obtain energy</a:t>
            </a:r>
          </a:p>
        </p:txBody>
      </p:sp>
      <p:sp>
        <p:nvSpPr>
          <p:cNvPr id="15363" name="Rectangle 3"/>
          <p:cNvSpPr>
            <a:spLocks noGrp="1" noChangeArrowheads="1"/>
          </p:cNvSpPr>
          <p:nvPr>
            <p:ph idx="1"/>
          </p:nvPr>
        </p:nvSpPr>
        <p:spPr/>
        <p:txBody>
          <a:bodyPr/>
          <a:lstStyle/>
          <a:p>
            <a:pPr eaLnBrk="1" hangingPunct="1">
              <a:defRPr/>
            </a:pPr>
            <a:r>
              <a:rPr lang="en-US" dirty="0" smtClean="0"/>
              <a:t>The ultimate source of energy for life is the _______.</a:t>
            </a:r>
          </a:p>
          <a:p>
            <a:pPr eaLnBrk="1" hangingPunct="1">
              <a:defRPr/>
            </a:pPr>
            <a:r>
              <a:rPr lang="en-US" dirty="0" smtClean="0"/>
              <a:t>An organism that uses light energy  or energy stored in chemical compounds is a </a:t>
            </a:r>
            <a:r>
              <a:rPr lang="en-US" u="sng" dirty="0" smtClean="0">
                <a:solidFill>
                  <a:srgbClr val="0070C0"/>
                </a:solidFill>
              </a:rPr>
              <a:t>producer</a:t>
            </a:r>
            <a:r>
              <a:rPr lang="en-US" dirty="0" smtClean="0"/>
              <a:t>, which is an </a:t>
            </a:r>
            <a:r>
              <a:rPr lang="en-US" dirty="0" err="1" smtClean="0">
                <a:solidFill>
                  <a:srgbClr val="0070C0"/>
                </a:solidFill>
              </a:rPr>
              <a:t>autotroph</a:t>
            </a:r>
            <a:r>
              <a:rPr lang="en-US" dirty="0" smtClean="0"/>
              <a:t>.  (Grass, green algae, etc.)</a:t>
            </a:r>
          </a:p>
          <a:p>
            <a:pPr lvl="1">
              <a:defRPr/>
            </a:pPr>
            <a:r>
              <a:rPr lang="en-US" dirty="0" err="1" smtClean="0"/>
              <a:t>Autotroph</a:t>
            </a:r>
            <a:r>
              <a:rPr lang="en-US" dirty="0" smtClean="0"/>
              <a:t> = self nourishing</a:t>
            </a:r>
          </a:p>
        </p:txBody>
      </p:sp>
      <p:pic>
        <p:nvPicPr>
          <p:cNvPr id="22532" name="Picture 5" descr="our_sun">
            <a:hlinkClick r:id="rId3"/>
          </p:cNvPr>
          <p:cNvPicPr>
            <a:picLocks noChangeAspect="1" noChangeArrowheads="1"/>
          </p:cNvPicPr>
          <p:nvPr/>
        </p:nvPicPr>
        <p:blipFill>
          <a:blip r:embed="rId4" cstate="print"/>
          <a:srcRect/>
          <a:stretch>
            <a:fillRect/>
          </a:stretch>
        </p:blipFill>
        <p:spPr bwMode="auto">
          <a:xfrm>
            <a:off x="6096000" y="4572000"/>
            <a:ext cx="1981200" cy="1981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mtClean="0"/>
              <a:t>How organisms obtain energy</a:t>
            </a:r>
          </a:p>
        </p:txBody>
      </p:sp>
      <p:sp>
        <p:nvSpPr>
          <p:cNvPr id="16387" name="Rectangle 3"/>
          <p:cNvSpPr>
            <a:spLocks noGrp="1" noChangeArrowheads="1"/>
          </p:cNvSpPr>
          <p:nvPr>
            <p:ph type="body" sz="half" idx="1"/>
          </p:nvPr>
        </p:nvSpPr>
        <p:spPr/>
        <p:txBody>
          <a:bodyPr>
            <a:normAutofit/>
          </a:bodyPr>
          <a:lstStyle/>
          <a:p>
            <a:pPr eaLnBrk="1" hangingPunct="1">
              <a:lnSpc>
                <a:spcPct val="90000"/>
              </a:lnSpc>
              <a:buNone/>
              <a:defRPr/>
            </a:pPr>
            <a:endParaRPr lang="en-US" sz="2800" dirty="0" smtClean="0"/>
          </a:p>
          <a:p>
            <a:pPr>
              <a:lnSpc>
                <a:spcPct val="90000"/>
              </a:lnSpc>
              <a:defRPr/>
            </a:pPr>
            <a:r>
              <a:rPr lang="en-US" sz="2800" dirty="0" smtClean="0"/>
              <a:t>Organisms that can’t make their own food and feed on other organisms for nutrients and energy are </a:t>
            </a:r>
            <a:r>
              <a:rPr lang="en-US" sz="2800" u="sng" dirty="0" smtClean="0">
                <a:solidFill>
                  <a:srgbClr val="0070C0"/>
                </a:solidFill>
              </a:rPr>
              <a:t>consumers</a:t>
            </a:r>
            <a:r>
              <a:rPr lang="en-US" sz="2800" dirty="0" smtClean="0"/>
              <a:t> , which are</a:t>
            </a:r>
            <a:r>
              <a:rPr lang="en-US" sz="2800" u="sng" dirty="0" smtClean="0">
                <a:solidFill>
                  <a:srgbClr val="0070C0"/>
                </a:solidFill>
              </a:rPr>
              <a:t> </a:t>
            </a:r>
            <a:r>
              <a:rPr lang="en-US" sz="2800" dirty="0" err="1" smtClean="0">
                <a:solidFill>
                  <a:srgbClr val="0070C0"/>
                </a:solidFill>
              </a:rPr>
              <a:t>heterotrophs</a:t>
            </a:r>
            <a:r>
              <a:rPr lang="en-US" sz="2800" dirty="0" smtClean="0"/>
              <a:t>.</a:t>
            </a:r>
          </a:p>
          <a:p>
            <a:pPr eaLnBrk="1" hangingPunct="1">
              <a:lnSpc>
                <a:spcPct val="90000"/>
              </a:lnSpc>
              <a:defRPr/>
            </a:pPr>
            <a:endParaRPr lang="en-US" sz="2800" dirty="0" smtClean="0"/>
          </a:p>
        </p:txBody>
      </p:sp>
      <p:pic>
        <p:nvPicPr>
          <p:cNvPr id="23556" name="Picture 14" descr="food_chain"/>
          <p:cNvPicPr>
            <a:picLocks noChangeAspect="1" noChangeArrowheads="1"/>
          </p:cNvPicPr>
          <p:nvPr/>
        </p:nvPicPr>
        <p:blipFill>
          <a:blip r:embed="rId3" cstate="print"/>
          <a:srcRect/>
          <a:stretch>
            <a:fillRect/>
          </a:stretch>
        </p:blipFill>
        <p:spPr bwMode="auto">
          <a:xfrm>
            <a:off x="5943600" y="1447800"/>
            <a:ext cx="1643063" cy="5029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2.1</a:t>
            </a:r>
            <a:endParaRPr lang="en-US" dirty="0"/>
          </a:p>
        </p:txBody>
      </p:sp>
      <p:sp>
        <p:nvSpPr>
          <p:cNvPr id="3" name="Content Placeholder 2"/>
          <p:cNvSpPr>
            <a:spLocks noGrp="1"/>
          </p:cNvSpPr>
          <p:nvPr>
            <p:ph idx="1"/>
          </p:nvPr>
        </p:nvSpPr>
        <p:spPr/>
        <p:txBody>
          <a:bodyPr/>
          <a:lstStyle/>
          <a:p>
            <a:r>
              <a:rPr lang="en-US" dirty="0" smtClean="0"/>
              <a:t>Organisms and Their Relationships</a:t>
            </a:r>
            <a:endParaRPr lang="en-US" dirty="0"/>
          </a:p>
        </p:txBody>
      </p:sp>
      <p:pic>
        <p:nvPicPr>
          <p:cNvPr id="4" name="Picture 3" descr="crocodile.jpg"/>
          <p:cNvPicPr>
            <a:picLocks noChangeAspect="1"/>
          </p:cNvPicPr>
          <p:nvPr/>
        </p:nvPicPr>
        <p:blipFill>
          <a:blip r:embed="rId3" cstate="print"/>
          <a:stretch>
            <a:fillRect/>
          </a:stretch>
        </p:blipFill>
        <p:spPr>
          <a:xfrm>
            <a:off x="2286000" y="3048000"/>
            <a:ext cx="4396154" cy="3048000"/>
          </a:xfrm>
          <a:prstGeom prst="rect">
            <a:avLst/>
          </a:prstGeom>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smtClean="0"/>
              <a:t>Types of Consumers</a:t>
            </a:r>
          </a:p>
        </p:txBody>
      </p:sp>
      <p:sp>
        <p:nvSpPr>
          <p:cNvPr id="17411" name="Rectangle 3"/>
          <p:cNvSpPr>
            <a:spLocks noGrp="1" noChangeArrowheads="1"/>
          </p:cNvSpPr>
          <p:nvPr>
            <p:ph idx="1"/>
          </p:nvPr>
        </p:nvSpPr>
        <p:spPr/>
        <p:txBody>
          <a:bodyPr/>
          <a:lstStyle/>
          <a:p>
            <a:pPr eaLnBrk="1" hangingPunct="1">
              <a:lnSpc>
                <a:spcPct val="90000"/>
              </a:lnSpc>
              <a:defRPr/>
            </a:pPr>
            <a:r>
              <a:rPr lang="en-US" u="sng" dirty="0" smtClean="0">
                <a:solidFill>
                  <a:srgbClr val="0070C0"/>
                </a:solidFill>
              </a:rPr>
              <a:t>Herbivores</a:t>
            </a:r>
            <a:r>
              <a:rPr lang="en-US" dirty="0" smtClean="0"/>
              <a:t> feed on plants only.</a:t>
            </a:r>
          </a:p>
          <a:p>
            <a:pPr eaLnBrk="1" hangingPunct="1">
              <a:lnSpc>
                <a:spcPct val="200000"/>
              </a:lnSpc>
              <a:buNone/>
              <a:defRPr/>
            </a:pPr>
            <a:endParaRPr lang="en-US" dirty="0" smtClean="0"/>
          </a:p>
          <a:p>
            <a:pPr eaLnBrk="1" hangingPunct="1">
              <a:lnSpc>
                <a:spcPct val="90000"/>
              </a:lnSpc>
              <a:defRPr/>
            </a:pPr>
            <a:r>
              <a:rPr lang="en-US" u="sng" dirty="0" smtClean="0">
                <a:solidFill>
                  <a:srgbClr val="0070C0"/>
                </a:solidFill>
              </a:rPr>
              <a:t>Carnivores</a:t>
            </a:r>
            <a:r>
              <a:rPr lang="en-US" dirty="0" smtClean="0"/>
              <a:t> feed on animals only.</a:t>
            </a:r>
          </a:p>
          <a:p>
            <a:pPr eaLnBrk="1" hangingPunct="1">
              <a:lnSpc>
                <a:spcPct val="90000"/>
              </a:lnSpc>
              <a:defRPr/>
            </a:pPr>
            <a:endParaRPr lang="en-US" dirty="0" smtClean="0"/>
          </a:p>
          <a:p>
            <a:pPr eaLnBrk="1" hangingPunct="1">
              <a:lnSpc>
                <a:spcPct val="90000"/>
              </a:lnSpc>
              <a:defRPr/>
            </a:pPr>
            <a:endParaRPr lang="en-US" dirty="0" smtClean="0"/>
          </a:p>
          <a:p>
            <a:pPr eaLnBrk="1" hangingPunct="1">
              <a:lnSpc>
                <a:spcPct val="90000"/>
              </a:lnSpc>
              <a:defRPr/>
            </a:pPr>
            <a:endParaRPr lang="en-US" dirty="0" smtClean="0"/>
          </a:p>
          <a:p>
            <a:pPr eaLnBrk="1" hangingPunct="1">
              <a:lnSpc>
                <a:spcPct val="90000"/>
              </a:lnSpc>
              <a:defRPr/>
            </a:pPr>
            <a:r>
              <a:rPr lang="en-US" u="sng" dirty="0" smtClean="0">
                <a:solidFill>
                  <a:srgbClr val="0070C0"/>
                </a:solidFill>
              </a:rPr>
              <a:t>Omnivores</a:t>
            </a:r>
            <a:r>
              <a:rPr lang="en-US" dirty="0" smtClean="0"/>
              <a:t> feed on plants and animals.</a:t>
            </a:r>
          </a:p>
        </p:txBody>
      </p:sp>
      <p:pic>
        <p:nvPicPr>
          <p:cNvPr id="4" name="Picture 3" descr="cow 2.jpg"/>
          <p:cNvPicPr>
            <a:picLocks noChangeAspect="1"/>
          </p:cNvPicPr>
          <p:nvPr/>
        </p:nvPicPr>
        <p:blipFill>
          <a:blip r:embed="rId3" cstate="print"/>
          <a:stretch>
            <a:fillRect/>
          </a:stretch>
        </p:blipFill>
        <p:spPr>
          <a:xfrm>
            <a:off x="1219200" y="2286000"/>
            <a:ext cx="1219200" cy="914400"/>
          </a:xfrm>
          <a:prstGeom prst="rect">
            <a:avLst/>
          </a:prstGeom>
        </p:spPr>
      </p:pic>
      <p:pic>
        <p:nvPicPr>
          <p:cNvPr id="5" name="Picture 4" descr="giraffe.jpg"/>
          <p:cNvPicPr>
            <a:picLocks noChangeAspect="1"/>
          </p:cNvPicPr>
          <p:nvPr/>
        </p:nvPicPr>
        <p:blipFill>
          <a:blip r:embed="rId4" cstate="print"/>
          <a:stretch>
            <a:fillRect/>
          </a:stretch>
        </p:blipFill>
        <p:spPr>
          <a:xfrm>
            <a:off x="6324600" y="1676400"/>
            <a:ext cx="1016000" cy="1524000"/>
          </a:xfrm>
          <a:prstGeom prst="rect">
            <a:avLst/>
          </a:prstGeom>
        </p:spPr>
      </p:pic>
      <p:pic>
        <p:nvPicPr>
          <p:cNvPr id="6" name="Picture 5" descr="toucan.jpg"/>
          <p:cNvPicPr>
            <a:picLocks noChangeAspect="1"/>
          </p:cNvPicPr>
          <p:nvPr/>
        </p:nvPicPr>
        <p:blipFill>
          <a:blip r:embed="rId5" cstate="print"/>
          <a:stretch>
            <a:fillRect/>
          </a:stretch>
        </p:blipFill>
        <p:spPr>
          <a:xfrm>
            <a:off x="3657600" y="2286000"/>
            <a:ext cx="1485900" cy="990600"/>
          </a:xfrm>
          <a:prstGeom prst="rect">
            <a:avLst/>
          </a:prstGeom>
        </p:spPr>
      </p:pic>
      <p:pic>
        <p:nvPicPr>
          <p:cNvPr id="7" name="Picture 6" descr="polar bear.jpg"/>
          <p:cNvPicPr>
            <a:picLocks noChangeAspect="1"/>
          </p:cNvPicPr>
          <p:nvPr/>
        </p:nvPicPr>
        <p:blipFill>
          <a:blip r:embed="rId6" cstate="print"/>
          <a:stretch>
            <a:fillRect/>
          </a:stretch>
        </p:blipFill>
        <p:spPr>
          <a:xfrm>
            <a:off x="1219200" y="3733800"/>
            <a:ext cx="1447800" cy="1085850"/>
          </a:xfrm>
          <a:prstGeom prst="rect">
            <a:avLst/>
          </a:prstGeom>
        </p:spPr>
      </p:pic>
      <p:pic>
        <p:nvPicPr>
          <p:cNvPr id="8" name="Picture 7" descr="white tiger.jpg"/>
          <p:cNvPicPr>
            <a:picLocks noChangeAspect="1"/>
          </p:cNvPicPr>
          <p:nvPr/>
        </p:nvPicPr>
        <p:blipFill>
          <a:blip r:embed="rId7" cstate="print"/>
          <a:stretch>
            <a:fillRect/>
          </a:stretch>
        </p:blipFill>
        <p:spPr>
          <a:xfrm>
            <a:off x="3733800" y="3733800"/>
            <a:ext cx="1600200" cy="1066800"/>
          </a:xfrm>
          <a:prstGeom prst="rect">
            <a:avLst/>
          </a:prstGeom>
        </p:spPr>
      </p:pic>
      <p:pic>
        <p:nvPicPr>
          <p:cNvPr id="9" name="Picture 8" descr="owl.jpg"/>
          <p:cNvPicPr>
            <a:picLocks noChangeAspect="1"/>
          </p:cNvPicPr>
          <p:nvPr/>
        </p:nvPicPr>
        <p:blipFill>
          <a:blip r:embed="rId8" cstate="print"/>
          <a:stretch>
            <a:fillRect/>
          </a:stretch>
        </p:blipFill>
        <p:spPr>
          <a:xfrm>
            <a:off x="6553200" y="3581400"/>
            <a:ext cx="919734" cy="1295400"/>
          </a:xfrm>
          <a:prstGeom prst="rect">
            <a:avLst/>
          </a:prstGeom>
        </p:spPr>
      </p:pic>
      <p:pic>
        <p:nvPicPr>
          <p:cNvPr id="10" name="Picture 9" descr="puffer fish.jpg"/>
          <p:cNvPicPr>
            <a:picLocks noChangeAspect="1"/>
          </p:cNvPicPr>
          <p:nvPr/>
        </p:nvPicPr>
        <p:blipFill>
          <a:blip r:embed="rId9" cstate="print"/>
          <a:stretch>
            <a:fillRect/>
          </a:stretch>
        </p:blipFill>
        <p:spPr>
          <a:xfrm>
            <a:off x="1219200" y="5562600"/>
            <a:ext cx="1694876" cy="1124268"/>
          </a:xfrm>
          <a:prstGeom prst="rect">
            <a:avLst/>
          </a:prstGeom>
        </p:spPr>
      </p:pic>
      <p:pic>
        <p:nvPicPr>
          <p:cNvPr id="11" name="Picture 10" descr="pig.jpg"/>
          <p:cNvPicPr>
            <a:picLocks noChangeAspect="1"/>
          </p:cNvPicPr>
          <p:nvPr/>
        </p:nvPicPr>
        <p:blipFill>
          <a:blip r:embed="rId10" cstate="print"/>
          <a:stretch>
            <a:fillRect/>
          </a:stretch>
        </p:blipFill>
        <p:spPr>
          <a:xfrm>
            <a:off x="3733800" y="5562600"/>
            <a:ext cx="1657350" cy="1099376"/>
          </a:xfrm>
          <a:prstGeom prst="rect">
            <a:avLst/>
          </a:prstGeom>
        </p:spPr>
      </p:pic>
      <p:pic>
        <p:nvPicPr>
          <p:cNvPr id="12" name="Picture 11" descr="bear.jpg"/>
          <p:cNvPicPr>
            <a:picLocks noChangeAspect="1"/>
          </p:cNvPicPr>
          <p:nvPr/>
        </p:nvPicPr>
        <p:blipFill>
          <a:blip r:embed="rId11" cstate="print"/>
          <a:stretch>
            <a:fillRect/>
          </a:stretch>
        </p:blipFill>
        <p:spPr>
          <a:xfrm>
            <a:off x="6324600" y="5562600"/>
            <a:ext cx="1719262" cy="1140386"/>
          </a:xfrm>
          <a:prstGeom prst="rect">
            <a:avLst/>
          </a:prstGeom>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Consumers</a:t>
            </a:r>
            <a:endParaRPr lang="en-US" dirty="0"/>
          </a:p>
        </p:txBody>
      </p:sp>
      <p:sp>
        <p:nvSpPr>
          <p:cNvPr id="3" name="Content Placeholder 2"/>
          <p:cNvSpPr>
            <a:spLocks noGrp="1"/>
          </p:cNvSpPr>
          <p:nvPr>
            <p:ph sz="half" idx="1"/>
          </p:nvPr>
        </p:nvSpPr>
        <p:spPr/>
        <p:txBody>
          <a:bodyPr/>
          <a:lstStyle/>
          <a:p>
            <a:pPr>
              <a:lnSpc>
                <a:spcPct val="90000"/>
              </a:lnSpc>
              <a:defRPr/>
            </a:pPr>
            <a:r>
              <a:rPr lang="en-US" u="sng" dirty="0" smtClean="0">
                <a:solidFill>
                  <a:srgbClr val="0070C0"/>
                </a:solidFill>
              </a:rPr>
              <a:t>Scavengers</a:t>
            </a:r>
            <a:r>
              <a:rPr lang="en-US" dirty="0" smtClean="0"/>
              <a:t> eat animals that have already died.</a:t>
            </a:r>
          </a:p>
          <a:p>
            <a:pPr>
              <a:lnSpc>
                <a:spcPct val="90000"/>
              </a:lnSpc>
              <a:defRPr/>
            </a:pPr>
            <a:endParaRPr lang="en-US" dirty="0" smtClean="0"/>
          </a:p>
          <a:p>
            <a:r>
              <a:rPr lang="en-US" u="sng" dirty="0" err="1" smtClean="0">
                <a:solidFill>
                  <a:srgbClr val="0070C0"/>
                </a:solidFill>
              </a:rPr>
              <a:t>Detritivores</a:t>
            </a:r>
            <a:r>
              <a:rPr lang="en-US" dirty="0" smtClean="0"/>
              <a:t> return nutrients to soil (worms, </a:t>
            </a:r>
            <a:r>
              <a:rPr lang="en-US" dirty="0" err="1" smtClean="0"/>
              <a:t>insects,etc</a:t>
            </a:r>
            <a:r>
              <a:rPr lang="en-US" dirty="0" smtClean="0"/>
              <a:t>.)</a:t>
            </a:r>
            <a:endParaRPr lang="en-US" u="sng" dirty="0">
              <a:solidFill>
                <a:srgbClr val="0070C0"/>
              </a:solidFill>
            </a:endParaRPr>
          </a:p>
        </p:txBody>
      </p:sp>
      <p:sp>
        <p:nvSpPr>
          <p:cNvPr id="9" name="Content Placeholder 8"/>
          <p:cNvSpPr>
            <a:spLocks noGrp="1"/>
          </p:cNvSpPr>
          <p:nvPr>
            <p:ph sz="half" idx="2"/>
          </p:nvPr>
        </p:nvSpPr>
        <p:spPr/>
        <p:txBody>
          <a:bodyPr/>
          <a:lstStyle/>
          <a:p>
            <a:r>
              <a:rPr lang="en-US" u="sng" dirty="0" smtClean="0">
                <a:solidFill>
                  <a:srgbClr val="0070C0"/>
                </a:solidFill>
              </a:rPr>
              <a:t>Decomposers</a:t>
            </a:r>
            <a:r>
              <a:rPr lang="en-US" dirty="0" smtClean="0"/>
              <a:t> break down the complex compounds of dead and decaying plants and animals to recycle the nutrients. (fungi, bacteria, etc.)</a:t>
            </a:r>
            <a:endParaRPr lang="en-US" dirty="0"/>
          </a:p>
        </p:txBody>
      </p:sp>
      <p:pic>
        <p:nvPicPr>
          <p:cNvPr id="4" name="Picture 3" descr="hyena.jpg"/>
          <p:cNvPicPr>
            <a:picLocks noChangeAspect="1"/>
          </p:cNvPicPr>
          <p:nvPr/>
        </p:nvPicPr>
        <p:blipFill>
          <a:blip r:embed="rId3" cstate="print"/>
          <a:stretch>
            <a:fillRect/>
          </a:stretch>
        </p:blipFill>
        <p:spPr>
          <a:xfrm>
            <a:off x="762000" y="4962525"/>
            <a:ext cx="2857500" cy="1895475"/>
          </a:xfrm>
          <a:prstGeom prst="rect">
            <a:avLst/>
          </a:prstGeom>
        </p:spPr>
      </p:pic>
      <p:pic>
        <p:nvPicPr>
          <p:cNvPr id="5" name="Picture 4" descr="worms.jpg"/>
          <p:cNvPicPr>
            <a:picLocks noChangeAspect="1"/>
          </p:cNvPicPr>
          <p:nvPr/>
        </p:nvPicPr>
        <p:blipFill>
          <a:blip r:embed="rId4" cstate="print"/>
          <a:stretch>
            <a:fillRect/>
          </a:stretch>
        </p:blipFill>
        <p:spPr>
          <a:xfrm>
            <a:off x="4343400" y="4953000"/>
            <a:ext cx="1981200" cy="1455882"/>
          </a:xfrm>
          <a:prstGeom prst="rect">
            <a:avLst/>
          </a:prstGeom>
        </p:spPr>
      </p:pic>
      <p:pic>
        <p:nvPicPr>
          <p:cNvPr id="10" name="Picture 9" descr="fungi decomposers.jpg"/>
          <p:cNvPicPr>
            <a:picLocks noChangeAspect="1"/>
          </p:cNvPicPr>
          <p:nvPr/>
        </p:nvPicPr>
        <p:blipFill>
          <a:blip r:embed="rId5" cstate="print"/>
          <a:stretch>
            <a:fillRect/>
          </a:stretch>
        </p:blipFill>
        <p:spPr>
          <a:xfrm>
            <a:off x="6705600" y="5029200"/>
            <a:ext cx="2038350" cy="1352106"/>
          </a:xfrm>
          <a:prstGeom prst="rect">
            <a:avLst/>
          </a:prstGeom>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t>Flow of matter and energy</a:t>
            </a:r>
          </a:p>
        </p:txBody>
      </p:sp>
      <p:sp>
        <p:nvSpPr>
          <p:cNvPr id="19459" name="Rectangle 3"/>
          <p:cNvSpPr>
            <a:spLocks noGrp="1" noChangeArrowheads="1"/>
          </p:cNvSpPr>
          <p:nvPr>
            <p:ph idx="1"/>
          </p:nvPr>
        </p:nvSpPr>
        <p:spPr/>
        <p:txBody>
          <a:bodyPr/>
          <a:lstStyle/>
          <a:p>
            <a:pPr eaLnBrk="1" hangingPunct="1">
              <a:defRPr/>
            </a:pPr>
            <a:r>
              <a:rPr lang="en-US" dirty="0" smtClean="0"/>
              <a:t>A </a:t>
            </a:r>
            <a:r>
              <a:rPr lang="en-US" u="sng" dirty="0" smtClean="0"/>
              <a:t>food chain</a:t>
            </a:r>
            <a:r>
              <a:rPr lang="en-US" dirty="0" smtClean="0"/>
              <a:t> shows how matter and energy move through an ecosystem from producers to consumers to decomposers.</a:t>
            </a:r>
          </a:p>
          <a:p>
            <a:pPr eaLnBrk="1" hangingPunct="1">
              <a:defRPr/>
            </a:pPr>
            <a:r>
              <a:rPr lang="en-US" dirty="0" smtClean="0"/>
              <a:t>Example:</a:t>
            </a:r>
          </a:p>
          <a:p>
            <a:pPr lvl="1" eaLnBrk="1" hangingPunct="1">
              <a:defRPr/>
            </a:pPr>
            <a:r>
              <a:rPr lang="en-US" dirty="0" smtClean="0"/>
              <a:t>Grass</a:t>
            </a:r>
            <a:r>
              <a:rPr lang="en-US" dirty="0" smtClean="0">
                <a:sym typeface="Wingdings" pitchFamily="2" charset="2"/>
              </a:rPr>
              <a:t> gazelle lion</a:t>
            </a:r>
          </a:p>
          <a:p>
            <a:pPr lvl="1" eaLnBrk="1" hangingPunct="1">
              <a:buFont typeface="Tahoma" pitchFamily="34" charset="0"/>
              <a:buNone/>
              <a:defRPr/>
            </a:pPr>
            <a:endParaRPr lang="en-US" dirty="0" smtClean="0"/>
          </a:p>
        </p:txBody>
      </p:sp>
      <p:pic>
        <p:nvPicPr>
          <p:cNvPr id="4" name="Picture 3" descr="food chain.jpg"/>
          <p:cNvPicPr>
            <a:picLocks noChangeAspect="1"/>
          </p:cNvPicPr>
          <p:nvPr/>
        </p:nvPicPr>
        <p:blipFill>
          <a:blip r:embed="rId3" cstate="print"/>
          <a:stretch>
            <a:fillRect/>
          </a:stretch>
        </p:blipFill>
        <p:spPr>
          <a:xfrm>
            <a:off x="1905000" y="4495800"/>
            <a:ext cx="5638800" cy="2217928"/>
          </a:xfrm>
          <a:prstGeom prst="rect">
            <a:avLst/>
          </a:prstGeom>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mtClean="0"/>
              <a:t>Flow of matter and energy</a:t>
            </a:r>
          </a:p>
        </p:txBody>
      </p:sp>
      <p:sp>
        <p:nvSpPr>
          <p:cNvPr id="20483" name="Rectangle 3"/>
          <p:cNvSpPr>
            <a:spLocks noGrp="1" noChangeArrowheads="1"/>
          </p:cNvSpPr>
          <p:nvPr>
            <p:ph idx="1"/>
          </p:nvPr>
        </p:nvSpPr>
        <p:spPr/>
        <p:txBody>
          <a:bodyPr/>
          <a:lstStyle/>
          <a:p>
            <a:pPr eaLnBrk="1" hangingPunct="1">
              <a:lnSpc>
                <a:spcPct val="90000"/>
              </a:lnSpc>
              <a:defRPr/>
            </a:pPr>
            <a:r>
              <a:rPr lang="en-US" dirty="0" smtClean="0"/>
              <a:t>Each organism in a food chain represents a feeding step, called a </a:t>
            </a:r>
            <a:r>
              <a:rPr lang="en-US" u="sng" dirty="0" err="1" smtClean="0"/>
              <a:t>trophic</a:t>
            </a:r>
            <a:r>
              <a:rPr lang="en-US" u="sng" dirty="0" smtClean="0"/>
              <a:t> level</a:t>
            </a:r>
            <a:r>
              <a:rPr lang="en-US" dirty="0" smtClean="0"/>
              <a:t>.</a:t>
            </a:r>
          </a:p>
          <a:p>
            <a:pPr eaLnBrk="1" hangingPunct="1">
              <a:lnSpc>
                <a:spcPct val="90000"/>
              </a:lnSpc>
              <a:buNone/>
              <a:defRPr/>
            </a:pPr>
            <a:endParaRPr lang="en-US" dirty="0" smtClean="0"/>
          </a:p>
          <a:p>
            <a:pPr eaLnBrk="1" hangingPunct="1">
              <a:lnSpc>
                <a:spcPct val="90000"/>
              </a:lnSpc>
              <a:defRPr/>
            </a:pPr>
            <a:r>
              <a:rPr lang="en-US" dirty="0" smtClean="0"/>
              <a:t>Energy is lost at each level as the organism digests, grows, etc., so there is less energy available at each successive </a:t>
            </a:r>
            <a:r>
              <a:rPr lang="en-US" dirty="0" err="1" smtClean="0"/>
              <a:t>trophic</a:t>
            </a:r>
            <a:r>
              <a:rPr lang="en-US" dirty="0" smtClean="0"/>
              <a:t> level.</a:t>
            </a:r>
          </a:p>
          <a:p>
            <a:pPr eaLnBrk="1" hangingPunct="1">
              <a:lnSpc>
                <a:spcPct val="90000"/>
              </a:lnSpc>
              <a:buNone/>
              <a:defRPr/>
            </a:pPr>
            <a:endParaRPr lang="en-US" dirty="0" smtClean="0"/>
          </a:p>
          <a:p>
            <a:pPr eaLnBrk="1" hangingPunct="1">
              <a:lnSpc>
                <a:spcPct val="90000"/>
              </a:lnSpc>
              <a:defRPr/>
            </a:pPr>
            <a:r>
              <a:rPr lang="en-US" dirty="0" smtClean="0"/>
              <a:t>Generally there are 4-5 </a:t>
            </a:r>
            <a:r>
              <a:rPr lang="en-US" dirty="0" err="1" smtClean="0"/>
              <a:t>trophic</a:t>
            </a:r>
            <a:r>
              <a:rPr lang="en-US" dirty="0" smtClean="0"/>
              <a:t> levels in an ecosystem</a:t>
            </a: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dirty="0" err="1" smtClean="0"/>
              <a:t>Trophic</a:t>
            </a:r>
            <a:r>
              <a:rPr lang="en-US" dirty="0" smtClean="0"/>
              <a:t> levels</a:t>
            </a:r>
          </a:p>
        </p:txBody>
      </p:sp>
      <p:graphicFrame>
        <p:nvGraphicFramePr>
          <p:cNvPr id="1026" name="Diagram 6"/>
          <p:cNvGraphicFramePr>
            <a:graphicFrameLocks/>
          </p:cNvGraphicFramePr>
          <p:nvPr>
            <p:ph sz="half" idx="1"/>
          </p:nvPr>
        </p:nvGraphicFramePr>
        <p:xfrm>
          <a:off x="2209800" y="1447800"/>
          <a:ext cx="5715000" cy="5181600"/>
        </p:xfrm>
        <a:graphic>
          <a:graphicData uri="http://schemas.openxmlformats.org/drawingml/2006/compatibility">
            <com:legacyDrawing xmlns:com="http://schemas.openxmlformats.org/drawingml/2006/compatibility" spid="_x0000_s1026"/>
          </a:graphicData>
        </a:graphic>
      </p:graphicFrame>
      <p:sp>
        <p:nvSpPr>
          <p:cNvPr id="21514" name="Rectangle 10"/>
          <p:cNvSpPr>
            <a:spLocks noGrp="1" noChangeArrowheads="1"/>
          </p:cNvSpPr>
          <p:nvPr>
            <p:ph type="body" sz="half" idx="2"/>
          </p:nvPr>
        </p:nvSpPr>
        <p:spPr/>
        <p:txBody>
          <a:bodyPr>
            <a:normAutofit/>
          </a:bodyPr>
          <a:lstStyle/>
          <a:p>
            <a:pPr eaLnBrk="1" hangingPunct="1">
              <a:buNone/>
              <a:defRPr/>
            </a:pPr>
            <a:r>
              <a:rPr lang="en-US" sz="2400" dirty="0" smtClean="0"/>
              <a:t> </a:t>
            </a:r>
          </a:p>
        </p:txBody>
      </p:sp>
    </p:spTree>
    <p:custDataLst>
      <p:tags r:id="rId2"/>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pPr eaLnBrk="1" hangingPunct="1">
              <a:defRPr/>
            </a:pPr>
            <a:r>
              <a:rPr lang="en-US" smtClean="0"/>
              <a:t>Another model</a:t>
            </a:r>
          </a:p>
        </p:txBody>
      </p:sp>
      <p:sp>
        <p:nvSpPr>
          <p:cNvPr id="43013" name="Rectangle 5"/>
          <p:cNvSpPr>
            <a:spLocks noGrp="1" noChangeArrowheads="1"/>
          </p:cNvSpPr>
          <p:nvPr>
            <p:ph type="body" sz="half" idx="1"/>
          </p:nvPr>
        </p:nvSpPr>
        <p:spPr/>
        <p:txBody>
          <a:bodyPr/>
          <a:lstStyle/>
          <a:p>
            <a:pPr eaLnBrk="1" hangingPunct="1">
              <a:defRPr/>
            </a:pPr>
            <a:r>
              <a:rPr lang="en-US" sz="2800" smtClean="0"/>
              <a:t>A </a:t>
            </a:r>
            <a:r>
              <a:rPr lang="en-US" sz="2800" u="sng" smtClean="0"/>
              <a:t>food web</a:t>
            </a:r>
            <a:r>
              <a:rPr lang="en-US" sz="2800" smtClean="0"/>
              <a:t> shows all the possible feeding  relationships at each trophic level in a community.</a:t>
            </a:r>
          </a:p>
          <a:p>
            <a:pPr eaLnBrk="1" hangingPunct="1">
              <a:defRPr/>
            </a:pPr>
            <a:endParaRPr lang="en-US" sz="1000" smtClean="0"/>
          </a:p>
          <a:p>
            <a:pPr eaLnBrk="1" hangingPunct="1">
              <a:defRPr/>
            </a:pPr>
            <a:endParaRPr lang="en-US" sz="1000" smtClean="0"/>
          </a:p>
          <a:p>
            <a:pPr eaLnBrk="1" hangingPunct="1">
              <a:defRPr/>
            </a:pPr>
            <a:endParaRPr lang="en-US" sz="1000" smtClean="0"/>
          </a:p>
          <a:p>
            <a:pPr eaLnBrk="1" hangingPunct="1">
              <a:defRPr/>
            </a:pPr>
            <a:endParaRPr lang="en-US" sz="1000" smtClean="0"/>
          </a:p>
          <a:p>
            <a:pPr eaLnBrk="1" hangingPunct="1">
              <a:defRPr/>
            </a:pPr>
            <a:endParaRPr lang="en-US" sz="1000" smtClean="0"/>
          </a:p>
          <a:p>
            <a:pPr eaLnBrk="1" hangingPunct="1">
              <a:defRPr/>
            </a:pPr>
            <a:endParaRPr lang="en-US" sz="1000" smtClean="0"/>
          </a:p>
          <a:p>
            <a:pPr eaLnBrk="1" hangingPunct="1">
              <a:defRPr/>
            </a:pPr>
            <a:endParaRPr lang="en-US" sz="1000" smtClean="0"/>
          </a:p>
          <a:p>
            <a:pPr eaLnBrk="1" hangingPunct="1">
              <a:defRPr/>
            </a:pPr>
            <a:endParaRPr lang="en-US" sz="1000" smtClean="0"/>
          </a:p>
          <a:p>
            <a:pPr eaLnBrk="1" hangingPunct="1">
              <a:defRPr/>
            </a:pPr>
            <a:endParaRPr lang="en-US" sz="1000" smtClean="0"/>
          </a:p>
          <a:p>
            <a:pPr eaLnBrk="1" hangingPunct="1">
              <a:buFontTx/>
              <a:buNone/>
              <a:defRPr/>
            </a:pPr>
            <a:r>
              <a:rPr lang="en-US" sz="1000" smtClean="0"/>
              <a:t>http://www.arcytech.org/java/population/facts_foodchain.html</a:t>
            </a:r>
          </a:p>
        </p:txBody>
      </p:sp>
      <p:pic>
        <p:nvPicPr>
          <p:cNvPr id="28676" name="Picture 7" descr="food_web"/>
          <p:cNvPicPr>
            <a:picLocks noGrp="1" noChangeAspect="1" noChangeArrowheads="1"/>
          </p:cNvPicPr>
          <p:nvPr>
            <p:ph sz="half" idx="2"/>
          </p:nvPr>
        </p:nvPicPr>
        <p:blipFill>
          <a:blip r:embed="rId3" cstate="print"/>
          <a:srcRect/>
          <a:stretch>
            <a:fillRect/>
          </a:stretch>
        </p:blipFill>
        <p:spPr>
          <a:xfrm>
            <a:off x="4419600" y="1905000"/>
            <a:ext cx="4495800" cy="4038600"/>
          </a:xfrm>
          <a:noFill/>
        </p:spPr>
      </p:pic>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Food Web Activity	</a:t>
            </a:r>
            <a:endParaRPr lang="en-US" dirty="0"/>
          </a:p>
        </p:txBody>
      </p:sp>
      <p:sp>
        <p:nvSpPr>
          <p:cNvPr id="3" name="Content Placeholder 2"/>
          <p:cNvSpPr>
            <a:spLocks noGrp="1"/>
          </p:cNvSpPr>
          <p:nvPr>
            <p:ph idx="1"/>
          </p:nvPr>
        </p:nvSpPr>
        <p:spPr/>
        <p:txBody>
          <a:bodyPr>
            <a:normAutofit/>
          </a:bodyPr>
          <a:lstStyle/>
          <a:p>
            <a:pPr>
              <a:defRPr/>
            </a:pPr>
            <a:r>
              <a:rPr lang="en-US" dirty="0" smtClean="0"/>
              <a:t>Items to include</a:t>
            </a:r>
            <a:r>
              <a:rPr lang="en-US" dirty="0" smtClean="0"/>
              <a:t>:  (See p. 43 for an example)</a:t>
            </a:r>
            <a:endParaRPr lang="en-US" dirty="0" smtClean="0"/>
          </a:p>
          <a:p>
            <a:pPr lvl="1">
              <a:defRPr/>
            </a:pPr>
            <a:r>
              <a:rPr lang="en-US" dirty="0" smtClean="0"/>
              <a:t>Producers – </a:t>
            </a:r>
            <a:r>
              <a:rPr lang="en-US" dirty="0" smtClean="0">
                <a:solidFill>
                  <a:srgbClr val="00B050"/>
                </a:solidFill>
              </a:rPr>
              <a:t>at least 2</a:t>
            </a:r>
          </a:p>
          <a:p>
            <a:pPr lvl="1">
              <a:defRPr/>
            </a:pPr>
            <a:r>
              <a:rPr lang="en-US" dirty="0" smtClean="0"/>
              <a:t>Consumers (all three levels) – </a:t>
            </a:r>
            <a:r>
              <a:rPr lang="en-US" dirty="0" smtClean="0">
                <a:solidFill>
                  <a:srgbClr val="00B050"/>
                </a:solidFill>
              </a:rPr>
              <a:t>at least 2 of each</a:t>
            </a:r>
          </a:p>
          <a:p>
            <a:pPr lvl="1">
              <a:defRPr/>
            </a:pPr>
            <a:r>
              <a:rPr lang="en-US" dirty="0" smtClean="0"/>
              <a:t>Decomposers – </a:t>
            </a:r>
            <a:r>
              <a:rPr lang="en-US" dirty="0" smtClean="0">
                <a:solidFill>
                  <a:srgbClr val="00B050"/>
                </a:solidFill>
              </a:rPr>
              <a:t>at least 1</a:t>
            </a:r>
          </a:p>
          <a:p>
            <a:pPr>
              <a:defRPr/>
            </a:pPr>
            <a:r>
              <a:rPr lang="en-US" dirty="0" smtClean="0"/>
              <a:t>Connect organisms with arrows </a:t>
            </a:r>
          </a:p>
          <a:p>
            <a:pPr>
              <a:defRPr/>
            </a:pPr>
            <a:r>
              <a:rPr lang="en-US" dirty="0" smtClean="0"/>
              <a:t>Label each organism’s </a:t>
            </a:r>
            <a:r>
              <a:rPr lang="en-US" dirty="0" err="1" smtClean="0"/>
              <a:t>trophic</a:t>
            </a:r>
            <a:r>
              <a:rPr lang="en-US" dirty="0" smtClean="0"/>
              <a:t> level</a:t>
            </a:r>
          </a:p>
          <a:p>
            <a:pPr>
              <a:defRPr/>
            </a:pPr>
            <a:r>
              <a:rPr lang="en-US" dirty="0" smtClean="0"/>
              <a:t>Define:  producer, 1</a:t>
            </a:r>
            <a:r>
              <a:rPr lang="en-US" baseline="30000" dirty="0" smtClean="0"/>
              <a:t>st</a:t>
            </a:r>
            <a:r>
              <a:rPr lang="en-US" dirty="0" smtClean="0"/>
              <a:t> order consumer, 2</a:t>
            </a:r>
            <a:r>
              <a:rPr lang="en-US" baseline="30000" dirty="0" smtClean="0"/>
              <a:t>nd</a:t>
            </a:r>
            <a:r>
              <a:rPr lang="en-US" dirty="0" smtClean="0"/>
              <a:t> order consumer, 3</a:t>
            </a:r>
            <a:r>
              <a:rPr lang="en-US" baseline="30000" dirty="0" smtClean="0"/>
              <a:t>rd</a:t>
            </a:r>
            <a:r>
              <a:rPr lang="en-US" dirty="0" smtClean="0"/>
              <a:t> order consumer, &amp; decomposer</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There are different numbers of organisms at each </a:t>
            </a:r>
            <a:r>
              <a:rPr lang="en-US" dirty="0" err="1" smtClean="0"/>
              <a:t>trophic</a:t>
            </a:r>
            <a:r>
              <a:rPr lang="en-US" dirty="0" smtClean="0"/>
              <a:t> level</a:t>
            </a:r>
            <a:endParaRPr lang="en-US" dirty="0"/>
          </a:p>
        </p:txBody>
      </p:sp>
      <p:pic>
        <p:nvPicPr>
          <p:cNvPr id="7" name="Content Placeholder 6" descr="small food chain.gif"/>
          <p:cNvPicPr>
            <a:picLocks noGrp="1" noChangeAspect="1"/>
          </p:cNvPicPr>
          <p:nvPr>
            <p:ph idx="1"/>
          </p:nvPr>
        </p:nvPicPr>
        <p:blipFill>
          <a:blip r:embed="rId3" cstate="print"/>
          <a:stretch>
            <a:fillRect/>
          </a:stretch>
        </p:blipFill>
        <p:spPr>
          <a:xfrm>
            <a:off x="914400" y="2514600"/>
            <a:ext cx="5162550" cy="4114800"/>
          </a:xfrm>
        </p:spPr>
      </p:pic>
      <p:sp>
        <p:nvSpPr>
          <p:cNvPr id="8" name="TextBox 7"/>
          <p:cNvSpPr txBox="1"/>
          <p:nvPr/>
        </p:nvSpPr>
        <p:spPr>
          <a:xfrm>
            <a:off x="762000" y="1981200"/>
            <a:ext cx="3410164" cy="523220"/>
          </a:xfrm>
          <a:prstGeom prst="rect">
            <a:avLst/>
          </a:prstGeom>
          <a:noFill/>
        </p:spPr>
        <p:txBody>
          <a:bodyPr wrap="none" rtlCol="0">
            <a:spAutoFit/>
          </a:bodyPr>
          <a:lstStyle/>
          <a:p>
            <a:r>
              <a:rPr lang="en-US" sz="2800" dirty="0" smtClean="0"/>
              <a:t>Pyramid of Numbers</a:t>
            </a:r>
            <a:endParaRPr lang="en-US" sz="2800" dirty="0"/>
          </a:p>
        </p:txBody>
      </p:sp>
      <p:sp>
        <p:nvSpPr>
          <p:cNvPr id="9" name="TextBox 8"/>
          <p:cNvSpPr txBox="1"/>
          <p:nvPr/>
        </p:nvSpPr>
        <p:spPr>
          <a:xfrm>
            <a:off x="5029200" y="2819400"/>
            <a:ext cx="2684453" cy="369332"/>
          </a:xfrm>
          <a:prstGeom prst="rect">
            <a:avLst/>
          </a:prstGeom>
          <a:noFill/>
        </p:spPr>
        <p:txBody>
          <a:bodyPr wrap="none" rtlCol="0">
            <a:spAutoFit/>
          </a:bodyPr>
          <a:lstStyle/>
          <a:p>
            <a:r>
              <a:rPr lang="en-US" dirty="0" smtClean="0"/>
              <a:t>Smallest # of individuals</a:t>
            </a:r>
            <a:endParaRPr lang="en-US" dirty="0"/>
          </a:p>
        </p:txBody>
      </p:sp>
      <p:sp>
        <p:nvSpPr>
          <p:cNvPr id="10" name="TextBox 9"/>
          <p:cNvSpPr txBox="1"/>
          <p:nvPr/>
        </p:nvSpPr>
        <p:spPr>
          <a:xfrm>
            <a:off x="6096000" y="5562600"/>
            <a:ext cx="2690608" cy="369332"/>
          </a:xfrm>
          <a:prstGeom prst="rect">
            <a:avLst/>
          </a:prstGeom>
          <a:noFill/>
        </p:spPr>
        <p:txBody>
          <a:bodyPr wrap="none" rtlCol="0">
            <a:spAutoFit/>
          </a:bodyPr>
          <a:lstStyle/>
          <a:p>
            <a:r>
              <a:rPr lang="en-US" dirty="0" smtClean="0"/>
              <a:t>Greatest # of individuals</a:t>
            </a:r>
            <a:endParaRPr lang="en-US" dirty="0"/>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are there more herbivores than carnivores?</a:t>
            </a:r>
            <a:endParaRPr lang="en-US" dirty="0"/>
          </a:p>
        </p:txBody>
      </p:sp>
      <p:sp>
        <p:nvSpPr>
          <p:cNvPr id="3" name="Content Placeholder 2"/>
          <p:cNvSpPr>
            <a:spLocks noGrp="1"/>
          </p:cNvSpPr>
          <p:nvPr>
            <p:ph idx="1"/>
          </p:nvPr>
        </p:nvSpPr>
        <p:spPr>
          <a:xfrm>
            <a:off x="457200" y="1775191"/>
            <a:ext cx="8382000" cy="4625609"/>
          </a:xfrm>
        </p:spPr>
        <p:txBody>
          <a:bodyPr>
            <a:normAutofit fontScale="92500"/>
          </a:bodyPr>
          <a:lstStyle/>
          <a:p>
            <a:r>
              <a:rPr lang="en-US" dirty="0" smtClean="0"/>
              <a:t>Energy Pyramid				0.</a:t>
            </a:r>
            <a:r>
              <a:rPr lang="en-US" sz="2800" dirty="0" smtClean="0"/>
              <a:t>1% energy</a:t>
            </a:r>
          </a:p>
          <a:p>
            <a:r>
              <a:rPr lang="en-US" sz="2800" dirty="0" smtClean="0"/>
              <a:t>If we assume					remaining</a:t>
            </a:r>
          </a:p>
          <a:p>
            <a:pPr>
              <a:buNone/>
            </a:pPr>
            <a:r>
              <a:rPr lang="en-US" sz="2800" dirty="0" smtClean="0"/>
              <a:t> 1,000,000 kcal 					</a:t>
            </a:r>
          </a:p>
          <a:p>
            <a:pPr>
              <a:buNone/>
            </a:pPr>
            <a:r>
              <a:rPr lang="en-US" sz="2800" dirty="0" smtClean="0"/>
              <a:t>of energy from					 1% energy</a:t>
            </a:r>
          </a:p>
          <a:p>
            <a:pPr>
              <a:buNone/>
            </a:pPr>
            <a:r>
              <a:rPr lang="en-US" sz="2800" dirty="0" smtClean="0"/>
              <a:t>the sun fuels					 remaining</a:t>
            </a:r>
          </a:p>
          <a:p>
            <a:pPr>
              <a:buNone/>
            </a:pPr>
            <a:r>
              <a:rPr lang="en-US" sz="2800" dirty="0" smtClean="0"/>
              <a:t>this food 						</a:t>
            </a:r>
          </a:p>
          <a:p>
            <a:pPr>
              <a:buNone/>
            </a:pPr>
            <a:r>
              <a:rPr lang="en-US" sz="2800" dirty="0" smtClean="0"/>
              <a:t>chain: 						10% energy</a:t>
            </a:r>
          </a:p>
          <a:p>
            <a:pPr>
              <a:buNone/>
            </a:pPr>
            <a:r>
              <a:rPr lang="en-US" sz="2800" dirty="0" smtClean="0"/>
              <a:t>								remaining</a:t>
            </a:r>
          </a:p>
          <a:p>
            <a:pPr>
              <a:buNone/>
            </a:pPr>
            <a:r>
              <a:rPr lang="en-US" sz="2800" dirty="0" smtClean="0"/>
              <a:t>								</a:t>
            </a:r>
            <a:r>
              <a:rPr lang="en-US" sz="2600" dirty="0" smtClean="0"/>
              <a:t> </a:t>
            </a:r>
          </a:p>
          <a:p>
            <a:pPr>
              <a:buNone/>
            </a:pPr>
            <a:r>
              <a:rPr lang="en-US" sz="2600" dirty="0" smtClean="0"/>
              <a:t>								 100% energy</a:t>
            </a:r>
          </a:p>
          <a:p>
            <a:pPr>
              <a:buNone/>
            </a:pPr>
            <a:r>
              <a:rPr lang="en-US" sz="2600" dirty="0" smtClean="0"/>
              <a:t>								  for food web</a:t>
            </a:r>
            <a:endParaRPr lang="en-US" sz="2600" dirty="0"/>
          </a:p>
        </p:txBody>
      </p:sp>
      <p:sp>
        <p:nvSpPr>
          <p:cNvPr id="4" name="Isosceles Triangle 3"/>
          <p:cNvSpPr/>
          <p:nvPr/>
        </p:nvSpPr>
        <p:spPr>
          <a:xfrm>
            <a:off x="1752600" y="2057400"/>
            <a:ext cx="5334000" cy="419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1,000 kcal available to 1</a:t>
            </a:r>
            <a:r>
              <a:rPr lang="en-US" baseline="30000" dirty="0" smtClean="0">
                <a:solidFill>
                  <a:sysClr val="windowText" lastClr="000000"/>
                </a:solidFill>
              </a:rPr>
              <a:t>st</a:t>
            </a:r>
            <a:r>
              <a:rPr lang="en-US" dirty="0" smtClean="0">
                <a:solidFill>
                  <a:sysClr val="windowText" lastClr="000000"/>
                </a:solidFill>
              </a:rPr>
              <a:t> order consumers  </a:t>
            </a:r>
          </a:p>
          <a:p>
            <a:pPr algn="ctr"/>
            <a:r>
              <a:rPr lang="en-US" dirty="0" smtClean="0">
                <a:solidFill>
                  <a:sysClr val="windowText" lastClr="000000"/>
                </a:solidFill>
              </a:rPr>
              <a:t>		</a:t>
            </a:r>
          </a:p>
          <a:p>
            <a:pPr algn="ctr"/>
            <a:endParaRPr lang="en-US" dirty="0" smtClean="0">
              <a:solidFill>
                <a:sysClr val="windowText" lastClr="000000"/>
              </a:solidFill>
            </a:endParaRPr>
          </a:p>
          <a:p>
            <a:pPr algn="ctr"/>
            <a:r>
              <a:rPr lang="en-US" dirty="0" smtClean="0">
                <a:solidFill>
                  <a:sysClr val="windowText" lastClr="000000"/>
                </a:solidFill>
              </a:rPr>
              <a:t>10,000 kcal available to producers</a:t>
            </a:r>
            <a:endParaRPr lang="en-US" dirty="0">
              <a:solidFill>
                <a:sysClr val="windowText" lastClr="000000"/>
              </a:solidFill>
            </a:endParaRPr>
          </a:p>
        </p:txBody>
      </p:sp>
      <p:cxnSp>
        <p:nvCxnSpPr>
          <p:cNvPr id="6" name="Straight Connector 5"/>
          <p:cNvCxnSpPr/>
          <p:nvPr/>
        </p:nvCxnSpPr>
        <p:spPr>
          <a:xfrm>
            <a:off x="2362200" y="5257800"/>
            <a:ext cx="411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1"/>
            <a:endCxn id="4" idx="5"/>
          </p:cNvCxnSpPr>
          <p:nvPr/>
        </p:nvCxnSpPr>
        <p:spPr>
          <a:xfrm rot="10800000" flipH="1">
            <a:off x="3086100" y="4152900"/>
            <a:ext cx="266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733800" y="3124200"/>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05200" y="3200400"/>
            <a:ext cx="2361544" cy="923330"/>
          </a:xfrm>
          <a:prstGeom prst="rect">
            <a:avLst/>
          </a:prstGeom>
          <a:noFill/>
        </p:spPr>
        <p:txBody>
          <a:bodyPr wrap="square" rtlCol="0">
            <a:spAutoFit/>
          </a:bodyPr>
          <a:lstStyle/>
          <a:p>
            <a:r>
              <a:rPr lang="en-US" dirty="0" smtClean="0">
                <a:latin typeface="+mn-lt"/>
              </a:rPr>
              <a:t>100 kcal available </a:t>
            </a:r>
          </a:p>
          <a:p>
            <a:r>
              <a:rPr lang="en-US" dirty="0" smtClean="0">
                <a:latin typeface="+mn-lt"/>
              </a:rPr>
              <a:t>to 2</a:t>
            </a:r>
            <a:r>
              <a:rPr lang="en-US" baseline="30000" dirty="0" smtClean="0">
                <a:latin typeface="+mn-lt"/>
              </a:rPr>
              <a:t>nd</a:t>
            </a:r>
            <a:r>
              <a:rPr lang="en-US" dirty="0" smtClean="0">
                <a:latin typeface="+mn-lt"/>
              </a:rPr>
              <a:t> order </a:t>
            </a:r>
          </a:p>
          <a:p>
            <a:r>
              <a:rPr lang="en-US" dirty="0" smtClean="0">
                <a:latin typeface="+mn-lt"/>
              </a:rPr>
              <a:t>consumers</a:t>
            </a:r>
            <a:endParaRPr lang="en-US" dirty="0">
              <a:latin typeface="+mn-lt"/>
            </a:endParaRPr>
          </a:p>
        </p:txBody>
      </p:sp>
      <p:sp>
        <p:nvSpPr>
          <p:cNvPr id="22" name="TextBox 21"/>
          <p:cNvSpPr txBox="1"/>
          <p:nvPr/>
        </p:nvSpPr>
        <p:spPr>
          <a:xfrm>
            <a:off x="3962400" y="2438400"/>
            <a:ext cx="1095172" cy="738664"/>
          </a:xfrm>
          <a:prstGeom prst="rect">
            <a:avLst/>
          </a:prstGeom>
          <a:noFill/>
        </p:spPr>
        <p:txBody>
          <a:bodyPr wrap="none" rtlCol="0">
            <a:spAutoFit/>
          </a:bodyPr>
          <a:lstStyle/>
          <a:p>
            <a:r>
              <a:rPr lang="en-US" sz="1400" dirty="0" smtClean="0">
                <a:latin typeface="Corbel" pitchFamily="34" charset="0"/>
              </a:rPr>
              <a:t>   10 kcal </a:t>
            </a:r>
          </a:p>
          <a:p>
            <a:r>
              <a:rPr lang="en-US" sz="1400" dirty="0" smtClean="0">
                <a:latin typeface="Corbel" pitchFamily="34" charset="0"/>
              </a:rPr>
              <a:t>for 3</a:t>
            </a:r>
            <a:r>
              <a:rPr lang="en-US" sz="1400" baseline="30000" dirty="0" smtClean="0">
                <a:latin typeface="Corbel" pitchFamily="34" charset="0"/>
              </a:rPr>
              <a:t>rd</a:t>
            </a:r>
            <a:r>
              <a:rPr lang="en-US" sz="1400" dirty="0" smtClean="0">
                <a:latin typeface="Corbel" pitchFamily="34" charset="0"/>
              </a:rPr>
              <a:t> order </a:t>
            </a:r>
          </a:p>
          <a:p>
            <a:r>
              <a:rPr lang="en-US" sz="1400" dirty="0" smtClean="0">
                <a:latin typeface="Corbel" pitchFamily="34" charset="0"/>
              </a:rPr>
              <a:t>consumers</a:t>
            </a:r>
            <a:endParaRPr lang="en-US" sz="1400" dirty="0">
              <a:latin typeface="Corbel" pitchFamily="34" charset="0"/>
            </a:endParaRP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defRPr/>
            </a:pPr>
            <a:r>
              <a:rPr lang="en-US" sz="4000" smtClean="0"/>
              <a:t>Why do the energy levels and # of individuals decrease?</a:t>
            </a:r>
          </a:p>
        </p:txBody>
      </p:sp>
      <p:sp>
        <p:nvSpPr>
          <p:cNvPr id="28675" name="Rectangle 3"/>
          <p:cNvSpPr>
            <a:spLocks noGrp="1" noChangeArrowheads="1"/>
          </p:cNvSpPr>
          <p:nvPr>
            <p:ph idx="1"/>
          </p:nvPr>
        </p:nvSpPr>
        <p:spPr/>
        <p:txBody>
          <a:bodyPr/>
          <a:lstStyle/>
          <a:p>
            <a:pPr eaLnBrk="1" hangingPunct="1">
              <a:lnSpc>
                <a:spcPct val="90000"/>
              </a:lnSpc>
              <a:defRPr/>
            </a:pPr>
            <a:r>
              <a:rPr lang="en-US" dirty="0" smtClean="0"/>
              <a:t>#’s </a:t>
            </a:r>
            <a:r>
              <a:rPr lang="en-US" u="sng" dirty="0" smtClean="0"/>
              <a:t>generally</a:t>
            </a:r>
            <a:r>
              <a:rPr lang="en-US" dirty="0" smtClean="0"/>
              <a:t> decrease because the higher order organisms are larger and they must eat more of the smaller organisms.</a:t>
            </a:r>
          </a:p>
          <a:p>
            <a:pPr eaLnBrk="1" hangingPunct="1">
              <a:lnSpc>
                <a:spcPct val="90000"/>
              </a:lnSpc>
              <a:buNone/>
              <a:defRPr/>
            </a:pPr>
            <a:endParaRPr lang="en-US" dirty="0" smtClean="0"/>
          </a:p>
          <a:p>
            <a:pPr eaLnBrk="1" hangingPunct="1">
              <a:lnSpc>
                <a:spcPct val="90000"/>
              </a:lnSpc>
              <a:defRPr/>
            </a:pPr>
            <a:r>
              <a:rPr lang="en-US" dirty="0" smtClean="0"/>
              <a:t>Energy decreases because:</a:t>
            </a:r>
          </a:p>
          <a:p>
            <a:pPr lvl="1" eaLnBrk="1" hangingPunct="1">
              <a:lnSpc>
                <a:spcPct val="90000"/>
              </a:lnSpc>
              <a:defRPr/>
            </a:pPr>
            <a:r>
              <a:rPr lang="en-US" dirty="0" smtClean="0"/>
              <a:t>Not all organisms at a certain level are consumed</a:t>
            </a:r>
          </a:p>
          <a:p>
            <a:pPr lvl="1" eaLnBrk="1" hangingPunct="1">
              <a:lnSpc>
                <a:spcPct val="90000"/>
              </a:lnSpc>
              <a:defRPr/>
            </a:pPr>
            <a:r>
              <a:rPr lang="en-US" dirty="0" smtClean="0"/>
              <a:t>Some of the energy is used for metabolism (digestion, growth, etc.)</a:t>
            </a:r>
          </a:p>
          <a:p>
            <a:pPr lvl="1" eaLnBrk="1" hangingPunct="1">
              <a:lnSpc>
                <a:spcPct val="90000"/>
              </a:lnSpc>
              <a:defRPr/>
            </a:pPr>
            <a:r>
              <a:rPr lang="en-US" dirty="0" smtClean="0"/>
              <a:t>Some is lost as heat.</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mtClean="0"/>
              <a:t>The basics…</a:t>
            </a:r>
          </a:p>
        </p:txBody>
      </p:sp>
      <p:sp>
        <p:nvSpPr>
          <p:cNvPr id="6147" name="Rectangle 3"/>
          <p:cNvSpPr>
            <a:spLocks noGrp="1" noChangeArrowheads="1"/>
          </p:cNvSpPr>
          <p:nvPr>
            <p:ph idx="1"/>
          </p:nvPr>
        </p:nvSpPr>
        <p:spPr/>
        <p:txBody>
          <a:bodyPr/>
          <a:lstStyle/>
          <a:p>
            <a:pPr eaLnBrk="1" hangingPunct="1">
              <a:defRPr/>
            </a:pPr>
            <a:r>
              <a:rPr lang="en-US" u="sng" dirty="0" smtClean="0">
                <a:solidFill>
                  <a:schemeClr val="accent2"/>
                </a:solidFill>
              </a:rPr>
              <a:t>Ecology</a:t>
            </a:r>
            <a:r>
              <a:rPr lang="en-US" dirty="0" smtClean="0"/>
              <a:t> is the study of interactions between organisms and their environment.</a:t>
            </a:r>
          </a:p>
          <a:p>
            <a:pPr eaLnBrk="1" hangingPunct="1">
              <a:defRPr/>
            </a:pPr>
            <a:r>
              <a:rPr lang="en-US" dirty="0" smtClean="0"/>
              <a:t>The </a:t>
            </a:r>
            <a:r>
              <a:rPr lang="en-US" u="sng" dirty="0" smtClean="0">
                <a:solidFill>
                  <a:schemeClr val="accent2"/>
                </a:solidFill>
              </a:rPr>
              <a:t>biosphere</a:t>
            </a:r>
            <a:r>
              <a:rPr lang="en-US" dirty="0" smtClean="0"/>
              <a:t> is the portion of Earth that supports living things.</a:t>
            </a:r>
          </a:p>
          <a:p>
            <a:pPr eaLnBrk="1" hangingPunct="1">
              <a:defRPr/>
            </a:pPr>
            <a:endParaRPr lang="en-US" dirty="0" smtClean="0"/>
          </a:p>
        </p:txBody>
      </p:sp>
      <p:pic>
        <p:nvPicPr>
          <p:cNvPr id="6148" name="Picture 5" descr="20070705_earth">
            <a:hlinkClick r:id="rId3"/>
          </p:cNvPr>
          <p:cNvPicPr>
            <a:picLocks noChangeAspect="1" noChangeArrowheads="1"/>
          </p:cNvPicPr>
          <p:nvPr/>
        </p:nvPicPr>
        <p:blipFill>
          <a:blip r:embed="rId4" cstate="print"/>
          <a:srcRect/>
          <a:stretch>
            <a:fillRect/>
          </a:stretch>
        </p:blipFill>
        <p:spPr bwMode="auto">
          <a:xfrm>
            <a:off x="3505200" y="4495800"/>
            <a:ext cx="2362200" cy="2209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Another model		</a:t>
            </a:r>
            <a:endParaRPr lang="en-US" dirty="0"/>
          </a:p>
        </p:txBody>
      </p:sp>
      <p:sp>
        <p:nvSpPr>
          <p:cNvPr id="3" name="Content Placeholder 2"/>
          <p:cNvSpPr>
            <a:spLocks noGrp="1"/>
          </p:cNvSpPr>
          <p:nvPr>
            <p:ph idx="1"/>
          </p:nvPr>
        </p:nvSpPr>
        <p:spPr/>
        <p:txBody>
          <a:bodyPr/>
          <a:lstStyle/>
          <a:p>
            <a:pPr>
              <a:defRPr/>
            </a:pPr>
            <a:r>
              <a:rPr lang="en-US" sz="3600" dirty="0" smtClean="0"/>
              <a:t>Pyramid of Biomass</a:t>
            </a:r>
          </a:p>
          <a:p>
            <a:pPr lvl="1">
              <a:defRPr/>
            </a:pPr>
            <a:r>
              <a:rPr lang="en-US" sz="3200" dirty="0" smtClean="0"/>
              <a:t>Biomass is the total dry weight of living material at each </a:t>
            </a:r>
            <a:r>
              <a:rPr lang="en-US" sz="3200" dirty="0" err="1" smtClean="0"/>
              <a:t>trophic</a:t>
            </a:r>
            <a:r>
              <a:rPr lang="en-US" sz="3200" dirty="0" smtClean="0"/>
              <a:t> level.</a:t>
            </a:r>
          </a:p>
          <a:p>
            <a:pPr lvl="1">
              <a:defRPr/>
            </a:pPr>
            <a:r>
              <a:rPr lang="en-US" sz="3200" dirty="0" smtClean="0"/>
              <a:t>Pyramid of Biomass is used because the pyramid of numbers is not always accurate.  </a:t>
            </a:r>
          </a:p>
          <a:p>
            <a:pPr lvl="2">
              <a:defRPr/>
            </a:pPr>
            <a:r>
              <a:rPr lang="en-US" dirty="0" smtClean="0"/>
              <a:t>For example, squirrels eat acorns.  The oak trees that the acorns come from are lesser in number than the squirrels that feed off of them, but the biomass of the trees is greater.</a:t>
            </a:r>
            <a:endParaRPr lang="en-US" dirty="0"/>
          </a:p>
          <a:p>
            <a:pPr lvl="1">
              <a:defRPr/>
            </a:pPr>
            <a:endParaRPr lang="en-US" sz="3200"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dirty="0" smtClean="0"/>
              <a:t>Water cycle</a:t>
            </a:r>
          </a:p>
        </p:txBody>
      </p:sp>
      <p:sp>
        <p:nvSpPr>
          <p:cNvPr id="29699" name="Rectangle 3"/>
          <p:cNvSpPr>
            <a:spLocks noGrp="1" noChangeArrowheads="1"/>
          </p:cNvSpPr>
          <p:nvPr>
            <p:ph type="body" sz="half" idx="1"/>
          </p:nvPr>
        </p:nvSpPr>
        <p:spPr/>
        <p:txBody>
          <a:bodyPr/>
          <a:lstStyle/>
          <a:p>
            <a:pPr eaLnBrk="1" hangingPunct="1">
              <a:defRPr/>
            </a:pPr>
            <a:r>
              <a:rPr lang="en-US" sz="2400" dirty="0" smtClean="0"/>
              <a:t>Evaporation from lakes and oceans</a:t>
            </a:r>
          </a:p>
          <a:p>
            <a:pPr eaLnBrk="1" hangingPunct="1">
              <a:defRPr/>
            </a:pPr>
            <a:r>
              <a:rPr lang="en-US" sz="2400" dirty="0" smtClean="0"/>
              <a:t>Condensation makes clouds</a:t>
            </a:r>
          </a:p>
          <a:p>
            <a:pPr eaLnBrk="1" hangingPunct="1">
              <a:defRPr/>
            </a:pPr>
            <a:r>
              <a:rPr lang="en-US" sz="2400" dirty="0" smtClean="0"/>
              <a:t>Precipitation from clouds</a:t>
            </a:r>
          </a:p>
          <a:p>
            <a:pPr eaLnBrk="1" hangingPunct="1">
              <a:defRPr/>
            </a:pPr>
            <a:r>
              <a:rPr lang="en-US" sz="2400" dirty="0" smtClean="0"/>
              <a:t>Transpiration from plants</a:t>
            </a:r>
          </a:p>
          <a:p>
            <a:pPr eaLnBrk="1" hangingPunct="1">
              <a:defRPr/>
            </a:pPr>
            <a:r>
              <a:rPr lang="en-US" sz="2400" dirty="0" smtClean="0"/>
              <a:t>Runoff from land</a:t>
            </a:r>
          </a:p>
          <a:p>
            <a:pPr eaLnBrk="1" hangingPunct="1">
              <a:defRPr/>
            </a:pPr>
            <a:r>
              <a:rPr lang="en-US" sz="2400" dirty="0" smtClean="0"/>
              <a:t>Groundwater</a:t>
            </a:r>
          </a:p>
          <a:p>
            <a:pPr eaLnBrk="1" hangingPunct="1">
              <a:defRPr/>
            </a:pPr>
            <a:r>
              <a:rPr lang="en-US" sz="2400" i="1" dirty="0" smtClean="0"/>
              <a:t>See p. 46</a:t>
            </a:r>
            <a:endParaRPr lang="en-US" sz="2400" dirty="0" smtClean="0"/>
          </a:p>
        </p:txBody>
      </p:sp>
      <p:pic>
        <p:nvPicPr>
          <p:cNvPr id="31748" name="Picture 5" descr="swatercycle1"/>
          <p:cNvPicPr>
            <a:picLocks noGrp="1" noChangeAspect="1" noChangeArrowheads="1"/>
          </p:cNvPicPr>
          <p:nvPr>
            <p:ph sz="half" idx="2"/>
          </p:nvPr>
        </p:nvPicPr>
        <p:blipFill>
          <a:blip r:embed="rId3" cstate="print"/>
          <a:srcRect/>
          <a:stretch>
            <a:fillRect/>
          </a:stretch>
        </p:blipFill>
        <p:spPr>
          <a:xfrm>
            <a:off x="4495800" y="2057400"/>
            <a:ext cx="4419600" cy="3581400"/>
          </a:xfrm>
          <a:noFill/>
        </p:spPr>
      </p:pic>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mtClean="0"/>
              <a:t>Carbon cycle</a:t>
            </a:r>
          </a:p>
        </p:txBody>
      </p:sp>
      <p:sp>
        <p:nvSpPr>
          <p:cNvPr id="30723" name="Rectangle 3"/>
          <p:cNvSpPr>
            <a:spLocks noGrp="1" noChangeArrowheads="1"/>
          </p:cNvSpPr>
          <p:nvPr>
            <p:ph idx="1"/>
          </p:nvPr>
        </p:nvSpPr>
        <p:spPr/>
        <p:txBody>
          <a:bodyPr/>
          <a:lstStyle/>
          <a:p>
            <a:pPr eaLnBrk="1" hangingPunct="1">
              <a:defRPr/>
            </a:pPr>
            <a:r>
              <a:rPr lang="en-US" dirty="0" smtClean="0"/>
              <a:t>Photosynthesis—CO</a:t>
            </a:r>
            <a:r>
              <a:rPr lang="en-US" baseline="-25000" dirty="0" smtClean="0"/>
              <a:t>2</a:t>
            </a:r>
            <a:r>
              <a:rPr lang="en-US" dirty="0" smtClean="0">
                <a:sym typeface="Wingdings" pitchFamily="2" charset="2"/>
              </a:rPr>
              <a:t> organic material</a:t>
            </a:r>
          </a:p>
          <a:p>
            <a:pPr eaLnBrk="1" hangingPunct="1">
              <a:defRPr/>
            </a:pPr>
            <a:r>
              <a:rPr lang="en-US" dirty="0" smtClean="0">
                <a:sym typeface="Wingdings" pitchFamily="2" charset="2"/>
              </a:rPr>
              <a:t>Cellular respiration—organic material CO</a:t>
            </a:r>
            <a:r>
              <a:rPr lang="en-US" baseline="-25000" dirty="0" smtClean="0">
                <a:sym typeface="Wingdings" pitchFamily="2" charset="2"/>
              </a:rPr>
              <a:t>2</a:t>
            </a:r>
          </a:p>
          <a:p>
            <a:pPr eaLnBrk="1" hangingPunct="1">
              <a:defRPr/>
            </a:pPr>
            <a:r>
              <a:rPr lang="en-US" dirty="0" smtClean="0">
                <a:sym typeface="Wingdings" pitchFamily="2" charset="2"/>
              </a:rPr>
              <a:t>Burning fossil fuels and wood releases CO</a:t>
            </a:r>
            <a:r>
              <a:rPr lang="en-US" baseline="-25000" dirty="0" smtClean="0">
                <a:sym typeface="Wingdings" pitchFamily="2" charset="2"/>
              </a:rPr>
              <a:t>2</a:t>
            </a:r>
          </a:p>
          <a:p>
            <a:pPr eaLnBrk="1" hangingPunct="1">
              <a:defRPr/>
            </a:pPr>
            <a:r>
              <a:rPr lang="en-US" dirty="0" smtClean="0">
                <a:sym typeface="Wingdings" pitchFamily="2" charset="2"/>
              </a:rPr>
              <a:t>Dead organisms become fossil fuels</a:t>
            </a:r>
          </a:p>
          <a:p>
            <a:pPr eaLnBrk="1" hangingPunct="1">
              <a:defRPr/>
            </a:pPr>
            <a:r>
              <a:rPr lang="en-US" i="1" dirty="0" smtClean="0">
                <a:sym typeface="Wingdings" pitchFamily="2" charset="2"/>
              </a:rPr>
              <a:t>See p. 47</a:t>
            </a: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CarbonCycle"/>
          <p:cNvPicPr>
            <a:picLocks noChangeAspect="1" noChangeArrowheads="1"/>
          </p:cNvPicPr>
          <p:nvPr/>
        </p:nvPicPr>
        <p:blipFill>
          <a:blip r:embed="rId3" cstate="print"/>
          <a:srcRect/>
          <a:stretch>
            <a:fillRect/>
          </a:stretch>
        </p:blipFill>
        <p:spPr bwMode="auto">
          <a:xfrm>
            <a:off x="609600" y="762000"/>
            <a:ext cx="8229600" cy="5867400"/>
          </a:xfrm>
          <a:prstGeom prst="rect">
            <a:avLst/>
          </a:prstGeom>
          <a:noFill/>
          <a:ln w="9525">
            <a:noFill/>
            <a:miter lim="800000"/>
            <a:headEnd/>
            <a:tailEnd/>
          </a:ln>
        </p:spPr>
      </p:pic>
      <p:sp>
        <p:nvSpPr>
          <p:cNvPr id="39943" name="Rectangle 7"/>
          <p:cNvSpPr>
            <a:spLocks noGrp="1" noChangeArrowheads="1"/>
          </p:cNvSpPr>
          <p:nvPr>
            <p:ph type="title"/>
          </p:nvPr>
        </p:nvSpPr>
        <p:spPr>
          <a:xfrm>
            <a:off x="457200" y="292100"/>
            <a:ext cx="8229600" cy="469900"/>
          </a:xfrm>
        </p:spPr>
        <p:txBody>
          <a:bodyPr/>
          <a:lstStyle/>
          <a:p>
            <a:pPr eaLnBrk="1" hangingPunct="1">
              <a:defRPr/>
            </a:pPr>
            <a:r>
              <a:rPr lang="en-US" sz="1600" smtClean="0"/>
              <a:t>http://users.rcn.com/jkimball.ma.ultranet/BiologyPages/C/CarbonCycle.html</a:t>
            </a:r>
          </a:p>
        </p:txBody>
      </p:sp>
      <p:sp>
        <p:nvSpPr>
          <p:cNvPr id="39944" name="Rectangle 8"/>
          <p:cNvSpPr>
            <a:spLocks noGrp="1" noChangeArrowheads="1"/>
          </p:cNvSpPr>
          <p:nvPr>
            <p:ph idx="1"/>
          </p:nvPr>
        </p:nvSpPr>
        <p:spPr>
          <a:xfrm>
            <a:off x="457200" y="1981200"/>
            <a:ext cx="7848600" cy="4038600"/>
          </a:xfrm>
        </p:spPr>
        <p:txBody>
          <a:bodyPr/>
          <a:lstStyle/>
          <a:p>
            <a:pPr eaLnBrk="1" hangingPunct="1">
              <a:buFontTx/>
              <a:buNone/>
              <a:defRPr/>
            </a:pPr>
            <a:r>
              <a:rPr lang="en-US" smtClean="0"/>
              <a:t> </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mtClean="0"/>
              <a:t>Abiotic vs. Biotic Factors</a:t>
            </a:r>
          </a:p>
        </p:txBody>
      </p:sp>
      <p:sp>
        <p:nvSpPr>
          <p:cNvPr id="7171" name="Rectangle 3"/>
          <p:cNvSpPr>
            <a:spLocks noGrp="1" noChangeArrowheads="1"/>
          </p:cNvSpPr>
          <p:nvPr>
            <p:ph idx="1"/>
          </p:nvPr>
        </p:nvSpPr>
        <p:spPr/>
        <p:txBody>
          <a:bodyPr/>
          <a:lstStyle/>
          <a:p>
            <a:pPr eaLnBrk="1" hangingPunct="1">
              <a:defRPr/>
            </a:pPr>
            <a:r>
              <a:rPr lang="en-US" dirty="0" err="1" smtClean="0">
                <a:solidFill>
                  <a:schemeClr val="accent2"/>
                </a:solidFill>
              </a:rPr>
              <a:t>Abiotic</a:t>
            </a:r>
            <a:r>
              <a:rPr lang="en-US" dirty="0" smtClean="0">
                <a:solidFill>
                  <a:schemeClr val="accent2"/>
                </a:solidFill>
              </a:rPr>
              <a:t> factors </a:t>
            </a:r>
            <a:r>
              <a:rPr lang="en-US" dirty="0" smtClean="0"/>
              <a:t>are nonliving parts of an organism’s environment</a:t>
            </a:r>
          </a:p>
          <a:p>
            <a:pPr lvl="1" eaLnBrk="1" hangingPunct="1">
              <a:defRPr/>
            </a:pPr>
            <a:r>
              <a:rPr lang="en-US" dirty="0" smtClean="0"/>
              <a:t>Ex. Temperature, amount of rainfall, landscape</a:t>
            </a:r>
          </a:p>
          <a:p>
            <a:pPr eaLnBrk="1" hangingPunct="1">
              <a:defRPr/>
            </a:pPr>
            <a:r>
              <a:rPr lang="en-US" dirty="0" smtClean="0">
                <a:solidFill>
                  <a:schemeClr val="accent2"/>
                </a:solidFill>
              </a:rPr>
              <a:t>Biotic factors </a:t>
            </a:r>
            <a:r>
              <a:rPr lang="en-US" dirty="0" smtClean="0"/>
              <a:t>are all the living organisms that inhabit an environment.</a:t>
            </a:r>
          </a:p>
          <a:p>
            <a:pPr lvl="1" eaLnBrk="1" hangingPunct="1">
              <a:defRPr/>
            </a:pPr>
            <a:r>
              <a:rPr lang="en-US" dirty="0" smtClean="0"/>
              <a:t>Ex. Predators, food sources, competitors, etc.</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mtClean="0"/>
              <a:t>Levels of Organization</a:t>
            </a:r>
          </a:p>
        </p:txBody>
      </p:sp>
      <p:sp>
        <p:nvSpPr>
          <p:cNvPr id="8195" name="Rectangle 3"/>
          <p:cNvSpPr>
            <a:spLocks noGrp="1" noChangeArrowheads="1"/>
          </p:cNvSpPr>
          <p:nvPr>
            <p:ph idx="1"/>
          </p:nvPr>
        </p:nvSpPr>
        <p:spPr/>
        <p:txBody>
          <a:bodyPr/>
          <a:lstStyle/>
          <a:p>
            <a:pPr eaLnBrk="1" hangingPunct="1">
              <a:lnSpc>
                <a:spcPct val="90000"/>
              </a:lnSpc>
              <a:defRPr/>
            </a:pPr>
            <a:r>
              <a:rPr lang="en-US" sz="2800" b="1" u="sng" dirty="0" smtClean="0">
                <a:solidFill>
                  <a:schemeClr val="accent2"/>
                </a:solidFill>
              </a:rPr>
              <a:t>Organism</a:t>
            </a:r>
            <a:r>
              <a:rPr lang="en-US" sz="2800" b="1" dirty="0" smtClean="0"/>
              <a:t>—an individual living thing</a:t>
            </a:r>
          </a:p>
          <a:p>
            <a:pPr eaLnBrk="1" hangingPunct="1">
              <a:lnSpc>
                <a:spcPct val="90000"/>
              </a:lnSpc>
              <a:defRPr/>
            </a:pPr>
            <a:r>
              <a:rPr lang="en-US" sz="2800" b="1" u="sng" dirty="0" smtClean="0">
                <a:solidFill>
                  <a:schemeClr val="accent2"/>
                </a:solidFill>
              </a:rPr>
              <a:t>Population</a:t>
            </a:r>
            <a:r>
              <a:rPr lang="en-US" sz="2800" b="1" dirty="0" smtClean="0"/>
              <a:t>—all the individuals of the same species living together in one area</a:t>
            </a:r>
          </a:p>
          <a:p>
            <a:pPr eaLnBrk="1" hangingPunct="1">
              <a:lnSpc>
                <a:spcPct val="90000"/>
              </a:lnSpc>
              <a:defRPr/>
            </a:pPr>
            <a:r>
              <a:rPr lang="en-US" sz="2800" b="1" u="sng" dirty="0" smtClean="0">
                <a:solidFill>
                  <a:schemeClr val="accent2"/>
                </a:solidFill>
              </a:rPr>
              <a:t>Biological community</a:t>
            </a:r>
            <a:r>
              <a:rPr lang="en-US" sz="2800" b="1" dirty="0" smtClean="0"/>
              <a:t> —all the populations of different species living in the same area</a:t>
            </a:r>
          </a:p>
          <a:p>
            <a:pPr eaLnBrk="1" hangingPunct="1">
              <a:lnSpc>
                <a:spcPct val="90000"/>
              </a:lnSpc>
              <a:defRPr/>
            </a:pPr>
            <a:r>
              <a:rPr lang="en-US" sz="2800" b="1" u="sng" dirty="0" smtClean="0">
                <a:solidFill>
                  <a:schemeClr val="accent2"/>
                </a:solidFill>
              </a:rPr>
              <a:t>Ecosystem</a:t>
            </a:r>
            <a:r>
              <a:rPr lang="en-US" sz="2800" b="1" dirty="0" smtClean="0"/>
              <a:t>—Made up of interacting populations and the community’s </a:t>
            </a:r>
            <a:r>
              <a:rPr lang="en-US" sz="2800" b="1" dirty="0" err="1" smtClean="0"/>
              <a:t>abiotic</a:t>
            </a:r>
            <a:r>
              <a:rPr lang="en-US" sz="2800" b="1" dirty="0" smtClean="0"/>
              <a:t> factors</a:t>
            </a:r>
          </a:p>
          <a:p>
            <a:pPr lvl="1" eaLnBrk="1" hangingPunct="1">
              <a:lnSpc>
                <a:spcPct val="90000"/>
              </a:lnSpc>
              <a:defRPr/>
            </a:pPr>
            <a:r>
              <a:rPr lang="en-US" sz="2400" b="1" dirty="0" smtClean="0"/>
              <a:t>Types:  Terrestrial &amp; Aquatic</a:t>
            </a:r>
          </a:p>
          <a:p>
            <a:pPr eaLnBrk="1" hangingPunct="1">
              <a:lnSpc>
                <a:spcPct val="90000"/>
              </a:lnSpc>
              <a:defRPr/>
            </a:pPr>
            <a:r>
              <a:rPr lang="en-US" sz="2800" b="1" dirty="0" smtClean="0">
                <a:solidFill>
                  <a:schemeClr val="accent2"/>
                </a:solidFill>
              </a:rPr>
              <a:t>Biome</a:t>
            </a:r>
          </a:p>
          <a:p>
            <a:pPr eaLnBrk="1" hangingPunct="1">
              <a:lnSpc>
                <a:spcPct val="90000"/>
              </a:lnSpc>
              <a:defRPr/>
            </a:pPr>
            <a:r>
              <a:rPr lang="en-US" sz="2800" b="1" dirty="0" smtClean="0">
                <a:solidFill>
                  <a:schemeClr val="accent2"/>
                </a:solidFill>
              </a:rPr>
              <a:t>Biosphere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blinds(horizontal)">
                                      <p:cBhvr>
                                        <p:cTn id="22" dur="5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blinds(horizontal)">
                                      <p:cBhvr>
                                        <p:cTn id="27" dur="500"/>
                                        <p:tgtEl>
                                          <p:spTgt spid="8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blinds(horizontal)">
                                      <p:cBhvr>
                                        <p:cTn id="32" dur="500"/>
                                        <p:tgtEl>
                                          <p:spTgt spid="81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blinds(horizontal)">
                                      <p:cBhvr>
                                        <p:cTn id="37"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What is smaller than the organism?</a:t>
            </a:r>
          </a:p>
        </p:txBody>
      </p:sp>
      <p:sp>
        <p:nvSpPr>
          <p:cNvPr id="3" name="Content Placeholder 2"/>
          <p:cNvSpPr>
            <a:spLocks noGrp="1"/>
          </p:cNvSpPr>
          <p:nvPr>
            <p:ph idx="1"/>
          </p:nvPr>
        </p:nvSpPr>
        <p:spPr/>
        <p:txBody>
          <a:bodyPr>
            <a:normAutofit/>
          </a:bodyPr>
          <a:lstStyle/>
          <a:p>
            <a:pPr eaLnBrk="1" hangingPunct="1">
              <a:defRPr/>
            </a:pPr>
            <a:r>
              <a:rPr lang="en-US" sz="2800" dirty="0" smtClean="0"/>
              <a:t>Organ systems – </a:t>
            </a:r>
            <a:r>
              <a:rPr lang="en-US" sz="2000" dirty="0" smtClean="0"/>
              <a:t>Two or more organs working together</a:t>
            </a:r>
            <a:endParaRPr lang="en-US" sz="2800" dirty="0" smtClean="0"/>
          </a:p>
          <a:p>
            <a:pPr eaLnBrk="1" hangingPunct="1">
              <a:defRPr/>
            </a:pPr>
            <a:r>
              <a:rPr lang="en-US" sz="2800" dirty="0" smtClean="0"/>
              <a:t>Organ- </a:t>
            </a:r>
            <a:r>
              <a:rPr lang="en-US" sz="2000" dirty="0" smtClean="0"/>
              <a:t>A structure made up of several tissues that work together</a:t>
            </a:r>
            <a:endParaRPr lang="en-US" sz="2800" dirty="0" smtClean="0"/>
          </a:p>
          <a:p>
            <a:pPr eaLnBrk="1" hangingPunct="1">
              <a:defRPr/>
            </a:pPr>
            <a:r>
              <a:rPr lang="en-US" sz="2800" dirty="0" smtClean="0"/>
              <a:t>Tissue – </a:t>
            </a:r>
            <a:r>
              <a:rPr lang="en-US" sz="2000" dirty="0" smtClean="0"/>
              <a:t>A group of similar cells that perform a specific function</a:t>
            </a:r>
          </a:p>
          <a:p>
            <a:pPr eaLnBrk="1" hangingPunct="1">
              <a:defRPr/>
            </a:pPr>
            <a:r>
              <a:rPr lang="en-US" sz="2800" dirty="0" smtClean="0"/>
              <a:t>Cell – </a:t>
            </a:r>
            <a:r>
              <a:rPr lang="en-US" sz="2000" dirty="0" smtClean="0"/>
              <a:t>The smallest unit of life</a:t>
            </a:r>
          </a:p>
          <a:p>
            <a:pPr eaLnBrk="1" hangingPunct="1">
              <a:defRPr/>
            </a:pPr>
            <a:r>
              <a:rPr lang="en-US" sz="2800" dirty="0" smtClean="0"/>
              <a:t>Organelle – </a:t>
            </a:r>
            <a:r>
              <a:rPr lang="en-US" sz="2000" dirty="0" smtClean="0"/>
              <a:t>A structure within a cell that performs a specific 		     function</a:t>
            </a:r>
          </a:p>
          <a:p>
            <a:pPr eaLnBrk="1" hangingPunct="1">
              <a:defRPr/>
            </a:pPr>
            <a:r>
              <a:rPr lang="en-US" sz="2800" dirty="0" smtClean="0"/>
              <a:t>Molecule – </a:t>
            </a:r>
            <a:r>
              <a:rPr lang="en-US" sz="2000" dirty="0" smtClean="0"/>
              <a:t>A combination of atoms</a:t>
            </a:r>
          </a:p>
          <a:p>
            <a:pPr eaLnBrk="1" hangingPunct="1">
              <a:defRPr/>
            </a:pPr>
            <a:r>
              <a:rPr lang="en-US" sz="2800" dirty="0" smtClean="0"/>
              <a:t>Atom –</a:t>
            </a:r>
            <a:r>
              <a:rPr lang="en-US" sz="2000" dirty="0" smtClean="0"/>
              <a:t>The smallest particle of an element that retains that 	       element’s properties</a:t>
            </a:r>
          </a:p>
          <a:p>
            <a:pPr eaLnBrk="1" hangingPunct="1">
              <a:defRPr/>
            </a:pPr>
            <a:r>
              <a:rPr lang="en-US" sz="2800" dirty="0" smtClean="0"/>
              <a:t>Sub-atomic particles - </a:t>
            </a:r>
            <a:r>
              <a:rPr lang="en-US" sz="2000" dirty="0" smtClean="0"/>
              <a:t>Particles that make up an atom</a:t>
            </a:r>
            <a:endParaRPr lang="en-US" sz="2800" dirty="0" smtClean="0"/>
          </a:p>
          <a:p>
            <a:pPr lvl="4" eaLnBrk="1" hangingPunct="1">
              <a:defRPr/>
            </a:pPr>
            <a:endParaRPr lang="en-US"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p:txBody>
          <a:bodyPr/>
          <a:lstStyle/>
          <a:p>
            <a:pPr eaLnBrk="1" hangingPunct="1">
              <a:defRPr/>
            </a:pPr>
            <a:r>
              <a:rPr lang="en-US" dirty="0" smtClean="0"/>
              <a:t>Habitat vs. Niche</a:t>
            </a:r>
          </a:p>
        </p:txBody>
      </p:sp>
      <p:sp>
        <p:nvSpPr>
          <p:cNvPr id="32773" name="Rectangle 5"/>
          <p:cNvSpPr>
            <a:spLocks noGrp="1" noChangeArrowheads="1"/>
          </p:cNvSpPr>
          <p:nvPr>
            <p:ph type="body" sz="half" idx="1"/>
          </p:nvPr>
        </p:nvSpPr>
        <p:spPr/>
        <p:txBody>
          <a:bodyPr/>
          <a:lstStyle/>
          <a:p>
            <a:pPr eaLnBrk="1" hangingPunct="1">
              <a:defRPr/>
            </a:pPr>
            <a:r>
              <a:rPr lang="en-US" sz="2400" dirty="0" smtClean="0"/>
              <a:t>A </a:t>
            </a:r>
            <a:r>
              <a:rPr lang="en-US" sz="2400" u="sng" dirty="0" smtClean="0">
                <a:solidFill>
                  <a:schemeClr val="accent2"/>
                </a:solidFill>
              </a:rPr>
              <a:t>habitat</a:t>
            </a:r>
            <a:r>
              <a:rPr lang="en-US" sz="2400" dirty="0" smtClean="0"/>
              <a:t> is the place where an organism lives.</a:t>
            </a:r>
          </a:p>
          <a:p>
            <a:pPr eaLnBrk="1" hangingPunct="1">
              <a:defRPr/>
            </a:pPr>
            <a:r>
              <a:rPr lang="en-US" sz="2400" dirty="0" smtClean="0"/>
              <a:t>A </a:t>
            </a:r>
            <a:r>
              <a:rPr lang="en-US" sz="2400" u="sng" dirty="0" smtClean="0">
                <a:solidFill>
                  <a:schemeClr val="accent2"/>
                </a:solidFill>
              </a:rPr>
              <a:t>niche</a:t>
            </a:r>
            <a:r>
              <a:rPr lang="en-US" sz="2400" dirty="0" smtClean="0"/>
              <a:t> is the role an organism plays in its environment</a:t>
            </a:r>
          </a:p>
          <a:p>
            <a:pPr lvl="1" eaLnBrk="1" hangingPunct="1">
              <a:defRPr/>
            </a:pPr>
            <a:r>
              <a:rPr lang="en-US" sz="2000" dirty="0" smtClean="0"/>
              <a:t>What and how it eats</a:t>
            </a:r>
          </a:p>
          <a:p>
            <a:pPr lvl="1" eaLnBrk="1" hangingPunct="1">
              <a:defRPr/>
            </a:pPr>
            <a:r>
              <a:rPr lang="en-US" sz="2000" dirty="0" smtClean="0"/>
              <a:t>How and where it makes shelter</a:t>
            </a:r>
          </a:p>
          <a:p>
            <a:pPr lvl="1" eaLnBrk="1" hangingPunct="1">
              <a:defRPr/>
            </a:pPr>
            <a:r>
              <a:rPr lang="en-US" sz="2000" dirty="0" smtClean="0"/>
              <a:t>When it reproduces</a:t>
            </a:r>
          </a:p>
          <a:p>
            <a:pPr lvl="1" eaLnBrk="1" hangingPunct="1">
              <a:defRPr/>
            </a:pPr>
            <a:r>
              <a:rPr lang="en-US" sz="2000" dirty="0" smtClean="0"/>
              <a:t>Etc.</a:t>
            </a:r>
          </a:p>
          <a:p>
            <a:pPr eaLnBrk="1" hangingPunct="1">
              <a:defRPr/>
            </a:pPr>
            <a:endParaRPr lang="en-US" sz="2400" dirty="0" smtClean="0"/>
          </a:p>
        </p:txBody>
      </p:sp>
      <p:pic>
        <p:nvPicPr>
          <p:cNvPr id="10244" name="Picture 15" descr="Water lilies"/>
          <p:cNvPicPr>
            <a:picLocks noGrp="1" noChangeAspect="1" noChangeArrowheads="1"/>
          </p:cNvPicPr>
          <p:nvPr>
            <p:ph sz="half" idx="2"/>
          </p:nvPr>
        </p:nvPicPr>
        <p:blipFill>
          <a:blip r:embed="rId3" cstate="print"/>
          <a:stretch>
            <a:fillRect/>
          </a:stretch>
        </p:blipFill>
        <p:spPr>
          <a:xfrm>
            <a:off x="4648200" y="2447925"/>
            <a:ext cx="4038600" cy="3028950"/>
          </a:xfr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fade">
                                      <p:cBhvr>
                                        <p:cTn id="7" dur="2000"/>
                                        <p:tgtEl>
                                          <p:spTgt spid="327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3">
                                            <p:txEl>
                                              <p:pRg st="1" end="1"/>
                                            </p:txEl>
                                          </p:spTgt>
                                        </p:tgtEl>
                                        <p:attrNameLst>
                                          <p:attrName>style.visibility</p:attrName>
                                        </p:attrNameLst>
                                      </p:cBhvr>
                                      <p:to>
                                        <p:strVal val="visible"/>
                                      </p:to>
                                    </p:set>
                                    <p:animEffect transition="in" filter="fade">
                                      <p:cBhvr>
                                        <p:cTn id="12" dur="2000"/>
                                        <p:tgtEl>
                                          <p:spTgt spid="3277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2773">
                                            <p:txEl>
                                              <p:pRg st="2" end="2"/>
                                            </p:txEl>
                                          </p:spTgt>
                                        </p:tgtEl>
                                        <p:attrNameLst>
                                          <p:attrName>style.visibility</p:attrName>
                                        </p:attrNameLst>
                                      </p:cBhvr>
                                      <p:to>
                                        <p:strVal val="visible"/>
                                      </p:to>
                                    </p:set>
                                    <p:animEffect transition="in" filter="fade">
                                      <p:cBhvr>
                                        <p:cTn id="15" dur="2000"/>
                                        <p:tgtEl>
                                          <p:spTgt spid="3277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773">
                                            <p:txEl>
                                              <p:pRg st="3" end="3"/>
                                            </p:txEl>
                                          </p:spTgt>
                                        </p:tgtEl>
                                        <p:attrNameLst>
                                          <p:attrName>style.visibility</p:attrName>
                                        </p:attrNameLst>
                                      </p:cBhvr>
                                      <p:to>
                                        <p:strVal val="visible"/>
                                      </p:to>
                                    </p:set>
                                    <p:animEffect transition="in" filter="fade">
                                      <p:cBhvr>
                                        <p:cTn id="18" dur="2000"/>
                                        <p:tgtEl>
                                          <p:spTgt spid="3277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773">
                                            <p:txEl>
                                              <p:pRg st="4" end="4"/>
                                            </p:txEl>
                                          </p:spTgt>
                                        </p:tgtEl>
                                        <p:attrNameLst>
                                          <p:attrName>style.visibility</p:attrName>
                                        </p:attrNameLst>
                                      </p:cBhvr>
                                      <p:to>
                                        <p:strVal val="visible"/>
                                      </p:to>
                                    </p:set>
                                    <p:animEffect transition="in" filter="fade">
                                      <p:cBhvr>
                                        <p:cTn id="21" dur="2000"/>
                                        <p:tgtEl>
                                          <p:spTgt spid="3277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773">
                                            <p:txEl>
                                              <p:pRg st="5" end="5"/>
                                            </p:txEl>
                                          </p:spTgt>
                                        </p:tgtEl>
                                        <p:attrNameLst>
                                          <p:attrName>style.visibility</p:attrName>
                                        </p:attrNameLst>
                                      </p:cBhvr>
                                      <p:to>
                                        <p:strVal val="visible"/>
                                      </p:to>
                                    </p:set>
                                    <p:animEffect transition="in" filter="fade">
                                      <p:cBhvr>
                                        <p:cTn id="24" dur="2000"/>
                                        <p:tgtEl>
                                          <p:spTgt spid="327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t>Niches</a:t>
            </a:r>
          </a:p>
        </p:txBody>
      </p:sp>
      <p:sp>
        <p:nvSpPr>
          <p:cNvPr id="10243" name="Rectangle 3"/>
          <p:cNvSpPr>
            <a:spLocks noGrp="1" noChangeArrowheads="1"/>
          </p:cNvSpPr>
          <p:nvPr>
            <p:ph idx="1"/>
          </p:nvPr>
        </p:nvSpPr>
        <p:spPr/>
        <p:txBody>
          <a:bodyPr/>
          <a:lstStyle/>
          <a:p>
            <a:pPr eaLnBrk="1" hangingPunct="1">
              <a:defRPr/>
            </a:pPr>
            <a:r>
              <a:rPr lang="en-US" dirty="0" smtClean="0"/>
              <a:t>No two species can exist in the same community and occupy the same niche for long. </a:t>
            </a:r>
          </a:p>
          <a:p>
            <a:pPr eaLnBrk="1" hangingPunct="1">
              <a:defRPr/>
            </a:pPr>
            <a:r>
              <a:rPr lang="en-US" dirty="0" smtClean="0"/>
              <a:t>Why?</a:t>
            </a:r>
          </a:p>
          <a:p>
            <a:pPr lvl="1" eaLnBrk="1" hangingPunct="1">
              <a:defRPr/>
            </a:pPr>
            <a:r>
              <a:rPr lang="en-US" dirty="0" smtClean="0"/>
              <a:t>They would be competing for space, food, etc.</a:t>
            </a:r>
          </a:p>
          <a:p>
            <a:pPr lvl="1" eaLnBrk="1" hangingPunct="1">
              <a:defRPr/>
            </a:pPr>
            <a:r>
              <a:rPr lang="en-US" dirty="0" smtClean="0"/>
              <a:t>One species would dominate while the other would move or go extinct.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7" dur="500"/>
                                        <p:tgtEl>
                                          <p:spTgt spid="1024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0"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14931</TotalTime>
  <Words>1289</Words>
  <Application>Microsoft Office PowerPoint</Application>
  <PresentationFormat>On-screen Show (4:3)</PresentationFormat>
  <Paragraphs>241</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Tahoma</vt:lpstr>
      <vt:lpstr>Arial</vt:lpstr>
      <vt:lpstr>Wingdings</vt:lpstr>
      <vt:lpstr>Calibri</vt:lpstr>
      <vt:lpstr>Module</vt:lpstr>
      <vt:lpstr>ECOLOGY</vt:lpstr>
      <vt:lpstr>Chapter 2</vt:lpstr>
      <vt:lpstr>Section 2.1</vt:lpstr>
      <vt:lpstr>The basics…</vt:lpstr>
      <vt:lpstr>Abiotic vs. Biotic Factors</vt:lpstr>
      <vt:lpstr>Levels of Organization</vt:lpstr>
      <vt:lpstr>What is smaller than the organism?</vt:lpstr>
      <vt:lpstr>Habitat vs. Niche</vt:lpstr>
      <vt:lpstr>Niches</vt:lpstr>
      <vt:lpstr>Relationships between species</vt:lpstr>
      <vt:lpstr>Competition</vt:lpstr>
      <vt:lpstr>Results of Competition</vt:lpstr>
      <vt:lpstr>Competition – A little humor</vt:lpstr>
      <vt:lpstr>Predation </vt:lpstr>
      <vt:lpstr>Predator-Prey Relationships </vt:lpstr>
      <vt:lpstr>Symbiotic Relationships</vt:lpstr>
      <vt:lpstr>Mutualism</vt:lpstr>
      <vt:lpstr>Mutualism Examples</vt:lpstr>
      <vt:lpstr>A local example of mutualism</vt:lpstr>
      <vt:lpstr>Commensalism </vt:lpstr>
      <vt:lpstr>Commensalism Examples</vt:lpstr>
      <vt:lpstr>Parasitism </vt:lpstr>
      <vt:lpstr>Parasitism Examples</vt:lpstr>
      <vt:lpstr>Have you ever heard of this?</vt:lpstr>
      <vt:lpstr>Another Example of Parasitism</vt:lpstr>
      <vt:lpstr>Comparing Species Interactions</vt:lpstr>
      <vt:lpstr>Section 2.2 </vt:lpstr>
      <vt:lpstr>How organisms obtain energy</vt:lpstr>
      <vt:lpstr>How organisms obtain energy</vt:lpstr>
      <vt:lpstr>Types of Consumers</vt:lpstr>
      <vt:lpstr>Types of Consumers</vt:lpstr>
      <vt:lpstr>Flow of matter and energy</vt:lpstr>
      <vt:lpstr>Flow of matter and energy</vt:lpstr>
      <vt:lpstr>Trophic levels</vt:lpstr>
      <vt:lpstr>Another model</vt:lpstr>
      <vt:lpstr>Food Web Activity </vt:lpstr>
      <vt:lpstr>There are different numbers of organisms at each trophic level</vt:lpstr>
      <vt:lpstr>Why are there more herbivores than carnivores?</vt:lpstr>
      <vt:lpstr>Why do the energy levels and # of individuals decrease?</vt:lpstr>
      <vt:lpstr>Another model  </vt:lpstr>
      <vt:lpstr>Water cycle</vt:lpstr>
      <vt:lpstr>Carbon cycle</vt:lpstr>
      <vt:lpstr>http://users.rcn.com/jkimball.ma.ultranet/BiologyPages/C/CarbonCycle.html</vt:lpstr>
    </vt:vector>
  </TitlesOfParts>
  <Company>Moore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dc:title>
  <dc:creator>xpbasesp2</dc:creator>
  <cp:lastModifiedBy>Julie Brown</cp:lastModifiedBy>
  <cp:revision>1118</cp:revision>
  <dcterms:created xsi:type="dcterms:W3CDTF">2007-12-20T19:36:44Z</dcterms:created>
  <dcterms:modified xsi:type="dcterms:W3CDTF">2012-09-04T16:07:38Z</dcterms:modified>
</cp:coreProperties>
</file>