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5C3F-FFFA-4FA6-96FC-B3FD33937C37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2CDF-DEBB-4C2B-BF08-FED884EC0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12-4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it possible for mutations to be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Yes.  </a:t>
            </a:r>
          </a:p>
          <a:p>
            <a:pPr lvl="1"/>
            <a:r>
              <a:rPr lang="en-US" dirty="0" smtClean="0"/>
              <a:t>Mutations increase genetic variation.  </a:t>
            </a:r>
          </a:p>
          <a:p>
            <a:pPr lvl="1"/>
            <a:r>
              <a:rPr lang="en-US" dirty="0" smtClean="0"/>
              <a:t>Sometimes mutations provide something beneficial (more dense bones, for example)</a:t>
            </a:r>
          </a:p>
          <a:p>
            <a:pPr lvl="1"/>
            <a:r>
              <a:rPr lang="en-US" dirty="0" smtClean="0"/>
              <a:t>This is how evolution starts.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Mutations are permanent changes in a cell’s DNA.</a:t>
            </a:r>
          </a:p>
          <a:p>
            <a:r>
              <a:rPr lang="en-US" dirty="0" smtClean="0"/>
              <a:t>There are 2 categories of mutations:</a:t>
            </a:r>
          </a:p>
          <a:p>
            <a:pPr lvl="1"/>
            <a:r>
              <a:rPr lang="en-US" dirty="0" smtClean="0"/>
              <a:t>Point mutations – involve one nucleotide</a:t>
            </a:r>
          </a:p>
          <a:p>
            <a:pPr lvl="1"/>
            <a:r>
              <a:rPr lang="en-US" dirty="0" smtClean="0"/>
              <a:t>Chromosomal mutations – involve the chromosome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Point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</a:p>
          <a:p>
            <a:pPr lvl="1"/>
            <a:r>
              <a:rPr lang="en-US" dirty="0" smtClean="0"/>
              <a:t>One base is exchanged for another (A in place of G, for example)</a:t>
            </a:r>
          </a:p>
          <a:p>
            <a:pPr lvl="1"/>
            <a:r>
              <a:rPr lang="en-US" dirty="0" smtClean="0"/>
              <a:t>Most of the time is a </a:t>
            </a:r>
            <a:r>
              <a:rPr lang="en-US" dirty="0" err="1" smtClean="0">
                <a:solidFill>
                  <a:srgbClr val="FF0000"/>
                </a:solidFill>
              </a:rPr>
              <a:t>missense</a:t>
            </a:r>
            <a:r>
              <a:rPr lang="en-US" dirty="0" smtClean="0"/>
              <a:t> mutation, where the DNA code is altered, leading to the </a:t>
            </a:r>
            <a:r>
              <a:rPr lang="en-US" dirty="0" smtClean="0">
                <a:solidFill>
                  <a:srgbClr val="FF0000"/>
                </a:solidFill>
              </a:rPr>
              <a:t>wrong amino acid</a:t>
            </a:r>
          </a:p>
          <a:p>
            <a:pPr lvl="1"/>
            <a:r>
              <a:rPr lang="en-US" dirty="0" smtClean="0"/>
              <a:t>Occasionally it is a </a:t>
            </a:r>
            <a:r>
              <a:rPr lang="en-US" dirty="0" smtClean="0">
                <a:solidFill>
                  <a:srgbClr val="FF0000"/>
                </a:solidFill>
              </a:rPr>
              <a:t>nonsense</a:t>
            </a:r>
            <a:r>
              <a:rPr lang="en-US" dirty="0" smtClean="0"/>
              <a:t> mutation, where a </a:t>
            </a:r>
            <a:r>
              <a:rPr lang="en-US" dirty="0" err="1" smtClean="0"/>
              <a:t>codon</a:t>
            </a:r>
            <a:r>
              <a:rPr lang="en-US" dirty="0" smtClean="0"/>
              <a:t> for an amino acid is changed to a </a:t>
            </a:r>
            <a:r>
              <a:rPr lang="en-US" dirty="0" smtClean="0">
                <a:solidFill>
                  <a:srgbClr val="FF0000"/>
                </a:solidFill>
              </a:rPr>
              <a:t>STOP </a:t>
            </a:r>
            <a:r>
              <a:rPr lang="en-US" dirty="0" err="1" smtClean="0">
                <a:solidFill>
                  <a:srgbClr val="FF0000"/>
                </a:solidFill>
              </a:rPr>
              <a:t>codon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C:\Users\brownj\AppData\Local\Microsoft\Windows\Temporary Internet Files\Content.IE5\MOGMPL0B\MC9004112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10200"/>
            <a:ext cx="1255933" cy="11897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a Stop </a:t>
            </a:r>
            <a:r>
              <a:rPr lang="en-US" dirty="0" err="1" smtClean="0"/>
              <a:t>codon</a:t>
            </a:r>
            <a:r>
              <a:rPr lang="en-US" dirty="0" smtClean="0"/>
              <a:t> occurs in the wrong 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Stop </a:t>
            </a:r>
            <a:r>
              <a:rPr lang="en-US" dirty="0" err="1" smtClean="0"/>
              <a:t>codon</a:t>
            </a:r>
            <a:r>
              <a:rPr lang="en-US" dirty="0" smtClean="0"/>
              <a:t> is reached, the ribosome stops translating…</a:t>
            </a:r>
          </a:p>
          <a:p>
            <a:r>
              <a:rPr lang="en-US" dirty="0" smtClean="0"/>
              <a:t>Therefore the protein stops growing…</a:t>
            </a:r>
          </a:p>
          <a:p>
            <a:r>
              <a:rPr lang="en-US" dirty="0" smtClean="0"/>
              <a:t>If the protein is not finished, it will not work properly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Will this car run</a:t>
            </a:r>
          </a:p>
          <a:p>
            <a:pPr>
              <a:buNone/>
            </a:pPr>
            <a:r>
              <a:rPr lang="en-US" i="1" dirty="0" smtClean="0"/>
              <a:t>    properly?</a:t>
            </a:r>
          </a:p>
          <a:p>
            <a:endParaRPr lang="en-US" dirty="0"/>
          </a:p>
        </p:txBody>
      </p:sp>
      <p:pic>
        <p:nvPicPr>
          <p:cNvPr id="4" name="Picture 3" descr="car assembly 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3962400"/>
            <a:ext cx="4381500" cy="26289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it possible to have a substitution mutation and not be aware of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Yes.</a:t>
            </a:r>
          </a:p>
          <a:p>
            <a:pPr lvl="1"/>
            <a:r>
              <a:rPr lang="en-US" dirty="0" smtClean="0"/>
              <a:t>For example, CCU, CCC, CCA, &amp; CCG all code for </a:t>
            </a:r>
            <a:r>
              <a:rPr lang="en-US" dirty="0" err="1" smtClean="0"/>
              <a:t>proline</a:t>
            </a:r>
            <a:r>
              <a:rPr lang="en-US" dirty="0" smtClean="0"/>
              <a:t>.  If there was a substitution in the last nitrogenous base of the </a:t>
            </a:r>
            <a:r>
              <a:rPr lang="en-US" dirty="0" err="1" smtClean="0"/>
              <a:t>codon</a:t>
            </a:r>
            <a:r>
              <a:rPr lang="en-US" dirty="0" smtClean="0"/>
              <a:t>, the amino acid (and therefore the protein) would be unchanged.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Insertions</a:t>
            </a:r>
            <a:r>
              <a:rPr lang="en-US" dirty="0" smtClean="0"/>
              <a:t> – A nucleotide is added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Deletion</a:t>
            </a:r>
            <a:r>
              <a:rPr lang="en-US" dirty="0" smtClean="0"/>
              <a:t> – A nucleotide is removed</a:t>
            </a:r>
          </a:p>
          <a:p>
            <a:pPr lvl="1">
              <a:buNone/>
            </a:pPr>
            <a:r>
              <a:rPr lang="en-US" dirty="0" smtClean="0"/>
              <a:t>These are called </a:t>
            </a:r>
            <a:r>
              <a:rPr lang="en-US" dirty="0" err="1" smtClean="0">
                <a:solidFill>
                  <a:srgbClr val="FF0000"/>
                </a:solidFill>
              </a:rPr>
              <a:t>frameshift</a:t>
            </a:r>
            <a:r>
              <a:rPr lang="en-US" dirty="0" smtClean="0">
                <a:solidFill>
                  <a:srgbClr val="FF0000"/>
                </a:solidFill>
              </a:rPr>
              <a:t> mutations </a:t>
            </a:r>
            <a:r>
              <a:rPr lang="en-US" dirty="0" smtClean="0"/>
              <a:t>because they change the “frame” of the amino acid sequence.</a:t>
            </a:r>
          </a:p>
          <a:p>
            <a:endParaRPr lang="en-US" dirty="0" smtClean="0"/>
          </a:p>
          <a:p>
            <a:r>
              <a:rPr lang="en-US" dirty="0" smtClean="0"/>
              <a:t>Duplications and expanding mutations involve repeated </a:t>
            </a:r>
            <a:r>
              <a:rPr lang="en-US" dirty="0" err="1" smtClean="0"/>
              <a:t>codons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of these mutations result in genetic disorders.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The order of amino acids relates to the way the protein folds &amp; to its stability.</a:t>
            </a:r>
          </a:p>
          <a:p>
            <a:pPr lvl="1"/>
            <a:r>
              <a:rPr lang="en-US" dirty="0" smtClean="0"/>
              <a:t>The way the protein folds relates to the protein’s function.</a:t>
            </a:r>
          </a:p>
          <a:p>
            <a:r>
              <a:rPr lang="en-US" dirty="0" smtClean="0"/>
              <a:t>Diseases caused by incorrect protein folding include sickle </a:t>
            </a:r>
            <a:r>
              <a:rPr lang="en-US" dirty="0"/>
              <a:t>c</a:t>
            </a:r>
            <a:r>
              <a:rPr lang="en-US" dirty="0" smtClean="0"/>
              <a:t>ell </a:t>
            </a:r>
            <a:r>
              <a:rPr lang="en-US" dirty="0"/>
              <a:t>d</a:t>
            </a:r>
            <a:r>
              <a:rPr lang="en-US" dirty="0" smtClean="0"/>
              <a:t>isease, Alzheimer’s disease, cystic </a:t>
            </a:r>
            <a:r>
              <a:rPr lang="en-US" dirty="0"/>
              <a:t>f</a:t>
            </a:r>
            <a:r>
              <a:rPr lang="en-US" dirty="0" smtClean="0"/>
              <a:t>ibrosis, diabetes, and cancer.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mutations?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mutations occur spontaneously.</a:t>
            </a:r>
          </a:p>
          <a:p>
            <a:r>
              <a:rPr lang="en-US" dirty="0" smtClean="0"/>
              <a:t>Others are caused by </a:t>
            </a:r>
            <a:r>
              <a:rPr lang="en-US" dirty="0" smtClean="0">
                <a:solidFill>
                  <a:srgbClr val="FF0000"/>
                </a:solidFill>
              </a:rPr>
              <a:t>mutagens</a:t>
            </a:r>
            <a:r>
              <a:rPr lang="en-US" dirty="0" smtClean="0"/>
              <a:t>, which can alter the chemical structure of the bases and allows them to pair incorrectly.</a:t>
            </a:r>
          </a:p>
          <a:p>
            <a:r>
              <a:rPr lang="en-US" dirty="0" smtClean="0"/>
              <a:t>Examples of mutagens are X rays, UV radiation, etc.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cell vs. Sex cell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cells are not passed on to offspring, so mutations in your body cells affect YOU, but not your children.</a:t>
            </a:r>
          </a:p>
          <a:p>
            <a:endParaRPr lang="en-US" dirty="0" smtClean="0"/>
          </a:p>
          <a:p>
            <a:r>
              <a:rPr lang="en-US" dirty="0" smtClean="0"/>
              <a:t>Mutations in the sex cells are passed on to your CHILDREN because they start out as one cell that contains the mutated DNA.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0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0"/>
  <p:tag name="DEFAULTNUMTEAMS" val="5"/>
  <p:tag name="DISPLAYDEVICENUMBER" val="True"/>
  <p:tag name="CHARTLABELS" val="0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FULLVERSION" val="4.3.2.1178"/>
  <p:tag name="INCLUDESESSIO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447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Mutations</vt:lpstr>
      <vt:lpstr>What is a mutation?</vt:lpstr>
      <vt:lpstr>Types of Point Mutations</vt:lpstr>
      <vt:lpstr>What happens if a Stop codon occurs in the wrong place?</vt:lpstr>
      <vt:lpstr>Is it possible to have a substitution mutation and not be aware of it?</vt:lpstr>
      <vt:lpstr>Other types of mutations</vt:lpstr>
      <vt:lpstr>Results of Mutations</vt:lpstr>
      <vt:lpstr>What causes mutations?</vt:lpstr>
      <vt:lpstr>Body cell vs. Sex cell mutations</vt:lpstr>
      <vt:lpstr>Is it possible for mutations to be good?</vt:lpstr>
    </vt:vector>
  </TitlesOfParts>
  <Company>Leon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Mutations</dc:title>
  <dc:creator>Julie Brown</dc:creator>
  <cp:lastModifiedBy>Julie Brown</cp:lastModifiedBy>
  <cp:revision>8</cp:revision>
  <dcterms:created xsi:type="dcterms:W3CDTF">2012-01-27T19:25:56Z</dcterms:created>
  <dcterms:modified xsi:type="dcterms:W3CDTF">2013-01-28T20:32:24Z</dcterms:modified>
</cp:coreProperties>
</file>