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57" r:id="rId4"/>
    <p:sldId id="259" r:id="rId5"/>
    <p:sldId id="258" r:id="rId6"/>
    <p:sldId id="260" r:id="rId7"/>
    <p:sldId id="261" r:id="rId8"/>
    <p:sldId id="262" r:id="rId9"/>
    <p:sldId id="263" r:id="rId10"/>
    <p:sldId id="264" r:id="rId11"/>
    <p:sldId id="268" r:id="rId12"/>
    <p:sldId id="265" r:id="rId13"/>
    <p:sldId id="266" r:id="rId14"/>
    <p:sldId id="267" r:id="rId15"/>
    <p:sldId id="269" r:id="rId16"/>
    <p:sldId id="271" r:id="rId17"/>
    <p:sldId id="272" r:id="rId18"/>
    <p:sldId id="273" r:id="rId19"/>
    <p:sldId id="274" r:id="rId20"/>
    <p:sldId id="275" r:id="rId21"/>
    <p:sldId id="277" r:id="rId22"/>
    <p:sldId id="276" r:id="rId23"/>
    <p:sldId id="281" r:id="rId24"/>
    <p:sldId id="278" r:id="rId25"/>
    <p:sldId id="279"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29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B7B8BA19-B7F8-46C1-9815-9A50B3016F70}" type="datetimeFigureOut">
              <a:rPr lang="en-US" smtClean="0"/>
              <a:pPr/>
              <a:t>2/13/2012</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1A831040-992D-4574-967F-8E4DD01F1918}"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B8BA19-B7F8-46C1-9815-9A50B3016F70}" type="datetimeFigureOut">
              <a:rPr lang="en-US" smtClean="0"/>
              <a:pPr/>
              <a:t>2/13/2012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831040-992D-4574-967F-8E4DD01F19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B8BA19-B7F8-46C1-9815-9A50B3016F70}" type="datetimeFigureOut">
              <a:rPr lang="en-US" smtClean="0"/>
              <a:pPr/>
              <a:t>2/13/2012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831040-992D-4574-967F-8E4DD01F19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B8BA19-B7F8-46C1-9815-9A50B3016F70}" type="datetimeFigureOut">
              <a:rPr lang="en-US" smtClean="0"/>
              <a:pPr/>
              <a:t>2/13/2012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831040-992D-4574-967F-8E4DD01F19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7B8BA19-B7F8-46C1-9815-9A50B3016F70}" type="datetimeFigureOut">
              <a:rPr lang="en-US" smtClean="0"/>
              <a:pPr/>
              <a:t>2/13/2012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831040-992D-4574-967F-8E4DD01F1918}"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7B8BA19-B7F8-46C1-9815-9A50B3016F70}" type="datetimeFigureOut">
              <a:rPr lang="en-US" smtClean="0"/>
              <a:pPr/>
              <a:t>2/13/2012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831040-992D-4574-967F-8E4DD01F19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7B8BA19-B7F8-46C1-9815-9A50B3016F70}" type="datetimeFigureOut">
              <a:rPr lang="en-US" smtClean="0"/>
              <a:pPr/>
              <a:t>2/13/2012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A831040-992D-4574-967F-8E4DD01F1918}"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7B8BA19-B7F8-46C1-9815-9A50B3016F70}" type="datetimeFigureOut">
              <a:rPr lang="en-US" smtClean="0"/>
              <a:pPr/>
              <a:t>2/13/2012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A831040-992D-4574-967F-8E4DD01F19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7B8BA19-B7F8-46C1-9815-9A50B3016F70}" type="datetimeFigureOut">
              <a:rPr lang="en-US" smtClean="0"/>
              <a:pPr/>
              <a:t>2/13/2012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A831040-992D-4574-967F-8E4DD01F19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7B8BA19-B7F8-46C1-9815-9A50B3016F70}" type="datetimeFigureOut">
              <a:rPr lang="en-US" smtClean="0"/>
              <a:pPr/>
              <a:t>2/13/2012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831040-992D-4574-967F-8E4DD01F19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B7B8BA19-B7F8-46C1-9815-9A50B3016F70}" type="datetimeFigureOut">
              <a:rPr lang="en-US" smtClean="0"/>
              <a:pPr/>
              <a:t>2/13/2012</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1A831040-992D-4574-967F-8E4DD01F19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B7B8BA19-B7F8-46C1-9815-9A50B3016F70}" type="datetimeFigureOut">
              <a:rPr lang="en-US" smtClean="0"/>
              <a:pPr/>
              <a:t>2/13/2012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1A831040-992D-4574-967F-8E4DD01F191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breadwig.com/2009/02/20/louis-the-short-necked-giraff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Theory of evolution</a:t>
            </a:r>
            <a:endParaRPr lang="en-US" dirty="0"/>
          </a:p>
        </p:txBody>
      </p:sp>
      <p:sp>
        <p:nvSpPr>
          <p:cNvPr id="3" name="Subtitle 2"/>
          <p:cNvSpPr>
            <a:spLocks noGrp="1"/>
          </p:cNvSpPr>
          <p:nvPr>
            <p:ph type="subTitle" idx="1"/>
          </p:nvPr>
        </p:nvSpPr>
        <p:spPr/>
        <p:txBody>
          <a:bodyPr/>
          <a:lstStyle/>
          <a:p>
            <a:r>
              <a:rPr lang="en-US" dirty="0" smtClean="0"/>
              <a:t>Chapter 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Darwin’s Ideas</a:t>
            </a:r>
            <a:endParaRPr lang="en-US" dirty="0"/>
          </a:p>
        </p:txBody>
      </p:sp>
      <p:sp>
        <p:nvSpPr>
          <p:cNvPr id="3" name="Content Placeholder 2"/>
          <p:cNvSpPr>
            <a:spLocks noGrp="1"/>
          </p:cNvSpPr>
          <p:nvPr>
            <p:ph idx="1"/>
          </p:nvPr>
        </p:nvSpPr>
        <p:spPr/>
        <p:txBody>
          <a:bodyPr/>
          <a:lstStyle/>
          <a:p>
            <a:r>
              <a:rPr lang="en-US" dirty="0" smtClean="0"/>
              <a:t>He described evolution with the phrase “</a:t>
            </a:r>
            <a:r>
              <a:rPr lang="en-US" dirty="0" smtClean="0">
                <a:solidFill>
                  <a:srgbClr val="FFFF00"/>
                </a:solidFill>
              </a:rPr>
              <a:t>descent with modification</a:t>
            </a:r>
            <a:r>
              <a:rPr lang="en-US" dirty="0" smtClean="0"/>
              <a:t>,” meaning that all species descended from preexisting species but changed over time.</a:t>
            </a:r>
          </a:p>
          <a:p>
            <a:r>
              <a:rPr lang="en-US" dirty="0" smtClean="0"/>
              <a:t>For example, there are 13 species of finches on the Galapagos Islands, each containing a beak that is best adapted to a certain type of food.  He believed that they all descended from a common ancestor.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Darwin’s Finches</a:t>
            </a:r>
            <a:endParaRPr lang="en-US" dirty="0"/>
          </a:p>
        </p:txBody>
      </p:sp>
      <p:pic>
        <p:nvPicPr>
          <p:cNvPr id="4" name="Content Placeholder 3" descr="Geospiza_beaks.jpg"/>
          <p:cNvPicPr>
            <a:picLocks noGrp="1" noChangeAspect="1"/>
          </p:cNvPicPr>
          <p:nvPr>
            <p:ph idx="1"/>
          </p:nvPr>
        </p:nvPicPr>
        <p:blipFill>
          <a:blip r:embed="rId2" cstate="print"/>
          <a:stretch>
            <a:fillRect/>
          </a:stretch>
        </p:blipFill>
        <p:spPr>
          <a:xfrm>
            <a:off x="609600" y="2286000"/>
            <a:ext cx="8259536" cy="385445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Mechanism for D.W.M.</a:t>
            </a:r>
            <a:endParaRPr lang="en-US" dirty="0"/>
          </a:p>
        </p:txBody>
      </p:sp>
      <p:sp>
        <p:nvSpPr>
          <p:cNvPr id="3" name="Content Placeholder 2"/>
          <p:cNvSpPr>
            <a:spLocks noGrp="1"/>
          </p:cNvSpPr>
          <p:nvPr>
            <p:ph idx="1"/>
          </p:nvPr>
        </p:nvSpPr>
        <p:spPr/>
        <p:txBody>
          <a:bodyPr>
            <a:normAutofit/>
          </a:bodyPr>
          <a:lstStyle/>
          <a:p>
            <a:r>
              <a:rPr lang="en-US" dirty="0" smtClean="0"/>
              <a:t>Darwin proposed </a:t>
            </a:r>
            <a:r>
              <a:rPr lang="en-US" dirty="0" smtClean="0">
                <a:solidFill>
                  <a:srgbClr val="FFFF00"/>
                </a:solidFill>
              </a:rPr>
              <a:t>natural selection </a:t>
            </a:r>
            <a:r>
              <a:rPr lang="en-US" dirty="0" smtClean="0"/>
              <a:t>as the mechanism for descent with modification.</a:t>
            </a:r>
          </a:p>
          <a:p>
            <a:r>
              <a:rPr lang="en-US" dirty="0" smtClean="0"/>
              <a:t>4 Requirements for natural selection:</a:t>
            </a:r>
          </a:p>
          <a:p>
            <a:pPr lvl="1"/>
            <a:r>
              <a:rPr lang="en-US" dirty="0" smtClean="0"/>
              <a:t>1)  Overproduction – More offspring produced than can survive</a:t>
            </a:r>
          </a:p>
          <a:p>
            <a:pPr lvl="1"/>
            <a:r>
              <a:rPr lang="en-US" dirty="0" smtClean="0"/>
              <a:t>2)  Genetic Variation—Individuals in a population have different traits, mostly inherited, sometimes new</a:t>
            </a:r>
          </a:p>
        </p:txBody>
      </p:sp>
      <p:pic>
        <p:nvPicPr>
          <p:cNvPr id="2050" name="Picture 2" descr="http://www.cgn.wur.nl/NR/rdonlyres/06241097-35F3-4237-AAA0-839B72458802/20725/variation_tomato1.jpg"/>
          <p:cNvPicPr>
            <a:picLocks noChangeAspect="1" noChangeArrowheads="1"/>
          </p:cNvPicPr>
          <p:nvPr/>
        </p:nvPicPr>
        <p:blipFill>
          <a:blip r:embed="rId2" cstate="print"/>
          <a:srcRect/>
          <a:stretch>
            <a:fillRect/>
          </a:stretch>
        </p:blipFill>
        <p:spPr bwMode="auto">
          <a:xfrm>
            <a:off x="2971800" y="5105400"/>
            <a:ext cx="1981200" cy="1550290"/>
          </a:xfrm>
          <a:prstGeom prst="rect">
            <a:avLst/>
          </a:prstGeom>
          <a:noFill/>
        </p:spPr>
      </p:pic>
      <p:pic>
        <p:nvPicPr>
          <p:cNvPr id="2052" name="Picture 4" descr="http://www.amentsoc.org/images/harlequin-ladybird-colour-variations.jpg"/>
          <p:cNvPicPr>
            <a:picLocks noChangeAspect="1" noChangeArrowheads="1"/>
          </p:cNvPicPr>
          <p:nvPr/>
        </p:nvPicPr>
        <p:blipFill>
          <a:blip r:embed="rId3" cstate="print"/>
          <a:srcRect/>
          <a:stretch>
            <a:fillRect/>
          </a:stretch>
        </p:blipFill>
        <p:spPr bwMode="auto">
          <a:xfrm rot="5400000">
            <a:off x="5753207" y="4686193"/>
            <a:ext cx="1666662" cy="235267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772400" cy="914400"/>
          </a:xfrm>
        </p:spPr>
        <p:txBody>
          <a:bodyPr/>
          <a:lstStyle/>
          <a:p>
            <a:r>
              <a:rPr lang="en-US" sz="3600" dirty="0" smtClean="0"/>
              <a:t>Requirements for natural selection</a:t>
            </a:r>
            <a:endParaRPr lang="en-US" sz="3600" dirty="0"/>
          </a:p>
        </p:txBody>
      </p:sp>
      <p:sp>
        <p:nvSpPr>
          <p:cNvPr id="3" name="Content Placeholder 2"/>
          <p:cNvSpPr>
            <a:spLocks noGrp="1"/>
          </p:cNvSpPr>
          <p:nvPr>
            <p:ph idx="1"/>
          </p:nvPr>
        </p:nvSpPr>
        <p:spPr/>
        <p:txBody>
          <a:bodyPr/>
          <a:lstStyle/>
          <a:p>
            <a:pPr lvl="1"/>
            <a:r>
              <a:rPr lang="en-US" dirty="0" smtClean="0"/>
              <a:t>3)  Struggle to Survive—Individuals must compete for limited resources, avoid predators, disease, and unfavorable conditions</a:t>
            </a:r>
          </a:p>
          <a:p>
            <a:pPr lvl="2"/>
            <a:r>
              <a:rPr lang="en-US" dirty="0" smtClean="0"/>
              <a:t>A trait that makes an individual successful in its environment is an </a:t>
            </a:r>
            <a:r>
              <a:rPr lang="en-US" dirty="0" smtClean="0">
                <a:solidFill>
                  <a:srgbClr val="FFFF00"/>
                </a:solidFill>
              </a:rPr>
              <a:t>adaptation</a:t>
            </a:r>
            <a:r>
              <a:rPr lang="en-US" dirty="0" smtClean="0"/>
              <a:t>.</a:t>
            </a:r>
          </a:p>
          <a:p>
            <a:pPr lvl="1"/>
            <a:r>
              <a:rPr lang="en-US" dirty="0" smtClean="0"/>
              <a:t>4)  Differential Reproduction—</a:t>
            </a:r>
          </a:p>
          <a:p>
            <a:pPr lvl="1">
              <a:buNone/>
            </a:pPr>
            <a:r>
              <a:rPr lang="en-US" dirty="0" smtClean="0"/>
              <a:t>     Individuals that have certain traits</a:t>
            </a:r>
          </a:p>
          <a:p>
            <a:pPr lvl="1">
              <a:buNone/>
            </a:pPr>
            <a:r>
              <a:rPr lang="en-US" dirty="0" smtClean="0"/>
              <a:t>     are more likely to survive and reproduce than are individuals that lack those traits.  Over time, those traits become more frequent in the population.</a:t>
            </a:r>
            <a:endParaRPr lang="en-US" dirty="0"/>
          </a:p>
        </p:txBody>
      </p:sp>
      <p:pic>
        <p:nvPicPr>
          <p:cNvPr id="4" name="Picture 3" descr="bears.jpg"/>
          <p:cNvPicPr>
            <a:picLocks noChangeAspect="1"/>
          </p:cNvPicPr>
          <p:nvPr/>
        </p:nvPicPr>
        <p:blipFill>
          <a:blip r:embed="rId2" cstate="print"/>
          <a:stretch>
            <a:fillRect/>
          </a:stretch>
        </p:blipFill>
        <p:spPr>
          <a:xfrm>
            <a:off x="6553200" y="3429000"/>
            <a:ext cx="2185358" cy="14478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Survival of the Fittest</a:t>
            </a:r>
            <a:endParaRPr lang="en-US" dirty="0"/>
          </a:p>
        </p:txBody>
      </p:sp>
      <p:sp>
        <p:nvSpPr>
          <p:cNvPr id="3" name="Content Placeholder 2"/>
          <p:cNvSpPr>
            <a:spLocks noGrp="1"/>
          </p:cNvSpPr>
          <p:nvPr>
            <p:ph idx="1"/>
          </p:nvPr>
        </p:nvSpPr>
        <p:spPr/>
        <p:txBody>
          <a:bodyPr/>
          <a:lstStyle/>
          <a:p>
            <a:r>
              <a:rPr lang="en-US" dirty="0" smtClean="0"/>
              <a:t>Fitness refers to one’s ability to survive to maturity and reproduce.</a:t>
            </a:r>
          </a:p>
          <a:p>
            <a:r>
              <a:rPr lang="en-US" dirty="0" smtClean="0"/>
              <a:t>If a certain trait increases one’s fitness, it will likely increase in the population.  These are adaptations (e.g. speed, agility).</a:t>
            </a:r>
            <a:endParaRPr lang="en-US" dirty="0"/>
          </a:p>
        </p:txBody>
      </p:sp>
      <p:pic>
        <p:nvPicPr>
          <p:cNvPr id="4" name="Picture 3" descr="cheetah gazelle.jpg"/>
          <p:cNvPicPr>
            <a:picLocks noChangeAspect="1"/>
          </p:cNvPicPr>
          <p:nvPr/>
        </p:nvPicPr>
        <p:blipFill>
          <a:blip r:embed="rId2" cstate="print"/>
          <a:stretch>
            <a:fillRect/>
          </a:stretch>
        </p:blipFill>
        <p:spPr>
          <a:xfrm>
            <a:off x="3124200" y="4267200"/>
            <a:ext cx="3625850" cy="2419014"/>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Section 15-2</a:t>
            </a:r>
            <a:endParaRPr lang="en-US" dirty="0"/>
          </a:p>
        </p:txBody>
      </p:sp>
      <p:sp>
        <p:nvSpPr>
          <p:cNvPr id="3" name="Title 2"/>
          <p:cNvSpPr>
            <a:spLocks noGrp="1"/>
          </p:cNvSpPr>
          <p:nvPr>
            <p:ph type="title"/>
          </p:nvPr>
        </p:nvSpPr>
        <p:spPr/>
        <p:txBody>
          <a:bodyPr/>
          <a:lstStyle/>
          <a:p>
            <a:r>
              <a:rPr lang="en-US" dirty="0" smtClean="0"/>
              <a:t>Evidence of Evolution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Fossil Record</a:t>
            </a:r>
            <a:endParaRPr lang="en-US" dirty="0"/>
          </a:p>
        </p:txBody>
      </p:sp>
      <p:sp>
        <p:nvSpPr>
          <p:cNvPr id="3" name="Content Placeholder 2"/>
          <p:cNvSpPr>
            <a:spLocks noGrp="1"/>
          </p:cNvSpPr>
          <p:nvPr>
            <p:ph idx="1"/>
          </p:nvPr>
        </p:nvSpPr>
        <p:spPr/>
        <p:txBody>
          <a:bodyPr/>
          <a:lstStyle/>
          <a:p>
            <a:r>
              <a:rPr lang="en-US" dirty="0" smtClean="0"/>
              <a:t>Oldest fossils tend to be lower in the strata than newer fossils.</a:t>
            </a:r>
          </a:p>
          <a:p>
            <a:r>
              <a:rPr lang="en-US" dirty="0" smtClean="0"/>
              <a:t>Based on these strata, we can tell when different organisms lived.</a:t>
            </a:r>
          </a:p>
          <a:p>
            <a:r>
              <a:rPr lang="en-US" dirty="0" smtClean="0"/>
              <a:t>We can tell where different organisms lived.</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Fossils</a:t>
            </a:r>
            <a:endParaRPr lang="en-US" dirty="0"/>
          </a:p>
        </p:txBody>
      </p:sp>
      <p:sp>
        <p:nvSpPr>
          <p:cNvPr id="3" name="Content Placeholder 2"/>
          <p:cNvSpPr>
            <a:spLocks noGrp="1"/>
          </p:cNvSpPr>
          <p:nvPr>
            <p:ph idx="1"/>
          </p:nvPr>
        </p:nvSpPr>
        <p:spPr/>
        <p:txBody>
          <a:bodyPr/>
          <a:lstStyle/>
          <a:p>
            <a:r>
              <a:rPr lang="en-US" dirty="0" smtClean="0"/>
              <a:t>We can see that species have differed in a gradual sequence of forms over time.</a:t>
            </a:r>
          </a:p>
          <a:p>
            <a:r>
              <a:rPr lang="en-US" dirty="0" smtClean="0"/>
              <a:t>This is based on </a:t>
            </a:r>
            <a:r>
              <a:rPr lang="en-US" dirty="0" smtClean="0">
                <a:solidFill>
                  <a:srgbClr val="FFFF00"/>
                </a:solidFill>
              </a:rPr>
              <a:t>transitional species</a:t>
            </a:r>
            <a:r>
              <a:rPr lang="en-US" dirty="0" smtClean="0"/>
              <a:t>, which have features intermediate between those of hypothesized ancestors and later descendent species.</a:t>
            </a:r>
          </a:p>
          <a:p>
            <a:r>
              <a:rPr lang="en-US" dirty="0" smtClean="0"/>
              <a:t>When looking at transitional species, researchers look at </a:t>
            </a:r>
            <a:r>
              <a:rPr lang="en-US" dirty="0" smtClean="0">
                <a:solidFill>
                  <a:srgbClr val="FFFF00"/>
                </a:solidFill>
              </a:rPr>
              <a:t>derived traits </a:t>
            </a:r>
            <a:r>
              <a:rPr lang="en-US" dirty="0" smtClean="0"/>
              <a:t>(newly evolved) and </a:t>
            </a:r>
            <a:r>
              <a:rPr lang="en-US" dirty="0" smtClean="0">
                <a:solidFill>
                  <a:srgbClr val="FFFF00"/>
                </a:solidFill>
              </a:rPr>
              <a:t>ancestral traits</a:t>
            </a:r>
            <a:r>
              <a:rPr lang="en-US" dirty="0" smtClean="0"/>
              <a:t> (old, primitive).</a:t>
            </a:r>
          </a:p>
          <a:p>
            <a:pPr lvl="1"/>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Transitional Species</a:t>
            </a:r>
            <a:endParaRPr lang="en-US" dirty="0"/>
          </a:p>
        </p:txBody>
      </p:sp>
      <p:pic>
        <p:nvPicPr>
          <p:cNvPr id="4" name="Content Placeholder 3" descr="transitional species.jpg"/>
          <p:cNvPicPr>
            <a:picLocks noGrp="1" noChangeAspect="1"/>
          </p:cNvPicPr>
          <p:nvPr>
            <p:ph idx="1"/>
          </p:nvPr>
        </p:nvPicPr>
        <p:blipFill>
          <a:blip r:embed="rId2" cstate="print"/>
          <a:stretch>
            <a:fillRect/>
          </a:stretch>
        </p:blipFill>
        <p:spPr>
          <a:xfrm>
            <a:off x="1524000" y="1219200"/>
            <a:ext cx="6107004" cy="5638800"/>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Biogeography</a:t>
            </a:r>
            <a:endParaRPr lang="en-US" dirty="0"/>
          </a:p>
        </p:txBody>
      </p:sp>
      <p:sp>
        <p:nvSpPr>
          <p:cNvPr id="3" name="Content Placeholder 2"/>
          <p:cNvSpPr>
            <a:spLocks noGrp="1"/>
          </p:cNvSpPr>
          <p:nvPr>
            <p:ph idx="1"/>
          </p:nvPr>
        </p:nvSpPr>
        <p:spPr/>
        <p:txBody>
          <a:bodyPr/>
          <a:lstStyle/>
          <a:p>
            <a:r>
              <a:rPr lang="en-US" dirty="0" smtClean="0"/>
              <a:t>Similar species adapted to different environments in the same area</a:t>
            </a:r>
          </a:p>
          <a:p>
            <a:r>
              <a:rPr lang="en-US" dirty="0" smtClean="0"/>
              <a:t>Seemingly unrelated species had similar adaptations to similar environments in different areas</a:t>
            </a:r>
          </a:p>
          <a:p>
            <a:r>
              <a:rPr lang="en-US" dirty="0" smtClean="0"/>
              <a:t>Some features are only found in one region</a:t>
            </a:r>
          </a:p>
          <a:p>
            <a:pPr lvl="1"/>
            <a:r>
              <a:rPr lang="en-US" dirty="0" smtClean="0"/>
              <a:t>Example:  Most mammals on Australia are marsupials – probably evolved in isolation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Section 15-1</a:t>
            </a:r>
            <a:endParaRPr lang="en-US" dirty="0"/>
          </a:p>
        </p:txBody>
      </p:sp>
      <p:sp>
        <p:nvSpPr>
          <p:cNvPr id="3" name="Title 2"/>
          <p:cNvSpPr>
            <a:spLocks noGrp="1"/>
          </p:cNvSpPr>
          <p:nvPr>
            <p:ph type="title"/>
          </p:nvPr>
        </p:nvSpPr>
        <p:spPr/>
        <p:txBody>
          <a:bodyPr/>
          <a:lstStyle/>
          <a:p>
            <a:r>
              <a:rPr lang="en-US" dirty="0" smtClean="0"/>
              <a:t>History of Evolutionary Thought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Anatomy</a:t>
            </a:r>
            <a:endParaRPr lang="en-US" dirty="0"/>
          </a:p>
        </p:txBody>
      </p:sp>
      <p:sp>
        <p:nvSpPr>
          <p:cNvPr id="3" name="Content Placeholder 2"/>
          <p:cNvSpPr>
            <a:spLocks noGrp="1"/>
          </p:cNvSpPr>
          <p:nvPr>
            <p:ph idx="1"/>
          </p:nvPr>
        </p:nvSpPr>
        <p:spPr/>
        <p:txBody>
          <a:bodyPr/>
          <a:lstStyle/>
          <a:p>
            <a:r>
              <a:rPr lang="en-US" dirty="0" smtClean="0">
                <a:solidFill>
                  <a:srgbClr val="FFFF00"/>
                </a:solidFill>
              </a:rPr>
              <a:t>Homologous structures </a:t>
            </a:r>
            <a:r>
              <a:rPr lang="en-US" dirty="0" smtClean="0"/>
              <a:t>occur in different species, have a related structure originating with a common ancestor, may have different functions</a:t>
            </a:r>
          </a:p>
          <a:p>
            <a:r>
              <a:rPr lang="en-US" dirty="0" smtClean="0">
                <a:solidFill>
                  <a:srgbClr val="FFFF00"/>
                </a:solidFill>
              </a:rPr>
              <a:t>Analogous structures </a:t>
            </a:r>
            <a:r>
              <a:rPr lang="en-US" dirty="0" smtClean="0"/>
              <a:t>have closely related functions but do not come from a common ancestor</a:t>
            </a:r>
          </a:p>
          <a:p>
            <a:r>
              <a:rPr lang="en-US" dirty="0" smtClean="0">
                <a:solidFill>
                  <a:srgbClr val="FFFF00"/>
                </a:solidFill>
              </a:rPr>
              <a:t>Vestigial structures </a:t>
            </a:r>
            <a:r>
              <a:rPr lang="en-US" dirty="0" smtClean="0"/>
              <a:t>no longer serve the purpose that they did in an ancestor.</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Embryology</a:t>
            </a:r>
            <a:endParaRPr lang="en-US" dirty="0"/>
          </a:p>
        </p:txBody>
      </p:sp>
      <p:sp>
        <p:nvSpPr>
          <p:cNvPr id="3" name="Content Placeholder 2"/>
          <p:cNvSpPr>
            <a:spLocks noGrp="1"/>
          </p:cNvSpPr>
          <p:nvPr>
            <p:ph idx="1"/>
          </p:nvPr>
        </p:nvSpPr>
        <p:spPr/>
        <p:txBody>
          <a:bodyPr/>
          <a:lstStyle/>
          <a:p>
            <a:r>
              <a:rPr lang="en-US" dirty="0" smtClean="0"/>
              <a:t>The embryos (earliest stage of fetal development) of many organisms are very similar.</a:t>
            </a:r>
          </a:p>
          <a:p>
            <a:r>
              <a:rPr lang="en-US" dirty="0" smtClean="0"/>
              <a:t>This shows that these</a:t>
            </a:r>
          </a:p>
          <a:p>
            <a:pPr>
              <a:buNone/>
            </a:pPr>
            <a:r>
              <a:rPr lang="en-US" dirty="0" smtClean="0"/>
              <a:t>     animals likely had a </a:t>
            </a:r>
          </a:p>
          <a:p>
            <a:pPr>
              <a:buNone/>
            </a:pPr>
            <a:r>
              <a:rPr lang="en-US" dirty="0" smtClean="0"/>
              <a:t>     common ancestor</a:t>
            </a:r>
            <a:endParaRPr lang="en-US" dirty="0"/>
          </a:p>
        </p:txBody>
      </p:sp>
      <p:pic>
        <p:nvPicPr>
          <p:cNvPr id="4" name="Picture 3" descr="embryology.jpg"/>
          <p:cNvPicPr>
            <a:picLocks noChangeAspect="1"/>
          </p:cNvPicPr>
          <p:nvPr/>
        </p:nvPicPr>
        <p:blipFill>
          <a:blip r:embed="rId2" cstate="print"/>
          <a:stretch>
            <a:fillRect/>
          </a:stretch>
        </p:blipFill>
        <p:spPr>
          <a:xfrm>
            <a:off x="4876800" y="3276600"/>
            <a:ext cx="4043362" cy="323469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Biological Molecules</a:t>
            </a:r>
            <a:endParaRPr lang="en-US" dirty="0"/>
          </a:p>
        </p:txBody>
      </p:sp>
      <p:sp>
        <p:nvSpPr>
          <p:cNvPr id="3" name="Content Placeholder 2"/>
          <p:cNvSpPr>
            <a:spLocks noGrp="1"/>
          </p:cNvSpPr>
          <p:nvPr>
            <p:ph idx="1"/>
          </p:nvPr>
        </p:nvSpPr>
        <p:spPr/>
        <p:txBody>
          <a:bodyPr/>
          <a:lstStyle/>
          <a:p>
            <a:r>
              <a:rPr lang="en-US" dirty="0" smtClean="0"/>
              <a:t>We can look at DNA sequence or amino acid sequence to see how closely related organisms are.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ADAPTATION</a:t>
            </a:r>
            <a:endParaRPr lang="en-US" dirty="0"/>
          </a:p>
        </p:txBody>
      </p:sp>
      <p:sp>
        <p:nvSpPr>
          <p:cNvPr id="3" name="Content Placeholder 2"/>
          <p:cNvSpPr>
            <a:spLocks noGrp="1"/>
          </p:cNvSpPr>
          <p:nvPr>
            <p:ph idx="1"/>
          </p:nvPr>
        </p:nvSpPr>
        <p:spPr/>
        <p:txBody>
          <a:bodyPr/>
          <a:lstStyle/>
          <a:p>
            <a:r>
              <a:rPr lang="en-US" dirty="0" smtClean="0"/>
              <a:t>An adaptation is a trait shaped by natural selection that increases an organism’s reproductive success.  </a:t>
            </a:r>
          </a:p>
          <a:p>
            <a:r>
              <a:rPr lang="en-US" dirty="0" smtClean="0"/>
              <a:t>Fitness is the number of viable offspring that an </a:t>
            </a:r>
            <a:r>
              <a:rPr lang="en-US" dirty="0" smtClean="0"/>
              <a:t>organism </a:t>
            </a:r>
            <a:r>
              <a:rPr lang="en-US" dirty="0" smtClean="0"/>
              <a:t>produces, shows how effective a trait is in contributing to reproductive success.</a:t>
            </a:r>
          </a:p>
          <a:p>
            <a:r>
              <a:rPr lang="en-US" dirty="0" smtClean="0"/>
              <a:t>Examples:  camouflage, mimicry, antibiotic resistance</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Section 15-3</a:t>
            </a:r>
            <a:endParaRPr lang="en-US" dirty="0"/>
          </a:p>
        </p:txBody>
      </p:sp>
      <p:sp>
        <p:nvSpPr>
          <p:cNvPr id="3" name="Title 2"/>
          <p:cNvSpPr>
            <a:spLocks noGrp="1"/>
          </p:cNvSpPr>
          <p:nvPr>
            <p:ph type="title"/>
          </p:nvPr>
        </p:nvSpPr>
        <p:spPr/>
        <p:txBody>
          <a:bodyPr/>
          <a:lstStyle/>
          <a:p>
            <a:r>
              <a:rPr lang="en-US" dirty="0" smtClean="0"/>
              <a:t>Evolution in Action</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Patterns of Evolution</a:t>
            </a:r>
            <a:endParaRPr lang="en-US" dirty="0"/>
          </a:p>
        </p:txBody>
      </p:sp>
      <p:sp>
        <p:nvSpPr>
          <p:cNvPr id="3" name="Content Placeholder 2"/>
          <p:cNvSpPr>
            <a:spLocks noGrp="1"/>
          </p:cNvSpPr>
          <p:nvPr>
            <p:ph idx="1"/>
          </p:nvPr>
        </p:nvSpPr>
        <p:spPr/>
        <p:txBody>
          <a:bodyPr/>
          <a:lstStyle/>
          <a:p>
            <a:r>
              <a:rPr lang="en-US" dirty="0" smtClean="0"/>
              <a:t>Divergent Evolution</a:t>
            </a:r>
          </a:p>
          <a:p>
            <a:pPr lvl="1"/>
            <a:r>
              <a:rPr lang="en-US" dirty="0" smtClean="0"/>
              <a:t>One ancestral species evolves into a number of different species.</a:t>
            </a:r>
          </a:p>
          <a:p>
            <a:r>
              <a:rPr lang="en-US" dirty="0" smtClean="0"/>
              <a:t>Adaptive Radiation</a:t>
            </a:r>
          </a:p>
          <a:p>
            <a:pPr lvl="1"/>
            <a:r>
              <a:rPr lang="en-US" dirty="0" smtClean="0"/>
              <a:t>A type of divergent evolution in which a species evolves into many different species that all fit different parts of the environment.</a:t>
            </a:r>
          </a:p>
          <a:p>
            <a:pPr lvl="2"/>
            <a:r>
              <a:rPr lang="en-US" dirty="0" smtClean="0"/>
              <a:t>Ex. Darwin’s finches</a:t>
            </a:r>
          </a:p>
          <a:p>
            <a:pPr lvl="1"/>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Patterns of Evolution</a:t>
            </a:r>
            <a:endParaRPr lang="en-US" dirty="0"/>
          </a:p>
        </p:txBody>
      </p:sp>
      <p:sp>
        <p:nvSpPr>
          <p:cNvPr id="3" name="Content Placeholder 2"/>
          <p:cNvSpPr>
            <a:spLocks noGrp="1"/>
          </p:cNvSpPr>
          <p:nvPr>
            <p:ph idx="1"/>
          </p:nvPr>
        </p:nvSpPr>
        <p:spPr/>
        <p:txBody>
          <a:bodyPr/>
          <a:lstStyle/>
          <a:p>
            <a:r>
              <a:rPr lang="en-US" dirty="0" smtClean="0"/>
              <a:t>Convergent Evolution</a:t>
            </a:r>
          </a:p>
          <a:p>
            <a:pPr lvl="1"/>
            <a:r>
              <a:rPr lang="en-US" dirty="0" smtClean="0"/>
              <a:t>Different species become more similar due to </a:t>
            </a:r>
            <a:r>
              <a:rPr lang="en-US" smtClean="0"/>
              <a:t>similar environments</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772400" cy="914400"/>
          </a:xfrm>
        </p:spPr>
        <p:txBody>
          <a:bodyPr/>
          <a:lstStyle/>
          <a:p>
            <a:r>
              <a:rPr lang="en-US" sz="3600" dirty="0" smtClean="0"/>
              <a:t>History of Evolutionary Thought</a:t>
            </a:r>
            <a:endParaRPr lang="en-US" sz="3600" dirty="0"/>
          </a:p>
        </p:txBody>
      </p:sp>
      <p:sp>
        <p:nvSpPr>
          <p:cNvPr id="3" name="Content Placeholder 2"/>
          <p:cNvSpPr>
            <a:spLocks noGrp="1"/>
          </p:cNvSpPr>
          <p:nvPr>
            <p:ph idx="1"/>
          </p:nvPr>
        </p:nvSpPr>
        <p:spPr/>
        <p:txBody>
          <a:bodyPr/>
          <a:lstStyle/>
          <a:p>
            <a:r>
              <a:rPr lang="en-US" dirty="0" smtClean="0"/>
              <a:t>In 18</a:t>
            </a:r>
            <a:r>
              <a:rPr lang="en-US" baseline="30000" dirty="0" smtClean="0"/>
              <a:t>th</a:t>
            </a:r>
            <a:r>
              <a:rPr lang="en-US" dirty="0" smtClean="0"/>
              <a:t> century Europe, it was believed that life had never changed in the few thousand years that life had existed on Earth.</a:t>
            </a:r>
          </a:p>
          <a:p>
            <a:r>
              <a:rPr lang="en-US" dirty="0" smtClean="0"/>
              <a:t>However, scientists began studying rock layers (strata) and learned more about geology and living things of the past.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Influential Scientists </a:t>
            </a:r>
            <a:endParaRPr lang="en-US" dirty="0"/>
          </a:p>
        </p:txBody>
      </p:sp>
      <p:sp>
        <p:nvSpPr>
          <p:cNvPr id="3" name="Text Placeholder 2"/>
          <p:cNvSpPr>
            <a:spLocks noGrp="1"/>
          </p:cNvSpPr>
          <p:nvPr>
            <p:ph type="body" idx="1"/>
          </p:nvPr>
        </p:nvSpPr>
        <p:spPr/>
        <p:txBody>
          <a:bodyPr/>
          <a:lstStyle/>
          <a:p>
            <a:r>
              <a:rPr lang="en-US" dirty="0" smtClean="0">
                <a:solidFill>
                  <a:srgbClr val="FFFF00"/>
                </a:solidFill>
              </a:rPr>
              <a:t>Cuvier’s Discoveries</a:t>
            </a:r>
            <a:endParaRPr lang="en-US" dirty="0">
              <a:solidFill>
                <a:srgbClr val="FFFF00"/>
              </a:solidFill>
            </a:endParaRPr>
          </a:p>
        </p:txBody>
      </p:sp>
      <p:sp>
        <p:nvSpPr>
          <p:cNvPr id="4" name="Text Placeholder 3"/>
          <p:cNvSpPr>
            <a:spLocks noGrp="1"/>
          </p:cNvSpPr>
          <p:nvPr>
            <p:ph type="body" sz="half" idx="3"/>
          </p:nvPr>
        </p:nvSpPr>
        <p:spPr/>
        <p:txBody>
          <a:bodyPr/>
          <a:lstStyle/>
          <a:p>
            <a:r>
              <a:rPr lang="en-US" dirty="0" smtClean="0">
                <a:solidFill>
                  <a:srgbClr val="FFFF00"/>
                </a:solidFill>
              </a:rPr>
              <a:t>Lyell’s Idea</a:t>
            </a:r>
            <a:endParaRPr lang="en-US" dirty="0">
              <a:solidFill>
                <a:srgbClr val="FFFF00"/>
              </a:solidFill>
            </a:endParaRPr>
          </a:p>
        </p:txBody>
      </p:sp>
      <p:sp>
        <p:nvSpPr>
          <p:cNvPr id="5" name="Content Placeholder 4"/>
          <p:cNvSpPr>
            <a:spLocks noGrp="1"/>
          </p:cNvSpPr>
          <p:nvPr>
            <p:ph sz="quarter" idx="2"/>
          </p:nvPr>
        </p:nvSpPr>
        <p:spPr/>
        <p:txBody>
          <a:bodyPr/>
          <a:lstStyle/>
          <a:p>
            <a:r>
              <a:rPr lang="en-US" dirty="0" smtClean="0"/>
              <a:t>Some past organisms differ greatly from living species</a:t>
            </a:r>
          </a:p>
          <a:p>
            <a:r>
              <a:rPr lang="en-US" dirty="0" smtClean="0"/>
              <a:t>Some organisms became extinct</a:t>
            </a:r>
          </a:p>
          <a:p>
            <a:r>
              <a:rPr lang="en-US" dirty="0" smtClean="0">
                <a:solidFill>
                  <a:srgbClr val="FFFF00"/>
                </a:solidFill>
              </a:rPr>
              <a:t>BIG IDEA:  Geology and life had changed</a:t>
            </a:r>
            <a:endParaRPr lang="en-US" dirty="0">
              <a:solidFill>
                <a:srgbClr val="FFFF00"/>
              </a:solidFill>
            </a:endParaRPr>
          </a:p>
        </p:txBody>
      </p:sp>
      <p:sp>
        <p:nvSpPr>
          <p:cNvPr id="6" name="Content Placeholder 5"/>
          <p:cNvSpPr>
            <a:spLocks noGrp="1"/>
          </p:cNvSpPr>
          <p:nvPr>
            <p:ph sz="quarter" idx="4"/>
          </p:nvPr>
        </p:nvSpPr>
        <p:spPr/>
        <p:txBody>
          <a:bodyPr/>
          <a:lstStyle/>
          <a:p>
            <a:r>
              <a:rPr lang="en-US" dirty="0" err="1" smtClean="0">
                <a:solidFill>
                  <a:srgbClr val="FFFF00"/>
                </a:solidFill>
              </a:rPr>
              <a:t>Uniformitarianism</a:t>
            </a:r>
            <a:endParaRPr lang="en-US" dirty="0" smtClean="0">
              <a:solidFill>
                <a:srgbClr val="FFFF00"/>
              </a:solidFill>
            </a:endParaRPr>
          </a:p>
          <a:p>
            <a:pPr lvl="1"/>
            <a:r>
              <a:rPr lang="en-US" dirty="0" smtClean="0"/>
              <a:t>Geologic processes that have changed the shape of the Earth’s surface in the past continue to work in the same ways.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Another Influential Scientist</a:t>
            </a:r>
            <a:endParaRPr lang="en-US" sz="3600" dirty="0"/>
          </a:p>
        </p:txBody>
      </p:sp>
      <p:sp>
        <p:nvSpPr>
          <p:cNvPr id="3" name="Content Placeholder 2"/>
          <p:cNvSpPr>
            <a:spLocks noGrp="1"/>
          </p:cNvSpPr>
          <p:nvPr>
            <p:ph idx="1"/>
          </p:nvPr>
        </p:nvSpPr>
        <p:spPr/>
        <p:txBody>
          <a:bodyPr/>
          <a:lstStyle/>
          <a:p>
            <a:r>
              <a:rPr lang="en-US" dirty="0" smtClean="0"/>
              <a:t>Jean </a:t>
            </a:r>
            <a:r>
              <a:rPr lang="en-US" dirty="0" err="1" smtClean="0"/>
              <a:t>Baptiste</a:t>
            </a:r>
            <a:r>
              <a:rPr lang="en-US" dirty="0" smtClean="0"/>
              <a:t> Lamarck’s Ideas</a:t>
            </a:r>
          </a:p>
          <a:p>
            <a:pPr lvl="1"/>
            <a:r>
              <a:rPr lang="en-US" dirty="0" smtClean="0"/>
              <a:t>Simple life forms develop into more complex forms</a:t>
            </a:r>
          </a:p>
          <a:p>
            <a:pPr lvl="1"/>
            <a:r>
              <a:rPr lang="en-US" dirty="0" smtClean="0"/>
              <a:t>Individuals can acquire traits during their lifetime and pass on those traits to their offspring </a:t>
            </a:r>
            <a:r>
              <a:rPr lang="en-US" dirty="0" smtClean="0">
                <a:solidFill>
                  <a:srgbClr val="FFFF00"/>
                </a:solidFill>
              </a:rPr>
              <a:t>(</a:t>
            </a:r>
            <a:r>
              <a:rPr lang="en-US" i="1" dirty="0" smtClean="0">
                <a:solidFill>
                  <a:srgbClr val="FFFF00"/>
                </a:solidFill>
              </a:rPr>
              <a:t>inheritance of acquired characteristics)</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 does “Inheritance of Acquired Characteristics” Mean?</a:t>
            </a:r>
            <a:endParaRPr lang="en-US" sz="3600" dirty="0"/>
          </a:p>
        </p:txBody>
      </p:sp>
      <p:sp>
        <p:nvSpPr>
          <p:cNvPr id="3" name="Content Placeholder 2"/>
          <p:cNvSpPr>
            <a:spLocks noGrp="1"/>
          </p:cNvSpPr>
          <p:nvPr>
            <p:ph idx="1"/>
          </p:nvPr>
        </p:nvSpPr>
        <p:spPr/>
        <p:txBody>
          <a:bodyPr/>
          <a:lstStyle/>
          <a:p>
            <a:r>
              <a:rPr lang="en-US" dirty="0" smtClean="0"/>
              <a:t>Example:  A population of giraffes all had short necks and were able to reach their food.  However, when they were forced to move to an area with taller trees, they could no longer reach their food.  So they stretched and stretched until they could reach.  Then when Mr. &amp; Mrs. Giraffe had babies, their babies had long necks because their parents had acquired long necks.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other words…</a:t>
            </a:r>
            <a:endParaRPr lang="en-US" dirty="0"/>
          </a:p>
        </p:txBody>
      </p:sp>
      <p:sp>
        <p:nvSpPr>
          <p:cNvPr id="3" name="Content Placeholder 2"/>
          <p:cNvSpPr>
            <a:spLocks noGrp="1"/>
          </p:cNvSpPr>
          <p:nvPr>
            <p:ph idx="1"/>
          </p:nvPr>
        </p:nvSpPr>
        <p:spPr/>
        <p:txBody>
          <a:bodyPr/>
          <a:lstStyle/>
          <a:p>
            <a:r>
              <a:rPr lang="en-US" dirty="0" smtClean="0"/>
              <a:t>The changing environment changes a need and the modification results from that need.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because…</a:t>
            </a:r>
            <a:endParaRPr lang="en-US" dirty="0"/>
          </a:p>
        </p:txBody>
      </p:sp>
      <p:sp>
        <p:nvSpPr>
          <p:cNvPr id="3" name="Content Placeholder 2"/>
          <p:cNvSpPr>
            <a:spLocks noGrp="1"/>
          </p:cNvSpPr>
          <p:nvPr>
            <p:ph idx="1"/>
          </p:nvPr>
        </p:nvSpPr>
        <p:spPr/>
        <p:txBody>
          <a:bodyPr/>
          <a:lstStyle/>
          <a:p>
            <a:r>
              <a:rPr lang="en-US" dirty="0" smtClean="0">
                <a:hlinkClick r:id="rId2"/>
              </a:rPr>
              <a:t>Louis the Short-Necked Giraffe</a:t>
            </a:r>
            <a:endParaRPr lang="en-US" dirty="0"/>
          </a:p>
        </p:txBody>
      </p:sp>
      <p:pic>
        <p:nvPicPr>
          <p:cNvPr id="6146" name="Picture 2" descr="http://www.breadwig.com/uploads/illustration/PV-puppet-theater/show6/shortneckedgiraffe02.jpg"/>
          <p:cNvPicPr>
            <a:picLocks noChangeAspect="1" noChangeArrowheads="1"/>
          </p:cNvPicPr>
          <p:nvPr/>
        </p:nvPicPr>
        <p:blipFill>
          <a:blip r:embed="rId3" cstate="print"/>
          <a:srcRect/>
          <a:stretch>
            <a:fillRect/>
          </a:stretch>
        </p:blipFill>
        <p:spPr bwMode="auto">
          <a:xfrm>
            <a:off x="3276600" y="2819400"/>
            <a:ext cx="3152775" cy="3623879"/>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Darwin</a:t>
            </a:r>
            <a:endParaRPr lang="en-US" dirty="0"/>
          </a:p>
        </p:txBody>
      </p:sp>
      <p:sp>
        <p:nvSpPr>
          <p:cNvPr id="3" name="Content Placeholder 2"/>
          <p:cNvSpPr>
            <a:spLocks noGrp="1"/>
          </p:cNvSpPr>
          <p:nvPr>
            <p:ph idx="1"/>
          </p:nvPr>
        </p:nvSpPr>
        <p:spPr/>
        <p:txBody>
          <a:bodyPr>
            <a:normAutofit lnSpcReduction="10000"/>
          </a:bodyPr>
          <a:lstStyle/>
          <a:p>
            <a:r>
              <a:rPr lang="en-US" dirty="0" smtClean="0"/>
              <a:t>Darwin sailed around the world on the H.M.S. </a:t>
            </a:r>
            <a:r>
              <a:rPr lang="en-US" i="1" dirty="0" smtClean="0"/>
              <a:t>Beagle </a:t>
            </a:r>
            <a:r>
              <a:rPr lang="en-US" dirty="0" smtClean="0"/>
              <a:t>in the mid-1800s and became the ship’s naturalist.</a:t>
            </a:r>
          </a:p>
          <a:p>
            <a:r>
              <a:rPr lang="en-US" dirty="0" smtClean="0"/>
              <a:t>He made observations, kept journals, and collected bones and specimens.</a:t>
            </a:r>
          </a:p>
          <a:p>
            <a:r>
              <a:rPr lang="en-US" dirty="0" smtClean="0"/>
              <a:t>He observed that a number of fossil organisms he found were very similar to living organisms.</a:t>
            </a:r>
          </a:p>
          <a:p>
            <a:r>
              <a:rPr lang="en-US" dirty="0" smtClean="0"/>
              <a:t>He observed that similar organisms existed in very different locations.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2976</TotalTime>
  <Words>915</Words>
  <Application>Microsoft Office PowerPoint</Application>
  <PresentationFormat>On-screen Show (4:3)</PresentationFormat>
  <Paragraphs>90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Metro</vt:lpstr>
      <vt:lpstr>Theory of evolution</vt:lpstr>
      <vt:lpstr>History of Evolutionary Thought</vt:lpstr>
      <vt:lpstr>History of Evolutionary Thought</vt:lpstr>
      <vt:lpstr>Influential Scientists </vt:lpstr>
      <vt:lpstr>Another Influential Scientist</vt:lpstr>
      <vt:lpstr>What does “Inheritance of Acquired Characteristics” Mean?</vt:lpstr>
      <vt:lpstr>In other words…</vt:lpstr>
      <vt:lpstr>Just because…</vt:lpstr>
      <vt:lpstr>Charles Darwin</vt:lpstr>
      <vt:lpstr>Darwin’s Ideas</vt:lpstr>
      <vt:lpstr>Darwin’s Finches</vt:lpstr>
      <vt:lpstr>The Mechanism for D.W.M.</vt:lpstr>
      <vt:lpstr>Requirements for natural selection</vt:lpstr>
      <vt:lpstr>Survival of the Fittest</vt:lpstr>
      <vt:lpstr>Evidence of Evolution</vt:lpstr>
      <vt:lpstr>The Fossil Record</vt:lpstr>
      <vt:lpstr>Fossils</vt:lpstr>
      <vt:lpstr>Transitional Species</vt:lpstr>
      <vt:lpstr>Biogeography</vt:lpstr>
      <vt:lpstr>Anatomy</vt:lpstr>
      <vt:lpstr>Embryology</vt:lpstr>
      <vt:lpstr>Biological Molecules</vt:lpstr>
      <vt:lpstr>ADAPTATION</vt:lpstr>
      <vt:lpstr>Evolution in Action</vt:lpstr>
      <vt:lpstr>Patterns of Evolution</vt:lpstr>
      <vt:lpstr>Patterns of Evolution</vt:lpstr>
    </vt:vector>
  </TitlesOfParts>
  <Company>Leon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evolution</dc:title>
  <dc:creator>brownj</dc:creator>
  <cp:lastModifiedBy>Julie Brown</cp:lastModifiedBy>
  <cp:revision>252</cp:revision>
  <dcterms:created xsi:type="dcterms:W3CDTF">2011-02-23T13:47:56Z</dcterms:created>
  <dcterms:modified xsi:type="dcterms:W3CDTF">2012-02-13T18:59:41Z</dcterms:modified>
</cp:coreProperties>
</file>