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1AD35-2726-4244-9091-8CAA7F0ADAEC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9604A-DDD4-4BE5-9F0F-C50D317D16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1AD35-2726-4244-9091-8CAA7F0ADAEC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D9E7-F758-4449-B5A0-2C73AADEA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1AD35-2726-4244-9091-8CAA7F0ADAEC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D9E7-F758-4449-B5A0-2C73AADEA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1AD35-2726-4244-9091-8CAA7F0ADAEC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D9E7-F758-4449-B5A0-2C73AADEA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1AD35-2726-4244-9091-8CAA7F0ADAEC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D9E7-F758-4449-B5A0-2C73AADEA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1AD35-2726-4244-9091-8CAA7F0ADAEC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D9E7-F758-4449-B5A0-2C73AADEA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1AD35-2726-4244-9091-8CAA7F0ADAEC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D9E7-F758-4449-B5A0-2C73AADEA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1AD35-2726-4244-9091-8CAA7F0ADAEC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D9E7-F758-4449-B5A0-2C73AADEA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1AD35-2726-4244-9091-8CAA7F0ADAEC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D9E7-F758-4449-B5A0-2C73AADEA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1AD35-2726-4244-9091-8CAA7F0ADAEC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D9E7-F758-4449-B5A0-2C73AADEA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1AD35-2726-4244-9091-8CAA7F0ADAEC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D9E7-F758-4449-B5A0-2C73AADEA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1AD35-2726-4244-9091-8CAA7F0ADAEC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2D9E7-F758-4449-B5A0-2C73AADEA8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biology.about.com/gi/o.htm?zi=1/XJ&amp;zTi=1&amp;sdn=biology&amp;cdn=education&amp;tm=12&amp;gps=346_132_1020_583&amp;f=11&amp;tt=2&amp;bt=0&amp;bts=0&amp;zu=http%3A//student.ccbcmd.edu/courses/bio141/lecguide/unit3/viruses/adlyt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Viruses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18-2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Set 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A retrovirus contains RNA instead of DNA.</a:t>
            </a:r>
          </a:p>
          <a:p>
            <a:endParaRPr lang="en-US" dirty="0" smtClean="0"/>
          </a:p>
          <a:p>
            <a:r>
              <a:rPr lang="en-US" dirty="0" smtClean="0"/>
              <a:t>2.  HIV, human immunodeficiency virus, is a retrovirus.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Set #6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 Retroviruses contain RNA and an enzyme called reverse transcriptase, which transcribes DNA from viral RNA.</a:t>
            </a:r>
          </a:p>
          <a:p>
            <a:r>
              <a:rPr lang="en-US" dirty="0" smtClean="0"/>
              <a:t>The DNA enters the nucleus of the host cell &amp; integrates into the chromosome.</a:t>
            </a:r>
          </a:p>
          <a:p>
            <a:r>
              <a:rPr lang="en-US" dirty="0" smtClean="0"/>
              <a:t>When it’s activated, viral DNA is transcribed to RNA &amp; translated into viral proteins, which assemble into new viruses.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Set 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A </a:t>
            </a:r>
            <a:r>
              <a:rPr lang="en-US" dirty="0" err="1" smtClean="0"/>
              <a:t>prion</a:t>
            </a:r>
            <a:r>
              <a:rPr lang="en-US" dirty="0" smtClean="0"/>
              <a:t> is a protein that can cause infection or disease (a </a:t>
            </a:r>
            <a:r>
              <a:rPr lang="en-US" dirty="0" err="1" smtClean="0"/>
              <a:t>proteinaceous</a:t>
            </a:r>
            <a:r>
              <a:rPr lang="en-US" dirty="0" smtClean="0"/>
              <a:t> infectious particle).</a:t>
            </a:r>
          </a:p>
          <a:p>
            <a:pPr lvl="1"/>
            <a:r>
              <a:rPr lang="en-US" dirty="0" smtClean="0"/>
              <a:t>They are normally in our cells &amp; are coil-shaped.</a:t>
            </a:r>
          </a:p>
          <a:p>
            <a:pPr lvl="1"/>
            <a:r>
              <a:rPr lang="en-US" dirty="0" smtClean="0"/>
              <a:t>If they are coded for by a mutated gene, they fold incorrectly &amp; have negative consequences.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Set #7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 Mutated </a:t>
            </a:r>
            <a:r>
              <a:rPr lang="en-US" dirty="0" err="1" smtClean="0"/>
              <a:t>prions</a:t>
            </a:r>
            <a:r>
              <a:rPr lang="en-US" dirty="0" smtClean="0"/>
              <a:t> cause diseases called transmissible spongiform </a:t>
            </a:r>
            <a:r>
              <a:rPr lang="en-US" dirty="0" err="1" smtClean="0"/>
              <a:t>encephalopathies</a:t>
            </a:r>
            <a:r>
              <a:rPr lang="en-US" dirty="0" smtClean="0"/>
              <a:t>, such as:</a:t>
            </a:r>
          </a:p>
          <a:p>
            <a:pPr lvl="1"/>
            <a:r>
              <a:rPr lang="en-US" dirty="0" smtClean="0"/>
              <a:t>Mad cow disease in cows</a:t>
            </a:r>
          </a:p>
          <a:p>
            <a:pPr lvl="1"/>
            <a:r>
              <a:rPr lang="en-US" dirty="0" smtClean="0"/>
              <a:t>Creutzfeldt-Jakob disease in humans</a:t>
            </a:r>
          </a:p>
          <a:p>
            <a:pPr lvl="1"/>
            <a:r>
              <a:rPr lang="en-US" dirty="0" err="1" smtClean="0"/>
              <a:t>Scrapie</a:t>
            </a:r>
            <a:r>
              <a:rPr lang="en-US" dirty="0" smtClean="0"/>
              <a:t> in </a:t>
            </a:r>
            <a:r>
              <a:rPr lang="en-US" dirty="0" smtClean="0"/>
              <a:t>sheep</a:t>
            </a:r>
            <a:endParaRPr lang="en-US" dirty="0" smtClean="0"/>
          </a:p>
          <a:p>
            <a:pPr lvl="1"/>
            <a:r>
              <a:rPr lang="en-US" dirty="0" smtClean="0"/>
              <a:t>Chronic wasting disease in deer &amp; elk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Set #7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3.  </a:t>
            </a:r>
            <a:r>
              <a:rPr lang="en-US" dirty="0" err="1" smtClean="0"/>
              <a:t>Prions</a:t>
            </a:r>
            <a:r>
              <a:rPr lang="en-US" dirty="0" smtClean="0"/>
              <a:t> cause normal proteins to mutate.</a:t>
            </a:r>
          </a:p>
          <a:p>
            <a:endParaRPr lang="en-US" dirty="0" smtClean="0"/>
          </a:p>
          <a:p>
            <a:r>
              <a:rPr lang="en-US" dirty="0" smtClean="0"/>
              <a:t>4.  </a:t>
            </a:r>
            <a:r>
              <a:rPr lang="en-US" dirty="0" err="1" smtClean="0"/>
              <a:t>Prions</a:t>
            </a:r>
            <a:r>
              <a:rPr lang="en-US" dirty="0" smtClean="0"/>
              <a:t> cause nerve cells in the brain to burst, which leaves spaces in the brain (sponge-like).</a:t>
            </a:r>
          </a:p>
          <a:p>
            <a:endParaRPr lang="en-US" dirty="0" smtClean="0"/>
          </a:p>
          <a:p>
            <a:r>
              <a:rPr lang="en-US" dirty="0" smtClean="0"/>
              <a:t>It’s thought that </a:t>
            </a:r>
            <a:r>
              <a:rPr lang="en-US" dirty="0" err="1" smtClean="0"/>
              <a:t>prions</a:t>
            </a:r>
            <a:r>
              <a:rPr lang="en-US" dirty="0" smtClean="0"/>
              <a:t> may be transmitted from cattle to humans when contaminated beef is eaten.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Set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 Not all viruses are harmful.</a:t>
            </a:r>
          </a:p>
          <a:p>
            <a:endParaRPr lang="en-US" dirty="0" smtClean="0"/>
          </a:p>
          <a:p>
            <a:r>
              <a:rPr lang="en-US" dirty="0" smtClean="0"/>
              <a:t>2.  Viruses aren’t considered living because they aren’t made of cells, they don’t metabolize nutrients, etc.</a:t>
            </a:r>
          </a:p>
          <a:p>
            <a:endParaRPr lang="en-US" dirty="0" smtClean="0"/>
          </a:p>
          <a:p>
            <a:r>
              <a:rPr lang="en-US" dirty="0" smtClean="0"/>
              <a:t>3.  HIV, herpes, polio, &amp; smallpox are examples of human viral diseases.</a:t>
            </a:r>
          </a:p>
          <a:p>
            <a:endParaRPr lang="en-US" dirty="0" smtClean="0"/>
          </a:p>
          <a:p>
            <a:r>
              <a:rPr lang="en-US" dirty="0" smtClean="0"/>
              <a:t>4.  Viruses are smaller than bacteria.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Set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1.  Viruses are thought to have originated with cell parts.</a:t>
            </a:r>
          </a:p>
          <a:p>
            <a:endParaRPr lang="en-US" dirty="0" smtClean="0"/>
          </a:p>
          <a:p>
            <a:r>
              <a:rPr lang="en-US" dirty="0" smtClean="0"/>
              <a:t>2.  A </a:t>
            </a:r>
            <a:r>
              <a:rPr lang="en-US" dirty="0" err="1" smtClean="0"/>
              <a:t>bacteriophage</a:t>
            </a:r>
            <a:r>
              <a:rPr lang="en-US" dirty="0" smtClean="0"/>
              <a:t> is a virus that infects bacteria.</a:t>
            </a:r>
          </a:p>
          <a:p>
            <a:endParaRPr lang="en-US" dirty="0" smtClean="0"/>
          </a:p>
          <a:p>
            <a:r>
              <a:rPr lang="en-US" dirty="0" smtClean="0"/>
              <a:t>3.  Different types of viruses are structured differently, but all viruses are composed of a nucleic acid (DNA or RNA) and a protein coat (</a:t>
            </a:r>
            <a:r>
              <a:rPr lang="en-US" dirty="0" err="1" smtClean="0"/>
              <a:t>capsid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1527" y="1600200"/>
            <a:ext cx="2971800" cy="2743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2974" y="2438400"/>
            <a:ext cx="3556000" cy="381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7938" y="4582994"/>
            <a:ext cx="2108200" cy="2070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Set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Before a virus can replicate, it must enter a host cell.</a:t>
            </a:r>
          </a:p>
          <a:p>
            <a:endParaRPr lang="en-US" dirty="0" smtClean="0"/>
          </a:p>
          <a:p>
            <a:r>
              <a:rPr lang="en-US" dirty="0" smtClean="0"/>
              <a:t>2.  Many viruses can’t be transmitted between species because different types of organisms have receptors for different types of viruses.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  <p:bldP spid="3" grpId="2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Set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Lytic</a:t>
            </a:r>
            <a:r>
              <a:rPr lang="en-US" dirty="0" smtClean="0"/>
              <a:t> Cycle stages:</a:t>
            </a:r>
          </a:p>
          <a:p>
            <a:pPr lvl="1"/>
            <a:r>
              <a:rPr lang="en-US" dirty="0" smtClean="0"/>
              <a:t>1.  Attachment of a virus to host cell</a:t>
            </a:r>
          </a:p>
          <a:p>
            <a:pPr lvl="1"/>
            <a:r>
              <a:rPr lang="en-US" dirty="0" smtClean="0"/>
              <a:t>2.  Virus injects its nucleic acid</a:t>
            </a:r>
          </a:p>
          <a:p>
            <a:pPr lvl="1"/>
            <a:r>
              <a:rPr lang="en-US" dirty="0" smtClean="0"/>
              <a:t>3.  Host cell makes copies of viral RNA or DNA &amp; then these viral genes instruct the host cell to make more viral proteins and enzymes needed for replication</a:t>
            </a:r>
          </a:p>
          <a:p>
            <a:pPr lvl="1"/>
            <a:r>
              <a:rPr lang="en-US" dirty="0" smtClean="0"/>
              <a:t>4.  New viral particles are assembled</a:t>
            </a:r>
          </a:p>
          <a:p>
            <a:pPr lvl="1"/>
            <a:r>
              <a:rPr lang="en-US" dirty="0" smtClean="0"/>
              <a:t>5.  New viruses leave the host cell by </a:t>
            </a:r>
            <a:r>
              <a:rPr lang="en-US" dirty="0" err="1" smtClean="0"/>
              <a:t>exocytosis</a:t>
            </a:r>
            <a:r>
              <a:rPr lang="en-US" dirty="0" smtClean="0"/>
              <a:t> or by causing the cell to burst (</a:t>
            </a:r>
            <a:r>
              <a:rPr lang="en-US" dirty="0" err="1" smtClean="0"/>
              <a:t>lysis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hlinkClick r:id="rId2"/>
              </a:rPr>
              <a:t>Animation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Set #4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 You could tell if you had a virus that reproduced via the </a:t>
            </a:r>
            <a:r>
              <a:rPr lang="en-US" dirty="0" err="1" smtClean="0"/>
              <a:t>lytic</a:t>
            </a:r>
            <a:r>
              <a:rPr lang="en-US" dirty="0" smtClean="0"/>
              <a:t> cycle because you would have an active infection.</a:t>
            </a:r>
          </a:p>
          <a:p>
            <a:endParaRPr lang="en-US" dirty="0" smtClean="0"/>
          </a:p>
          <a:p>
            <a:r>
              <a:rPr lang="en-US" dirty="0" smtClean="0"/>
              <a:t>3.  Common colds and influenza (flu) are active infections caused by </a:t>
            </a:r>
            <a:r>
              <a:rPr lang="en-US" dirty="0" err="1" smtClean="0"/>
              <a:t>lytic</a:t>
            </a:r>
            <a:r>
              <a:rPr lang="en-US" dirty="0" smtClean="0"/>
              <a:t> cycle viruses.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Set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1.  The </a:t>
            </a:r>
            <a:r>
              <a:rPr lang="en-US" dirty="0" err="1" smtClean="0"/>
              <a:t>lysogenic</a:t>
            </a:r>
            <a:r>
              <a:rPr lang="en-US" dirty="0" smtClean="0"/>
              <a:t> cycle is different from the </a:t>
            </a:r>
            <a:r>
              <a:rPr lang="en-US" dirty="0" err="1" smtClean="0"/>
              <a:t>lytic</a:t>
            </a:r>
            <a:r>
              <a:rPr lang="en-US" dirty="0" smtClean="0"/>
              <a:t> cycle in that the viral DNA gets integrated into the host’s chromosome, where it may remain dormant for some time.</a:t>
            </a:r>
          </a:p>
          <a:p>
            <a:endParaRPr lang="en-US" dirty="0" smtClean="0"/>
          </a:p>
          <a:p>
            <a:r>
              <a:rPr lang="en-US" dirty="0" smtClean="0"/>
              <a:t>2.  It’s possible for someone to have a virus for years and not know it because it hasn’t been activated.  Activation can occur for a number of reasons, during which time the virus enters the </a:t>
            </a:r>
            <a:r>
              <a:rPr lang="en-US" dirty="0" err="1" smtClean="0"/>
              <a:t>lytic</a:t>
            </a:r>
            <a:r>
              <a:rPr lang="en-US" dirty="0" smtClean="0"/>
              <a:t> cycle &amp; an active infection occurs.</a:t>
            </a:r>
          </a:p>
          <a:p>
            <a:endParaRPr lang="en-US" dirty="0" smtClean="0"/>
          </a:p>
          <a:p>
            <a:r>
              <a:rPr lang="en-US" dirty="0" smtClean="0"/>
              <a:t>3.  An example of a </a:t>
            </a:r>
            <a:r>
              <a:rPr lang="en-US" dirty="0" err="1" smtClean="0"/>
              <a:t>lysogenic</a:t>
            </a:r>
            <a:r>
              <a:rPr lang="en-US" dirty="0" smtClean="0"/>
              <a:t> cycle virus is herpes simplex I, which causes cold sores.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Lytic</a:t>
            </a:r>
            <a:r>
              <a:rPr lang="en-US" dirty="0" smtClean="0"/>
              <a:t> vs. </a:t>
            </a:r>
            <a:r>
              <a:rPr lang="en-US" dirty="0" err="1" smtClean="0"/>
              <a:t>Lysogenic</a:t>
            </a:r>
            <a:r>
              <a:rPr lang="en-US" dirty="0" smtClean="0"/>
              <a:t> 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Lytic</a:t>
            </a:r>
            <a:r>
              <a:rPr lang="en-US" dirty="0" smtClean="0"/>
              <a:t> cycle = host cell being hijacked and then </a:t>
            </a:r>
            <a:r>
              <a:rPr lang="en-US" dirty="0" smtClean="0"/>
              <a:t>killed</a:t>
            </a:r>
          </a:p>
          <a:p>
            <a:r>
              <a:rPr lang="en-US" dirty="0" smtClean="0"/>
              <a:t>Typical length:  30 minutes</a:t>
            </a:r>
          </a:p>
          <a:p>
            <a:r>
              <a:rPr lang="en-US" dirty="0" smtClean="0"/>
              <a:t># new viruses produced:  200</a:t>
            </a:r>
          </a:p>
          <a:p>
            <a:r>
              <a:rPr lang="en-US" dirty="0" smtClean="0"/>
              <a:t>Result for host cell:  Death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Lysogenic</a:t>
            </a:r>
            <a:r>
              <a:rPr lang="en-US" dirty="0" smtClean="0"/>
              <a:t> cycle are like sleeper cells – they are subtly integrating into the host’s genetic material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668</Words>
  <Application>Microsoft Office PowerPoint</Application>
  <PresentationFormat>On-screen Show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Viruses</vt:lpstr>
      <vt:lpstr>Question Set #1</vt:lpstr>
      <vt:lpstr>Question Set #2</vt:lpstr>
      <vt:lpstr>Viruses</vt:lpstr>
      <vt:lpstr>Question Set #3</vt:lpstr>
      <vt:lpstr>Question Set #4</vt:lpstr>
      <vt:lpstr>Question Set #4 continued</vt:lpstr>
      <vt:lpstr>Question Set #5</vt:lpstr>
      <vt:lpstr>Lytic vs. Lysogenic Cycles</vt:lpstr>
      <vt:lpstr>Question Set #6</vt:lpstr>
      <vt:lpstr>Question Set #6 continued</vt:lpstr>
      <vt:lpstr>Question Set #7</vt:lpstr>
      <vt:lpstr>Question Set #7 continued</vt:lpstr>
      <vt:lpstr>Question Set #7 continued</vt:lpstr>
    </vt:vector>
  </TitlesOfParts>
  <Company>Pinecrest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Viruses</dc:title>
  <dc:creator>James Brown</dc:creator>
  <cp:lastModifiedBy>Julie Brown</cp:lastModifiedBy>
  <cp:revision>4</cp:revision>
  <dcterms:created xsi:type="dcterms:W3CDTF">2012-03-27T02:43:16Z</dcterms:created>
  <dcterms:modified xsi:type="dcterms:W3CDTF">2012-03-27T12:16:21Z</dcterms:modified>
</cp:coreProperties>
</file>