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3FAF-FF77-4150-95CD-559E54782D11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BBEF-76B8-48BE-BF2B-2231CC104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3FAF-FF77-4150-95CD-559E54782D11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BBEF-76B8-48BE-BF2B-2231CC104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3FAF-FF77-4150-95CD-559E54782D11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BBEF-76B8-48BE-BF2B-2231CC104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3FAF-FF77-4150-95CD-559E54782D11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BBEF-76B8-48BE-BF2B-2231CC104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3FAF-FF77-4150-95CD-559E54782D11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BBEF-76B8-48BE-BF2B-2231CC104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3FAF-FF77-4150-95CD-559E54782D11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BBEF-76B8-48BE-BF2B-2231CC104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3FAF-FF77-4150-95CD-559E54782D11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BBEF-76B8-48BE-BF2B-2231CC104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3FAF-FF77-4150-95CD-559E54782D11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BBEF-76B8-48BE-BF2B-2231CC104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3FAF-FF77-4150-95CD-559E54782D11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BBEF-76B8-48BE-BF2B-2231CC104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3FAF-FF77-4150-95CD-559E54782D11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BBEF-76B8-48BE-BF2B-2231CC104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3FAF-FF77-4150-95CD-559E54782D11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7CBBEF-76B8-48BE-BF2B-2231CC104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C13FAF-FF77-4150-95CD-559E54782D11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7CBBEF-76B8-48BE-BF2B-2231CC104DA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sites/0072495855/student_view0/chapter2/animation__how_enzymes_work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6-2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enzymes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products are made, they are released.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enzyme returns to its original shape.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Enzyme animation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affects enzymes?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Enzymes’ shapes can be altered by excessive temperature, pH, etc.</a:t>
            </a:r>
          </a:p>
          <a:p>
            <a:endParaRPr lang="en-US" dirty="0" smtClean="0"/>
          </a:p>
          <a:p>
            <a:r>
              <a:rPr lang="en-US" dirty="0" smtClean="0"/>
              <a:t>They can never return to their original shape &amp; therefore can’t function appropriately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Shape change </a:t>
            </a:r>
            <a:r>
              <a:rPr lang="en-US" smtClean="0"/>
              <a:t>= “denatured”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chemical </a:t>
            </a:r>
            <a:r>
              <a:rPr lang="en-US" dirty="0" err="1" smtClean="0"/>
              <a:t>rxn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the process by which atoms in substances are reorganized into different substances.</a:t>
            </a:r>
          </a:p>
          <a:p>
            <a:endParaRPr lang="en-US" dirty="0" smtClean="0"/>
          </a:p>
          <a:p>
            <a:r>
              <a:rPr lang="en-US" dirty="0" smtClean="0"/>
              <a:t>In other words, bonds </a:t>
            </a:r>
            <a:r>
              <a:rPr lang="en-US" dirty="0" smtClean="0"/>
              <a:t> are </a:t>
            </a:r>
            <a:r>
              <a:rPr lang="en-US" dirty="0" smtClean="0"/>
              <a:t>broken, atoms are rearranged, and new bonds form.</a:t>
            </a:r>
          </a:p>
          <a:p>
            <a:endParaRPr lang="en-US" dirty="0" smtClean="0"/>
          </a:p>
          <a:p>
            <a:r>
              <a:rPr lang="en-US" dirty="0" smtClean="0"/>
              <a:t>Indicators:  color &amp;/or texture change; formation of a solid, liquid, or gas; production of heat or light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Reactants </a:t>
            </a:r>
            <a:r>
              <a:rPr lang="en-US" dirty="0" smtClean="0">
                <a:sym typeface="Wingdings" pitchFamily="2" charset="2"/>
              </a:rPr>
              <a:t> Products	( = “yields”)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The number of atoms of each element must be the same on each side of the equation.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6</a:t>
            </a:r>
            <a:r>
              <a:rPr lang="en-US" dirty="0" smtClean="0">
                <a:sym typeface="Wingdings" pitchFamily="2" charset="2"/>
              </a:rPr>
              <a:t>H</a:t>
            </a:r>
            <a:r>
              <a:rPr lang="en-US" baseline="-25000" dirty="0" smtClean="0">
                <a:sym typeface="Wingdings" pitchFamily="2" charset="2"/>
              </a:rPr>
              <a:t>12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6</a:t>
            </a:r>
            <a:r>
              <a:rPr lang="en-US" dirty="0" smtClean="0">
                <a:sym typeface="Wingdings" pitchFamily="2" charset="2"/>
              </a:rPr>
              <a:t> + 6O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 6CO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+ 6H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6 C 			6 C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12 H			12 H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18 O			18 O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Reactions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reactions require an input of energy before they can get started (activation energy).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Activation energy often is in the form of heat.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Changes in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amount of energy in the reactants is more than the energy in the products, this </a:t>
            </a:r>
            <a:r>
              <a:rPr lang="en-US" dirty="0" err="1" smtClean="0"/>
              <a:t>rxn</a:t>
            </a:r>
            <a:r>
              <a:rPr lang="en-US" dirty="0" smtClean="0"/>
              <a:t> is called an exothermic </a:t>
            </a:r>
            <a:r>
              <a:rPr lang="en-US" dirty="0" err="1" smtClean="0"/>
              <a:t>rxn</a:t>
            </a:r>
            <a:r>
              <a:rPr lang="en-US" dirty="0" smtClean="0"/>
              <a:t> (ex0- = out)</a:t>
            </a:r>
          </a:p>
          <a:p>
            <a:pPr lvl="1"/>
            <a:r>
              <a:rPr lang="en-US" dirty="0" smtClean="0"/>
              <a:t>These reactions release heat.</a:t>
            </a:r>
          </a:p>
          <a:p>
            <a:pPr lvl="1"/>
            <a:r>
              <a:rPr lang="en-US" dirty="0" smtClean="0"/>
              <a:t>It’s what keeps our body temperature constant.</a:t>
            </a:r>
            <a:endParaRPr lang="en-US" dirty="0"/>
          </a:p>
        </p:txBody>
      </p:sp>
      <p:pic>
        <p:nvPicPr>
          <p:cNvPr id="4" name="Picture 3" descr="exotherm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4191000"/>
            <a:ext cx="3657600" cy="2450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Changes in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amount of energy in the reactants is less than the energy in the products, this </a:t>
            </a:r>
            <a:r>
              <a:rPr lang="en-US" dirty="0" err="1" smtClean="0"/>
              <a:t>rxn</a:t>
            </a:r>
            <a:r>
              <a:rPr lang="en-US" dirty="0" smtClean="0"/>
              <a:t> is called an endothermic </a:t>
            </a:r>
            <a:r>
              <a:rPr lang="en-US" dirty="0" err="1" smtClean="0"/>
              <a:t>rxn</a:t>
            </a:r>
            <a:r>
              <a:rPr lang="en-US" dirty="0" smtClean="0"/>
              <a:t> (end0- = in)</a:t>
            </a:r>
          </a:p>
          <a:p>
            <a:pPr lvl="1"/>
            <a:r>
              <a:rPr lang="en-US" dirty="0" smtClean="0"/>
              <a:t>These reactions absorb heat, feel cold</a:t>
            </a:r>
          </a:p>
          <a:p>
            <a:pPr lvl="1"/>
            <a:r>
              <a:rPr lang="en-US" dirty="0" smtClean="0"/>
              <a:t>This is what makes a cold compress (“ice pack”) cold</a:t>
            </a:r>
          </a:p>
        </p:txBody>
      </p:sp>
      <p:pic>
        <p:nvPicPr>
          <p:cNvPr id="4" name="Picture 3" descr="endothermi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4038600"/>
            <a:ext cx="3638550" cy="2629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reactions require so much activation energy that they don’t occur very often.</a:t>
            </a:r>
          </a:p>
          <a:p>
            <a:endParaRPr lang="en-US" dirty="0" smtClean="0"/>
          </a:p>
          <a:p>
            <a:r>
              <a:rPr lang="en-US" dirty="0" smtClean="0"/>
              <a:t>In order to lower the amount of </a:t>
            </a:r>
            <a:r>
              <a:rPr lang="en-US" dirty="0" err="1" smtClean="0"/>
              <a:t>a.e</a:t>
            </a:r>
            <a:r>
              <a:rPr lang="en-US" dirty="0" smtClean="0"/>
              <a:t>. needed, a </a:t>
            </a:r>
            <a:r>
              <a:rPr lang="en-US" u="sng" dirty="0" smtClean="0"/>
              <a:t>catalyst</a:t>
            </a:r>
            <a:r>
              <a:rPr lang="en-US" dirty="0" smtClean="0"/>
              <a:t> can be used to speed up the reaction.</a:t>
            </a:r>
            <a:endParaRPr lang="en-US" dirty="0"/>
          </a:p>
        </p:txBody>
      </p:sp>
      <p:pic>
        <p:nvPicPr>
          <p:cNvPr id="4" name="Picture 3" descr="catalyst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4191000"/>
            <a:ext cx="320479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Enzymes</a:t>
            </a:r>
            <a:r>
              <a:rPr lang="en-US" dirty="0" smtClean="0"/>
              <a:t> are biological catalysts that speed up </a:t>
            </a:r>
            <a:r>
              <a:rPr lang="en-US" dirty="0" err="1" smtClean="0"/>
              <a:t>rxns</a:t>
            </a:r>
            <a:r>
              <a:rPr lang="en-US" dirty="0" smtClean="0"/>
              <a:t> in biological processes.</a:t>
            </a:r>
          </a:p>
          <a:p>
            <a:endParaRPr lang="en-US" dirty="0" smtClean="0"/>
          </a:p>
          <a:p>
            <a:r>
              <a:rPr lang="en-US" dirty="0" smtClean="0"/>
              <a:t>Enzymes are used, but are </a:t>
            </a:r>
            <a:r>
              <a:rPr lang="en-US" u="sng" dirty="0" smtClean="0"/>
              <a:t>not</a:t>
            </a:r>
            <a:r>
              <a:rPr lang="en-US" dirty="0" smtClean="0"/>
              <a:t> </a:t>
            </a:r>
            <a:r>
              <a:rPr lang="en-US" u="sng" dirty="0" smtClean="0"/>
              <a:t>used</a:t>
            </a:r>
            <a:r>
              <a:rPr lang="en-US" dirty="0" smtClean="0"/>
              <a:t> </a:t>
            </a:r>
            <a:r>
              <a:rPr lang="en-US" u="sng" dirty="0" smtClean="0"/>
              <a:t>up</a:t>
            </a:r>
            <a:r>
              <a:rPr lang="en-US" dirty="0" smtClean="0"/>
              <a:t> during the chemical </a:t>
            </a:r>
            <a:r>
              <a:rPr lang="en-US" dirty="0" err="1" smtClean="0"/>
              <a:t>rxn</a:t>
            </a:r>
            <a:r>
              <a:rPr lang="en-US" dirty="0" smtClean="0"/>
              <a:t> and can therefore be used again.</a:t>
            </a:r>
          </a:p>
          <a:p>
            <a:r>
              <a:rPr lang="en-US" dirty="0" smtClean="0"/>
              <a:t>They are specific to the reaction, like a lock &amp; key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ase</a:t>
            </a:r>
            <a:r>
              <a:rPr lang="en-US" dirty="0" smtClean="0"/>
              <a:t> = enzyme</a:t>
            </a:r>
          </a:p>
          <a:p>
            <a:r>
              <a:rPr lang="en-US" dirty="0" smtClean="0"/>
              <a:t>Lactase breaks down lactose</a:t>
            </a:r>
          </a:p>
          <a:p>
            <a:r>
              <a:rPr lang="en-US" dirty="0" smtClean="0"/>
              <a:t>Amylase breaks down </a:t>
            </a:r>
            <a:r>
              <a:rPr lang="en-US" dirty="0" err="1" smtClean="0"/>
              <a:t>amylose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enzymes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reactants that bind to the enzyme are substrates.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Substrates may be multiple reactants that need to be bound together or they may be one reactant that needs to be broken down.</a:t>
            </a:r>
          </a:p>
          <a:p>
            <a:endParaRPr lang="en-US" dirty="0" smtClean="0"/>
          </a:p>
          <a:p>
            <a:r>
              <a:rPr lang="en-US" dirty="0" smtClean="0"/>
              <a:t>The substrate finds the active site on the enzyme</a:t>
            </a:r>
          </a:p>
          <a:p>
            <a:r>
              <a:rPr lang="en-US" dirty="0" smtClean="0"/>
              <a:t>The enzyme fits snugly around the substrate to form the enzyme-substrate complex.</a:t>
            </a:r>
          </a:p>
          <a:p>
            <a:r>
              <a:rPr lang="en-US" dirty="0" smtClean="0"/>
              <a:t>The e-s complex helps break bonds in the reactants &amp; form new ones in the products.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621</TotalTime>
  <Words>431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Chemical Reactions</vt:lpstr>
      <vt:lpstr>What is a chemical rxn?</vt:lpstr>
      <vt:lpstr>Chemical Equations</vt:lpstr>
      <vt:lpstr>Getting Reactions Started</vt:lpstr>
      <vt:lpstr>Energy Changes in Reactions</vt:lpstr>
      <vt:lpstr>Energy Changes in Reactions</vt:lpstr>
      <vt:lpstr>Catalysts</vt:lpstr>
      <vt:lpstr>Enzymes</vt:lpstr>
      <vt:lpstr>How do enzymes work?</vt:lpstr>
      <vt:lpstr>How do enzymes work?</vt:lpstr>
      <vt:lpstr>What affects enzymes?</vt:lpstr>
    </vt:vector>
  </TitlesOfParts>
  <Company>Leon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</dc:title>
  <dc:creator>Julie Brown</dc:creator>
  <cp:lastModifiedBy>brownj</cp:lastModifiedBy>
  <cp:revision>57</cp:revision>
  <dcterms:created xsi:type="dcterms:W3CDTF">2011-10-07T11:43:03Z</dcterms:created>
  <dcterms:modified xsi:type="dcterms:W3CDTF">2011-10-10T15:16:27Z</dcterms:modified>
</cp:coreProperties>
</file>