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Default Extension="gif" ContentType="image/gif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71" r:id="rId5"/>
    <p:sldId id="257" r:id="rId6"/>
    <p:sldId id="258" r:id="rId7"/>
    <p:sldId id="259" r:id="rId8"/>
    <p:sldId id="260" r:id="rId9"/>
    <p:sldId id="261" r:id="rId10"/>
    <p:sldId id="262" r:id="rId11"/>
    <p:sldId id="272" r:id="rId12"/>
    <p:sldId id="273" r:id="rId13"/>
    <p:sldId id="263" r:id="rId14"/>
    <p:sldId id="274" r:id="rId15"/>
    <p:sldId id="264" r:id="rId16"/>
    <p:sldId id="275" r:id="rId17"/>
    <p:sldId id="266" r:id="rId18"/>
    <p:sldId id="267" r:id="rId19"/>
    <p:sldId id="268" r:id="rId20"/>
  </p:sldIdLst>
  <p:sldSz cx="9144000" cy="6858000" type="screen4x3"/>
  <p:notesSz cx="7010400" cy="92964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222CA-2FD2-49E6-993A-2845CEA88662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DEF2-3663-4126-BCAC-339732275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222CA-2FD2-49E6-993A-2845CEA88662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DEF2-3663-4126-BCAC-339732275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222CA-2FD2-49E6-993A-2845CEA88662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DEF2-3663-4126-BCAC-339732275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222CA-2FD2-49E6-993A-2845CEA88662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DEF2-3663-4126-BCAC-339732275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222CA-2FD2-49E6-993A-2845CEA88662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DEF2-3663-4126-BCAC-339732275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222CA-2FD2-49E6-993A-2845CEA88662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DEF2-3663-4126-BCAC-339732275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222CA-2FD2-49E6-993A-2845CEA88662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DEF2-3663-4126-BCAC-339732275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222CA-2FD2-49E6-993A-2845CEA88662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DEF2-3663-4126-BCAC-339732275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222CA-2FD2-49E6-993A-2845CEA88662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DEF2-3663-4126-BCAC-339732275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222CA-2FD2-49E6-993A-2845CEA88662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DEF2-3663-4126-BCAC-339732275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222CA-2FD2-49E6-993A-2845CEA88662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32DEF2-3663-4126-BCAC-3397322754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3222CA-2FD2-49E6-993A-2845CEA88662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32DEF2-3663-4126-BCAC-33973227544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file:///\\lhs-ms10\teachers\brownj\My%20Documents\My%20Music\Unknown%20artist\Unknown%20album%20(1-18-2012%202-13-05%20PM)\05%20Track%205.wma" TargetMode="External"/><Relationship Id="rId2" Type="http://schemas.openxmlformats.org/officeDocument/2006/relationships/audio" Target="file:///C:\Users\Public\Music\Sample%20Music\Kalimba.mp3" TargetMode="External"/><Relationship Id="rId1" Type="http://schemas.openxmlformats.org/officeDocument/2006/relationships/tags" Target="../tags/tag1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ley.com/college/pratt/0471393878/student/animations/dna_replication/index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.genetics.utah.edu/content/begin/tour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76600"/>
            <a:ext cx="7854696" cy="1752600"/>
          </a:xfrm>
        </p:spPr>
        <p:txBody>
          <a:bodyPr/>
          <a:lstStyle/>
          <a:p>
            <a:r>
              <a:rPr lang="en-US" dirty="0" smtClean="0"/>
              <a:t>Deoxyribonucleic Acid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If all organisms are made of the same 4 nucleotides in their DNA, how are they so different?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organism has a different DNA </a:t>
            </a:r>
            <a:r>
              <a:rPr lang="en-US" u="sng" dirty="0" smtClean="0"/>
              <a:t>_________</a:t>
            </a:r>
            <a:r>
              <a:rPr lang="en-US" dirty="0" smtClean="0"/>
              <a:t>, </a:t>
            </a:r>
            <a:r>
              <a:rPr lang="en-US" dirty="0" smtClean="0"/>
              <a:t>which provides different information</a:t>
            </a:r>
          </a:p>
          <a:p>
            <a:pPr lvl="2"/>
            <a:r>
              <a:rPr lang="en-US" dirty="0" smtClean="0"/>
              <a:t>TEAR – RATE – TARE – TAR – RAT – TEA</a:t>
            </a:r>
          </a:p>
          <a:p>
            <a:r>
              <a:rPr lang="en-US" dirty="0" smtClean="0"/>
              <a:t>The more closely related 2 organisms are, the more similar their DNA nucleotide sequences will be.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pic>
        <p:nvPicPr>
          <p:cNvPr id="4" name="Content Placeholder 3" descr="piano-keys-with-notes.jpg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2362200" y="2819400"/>
            <a:ext cx="4762500" cy="2857500"/>
          </a:xfrm>
        </p:spPr>
      </p:pic>
      <p:sp>
        <p:nvSpPr>
          <p:cNvPr id="6" name="TextBox 5"/>
          <p:cNvSpPr txBox="1"/>
          <p:nvPr/>
        </p:nvSpPr>
        <p:spPr>
          <a:xfrm>
            <a:off x="609600" y="2133600"/>
            <a:ext cx="6203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There are 12 different notes, but millions of different songs.</a:t>
            </a:r>
            <a:endParaRPr lang="en-US" dirty="0"/>
          </a:p>
        </p:txBody>
      </p:sp>
      <p:pic>
        <p:nvPicPr>
          <p:cNvPr id="7" name="Kalimba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1600200" y="2971800"/>
            <a:ext cx="304800" cy="304800"/>
          </a:xfrm>
          <a:prstGeom prst="rect">
            <a:avLst/>
          </a:prstGeom>
        </p:spPr>
      </p:pic>
      <p:pic>
        <p:nvPicPr>
          <p:cNvPr id="8" name="05 Track 5.wma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6" cstate="print"/>
          <a:stretch>
            <a:fillRect/>
          </a:stretch>
        </p:blipFill>
        <p:spPr>
          <a:xfrm>
            <a:off x="1600200" y="403860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060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2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5277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Replication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a cell divides, how does the DNA get copied?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that DNA gets copied during the </a:t>
            </a:r>
            <a:r>
              <a:rPr lang="en-US" dirty="0" smtClean="0"/>
              <a:t>___ </a:t>
            </a:r>
            <a:r>
              <a:rPr lang="en-US" dirty="0" smtClean="0"/>
              <a:t>phase of </a:t>
            </a:r>
            <a:r>
              <a:rPr lang="en-US" dirty="0" err="1" smtClean="0"/>
              <a:t>interphase</a:t>
            </a:r>
            <a:r>
              <a:rPr lang="en-US" dirty="0" smtClean="0"/>
              <a:t> prior to mitosis or meiosis.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This process is called </a:t>
            </a:r>
            <a:r>
              <a:rPr lang="en-US" u="sng" dirty="0" smtClean="0"/>
              <a:t>_______________________</a:t>
            </a:r>
            <a:r>
              <a:rPr lang="en-US" dirty="0" smtClean="0"/>
              <a:t>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DNA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DNA Replication Animation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Replication:  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1)  Enzymes called </a:t>
            </a:r>
            <a:r>
              <a:rPr lang="en-US" u="sng" dirty="0" smtClean="0"/>
              <a:t>_________</a:t>
            </a:r>
            <a:r>
              <a:rPr lang="en-US" dirty="0" smtClean="0"/>
              <a:t> </a:t>
            </a:r>
            <a:r>
              <a:rPr lang="en-US" dirty="0" smtClean="0"/>
              <a:t>“unzip” the 2 DNA strands at the replication fork by breaking the hydrogen bonds between the nitrogenous bases.</a:t>
            </a:r>
          </a:p>
          <a:p>
            <a:r>
              <a:rPr lang="en-US" dirty="0" smtClean="0"/>
              <a:t>2)  Enzymes called </a:t>
            </a:r>
            <a:r>
              <a:rPr lang="en-US" u="sng" dirty="0" smtClean="0"/>
              <a:t>_________________</a:t>
            </a:r>
            <a:r>
              <a:rPr lang="en-US" dirty="0" smtClean="0"/>
              <a:t>add </a:t>
            </a:r>
            <a:r>
              <a:rPr lang="en-US" dirty="0" smtClean="0"/>
              <a:t>complementary free-floating nucleotides to each of the original strands.</a:t>
            </a:r>
          </a:p>
          <a:p>
            <a:r>
              <a:rPr lang="en-US" dirty="0" smtClean="0"/>
              <a:t>3)  The nucleotides bond together and DNA polymerases are released when they finish replicating the DNA &amp; </a:t>
            </a:r>
            <a:r>
              <a:rPr lang="en-US" u="sng" dirty="0" smtClean="0"/>
              <a:t>_____ _________</a:t>
            </a:r>
            <a:r>
              <a:rPr lang="en-US" dirty="0" smtClean="0"/>
              <a:t> </a:t>
            </a:r>
            <a:r>
              <a:rPr lang="en-US" dirty="0" smtClean="0"/>
              <a:t>binds the pieces of DNA together.</a:t>
            </a:r>
          </a:p>
          <a:p>
            <a:endParaRPr lang="en-US" dirty="0" smtClean="0"/>
          </a:p>
          <a:p>
            <a:r>
              <a:rPr lang="en-US" dirty="0" smtClean="0"/>
              <a:t>RESULTS:  2 separate and identical DNA molecules, each containing an original strand and a new strand of DNA.</a:t>
            </a:r>
          </a:p>
          <a:p>
            <a:pPr lvl="1"/>
            <a:r>
              <a:rPr lang="en-US" dirty="0" smtClean="0"/>
              <a:t>______________________ </a:t>
            </a:r>
            <a:r>
              <a:rPr lang="en-US" dirty="0" smtClean="0"/>
              <a:t>replication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Replication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 DNA strands pulled apart by </a:t>
            </a:r>
            <a:r>
              <a:rPr lang="en-US" dirty="0" err="1" smtClean="0"/>
              <a:t>helicase</a:t>
            </a:r>
            <a:r>
              <a:rPr lang="en-US" dirty="0" smtClean="0"/>
              <a:t> @ rep. fork</a:t>
            </a:r>
          </a:p>
          <a:p>
            <a:r>
              <a:rPr lang="en-US" dirty="0" smtClean="0"/>
              <a:t>2)  SSBs bind to keep strands apart</a:t>
            </a:r>
          </a:p>
          <a:p>
            <a:r>
              <a:rPr lang="en-US" dirty="0" smtClean="0"/>
              <a:t>3)  RNA </a:t>
            </a:r>
            <a:r>
              <a:rPr lang="en-US" dirty="0" err="1" smtClean="0"/>
              <a:t>primase</a:t>
            </a:r>
            <a:r>
              <a:rPr lang="en-US" dirty="0" smtClean="0"/>
              <a:t> adds RNA primer</a:t>
            </a:r>
          </a:p>
          <a:p>
            <a:r>
              <a:rPr lang="en-US" dirty="0" smtClean="0"/>
              <a:t>4)  DNA polymerase adds DNA nucleotides starting @ primer</a:t>
            </a:r>
          </a:p>
          <a:p>
            <a:r>
              <a:rPr lang="en-US" dirty="0" smtClean="0"/>
              <a:t>5)  </a:t>
            </a:r>
            <a:r>
              <a:rPr lang="en-US" dirty="0" err="1" smtClean="0"/>
              <a:t>RNase</a:t>
            </a:r>
            <a:r>
              <a:rPr lang="en-US" dirty="0" smtClean="0"/>
              <a:t> H removes RNA primer</a:t>
            </a:r>
          </a:p>
          <a:p>
            <a:r>
              <a:rPr lang="en-US" dirty="0" smtClean="0"/>
              <a:t>6)  Gaps filled in by DNA polymerase </a:t>
            </a:r>
          </a:p>
          <a:p>
            <a:r>
              <a:rPr lang="en-US" dirty="0" smtClean="0"/>
              <a:t>7)  DNA </a:t>
            </a:r>
            <a:r>
              <a:rPr lang="en-US" dirty="0" err="1" smtClean="0"/>
              <a:t>ligase</a:t>
            </a:r>
            <a:r>
              <a:rPr lang="en-US" dirty="0" smtClean="0"/>
              <a:t> joins Okazaki fragments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DNA get copied so quickly?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Replication begins at thousands of points along a DNA molecule in eukaryotes, requiring thousands of </a:t>
            </a:r>
            <a:r>
              <a:rPr lang="en-US" dirty="0" err="1" smtClean="0"/>
              <a:t>helicases</a:t>
            </a:r>
            <a:r>
              <a:rPr lang="en-US" dirty="0" smtClean="0"/>
              <a:t> &amp; DNA polymerases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________________, </a:t>
            </a:r>
            <a:r>
              <a:rPr lang="en-US" dirty="0" smtClean="0"/>
              <a:t>the chromosome is </a:t>
            </a:r>
            <a:r>
              <a:rPr lang="en-US" dirty="0" smtClean="0"/>
              <a:t>________, </a:t>
            </a:r>
            <a:r>
              <a:rPr lang="en-US" dirty="0" smtClean="0"/>
              <a:t>so replication begins at one site and proceeds in opposite directions until the entire molecule is copied.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accurate is DNA replication?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mistake is made, </a:t>
            </a:r>
            <a:r>
              <a:rPr lang="en-US" dirty="0" smtClean="0"/>
              <a:t>________________normally </a:t>
            </a:r>
            <a:r>
              <a:rPr lang="en-US" dirty="0" smtClean="0"/>
              <a:t>fixes it.</a:t>
            </a:r>
          </a:p>
          <a:p>
            <a:r>
              <a:rPr lang="en-US" dirty="0" smtClean="0"/>
              <a:t>There is only about 1 error per </a:t>
            </a:r>
            <a:r>
              <a:rPr lang="en-US" dirty="0" smtClean="0"/>
              <a:t>______ </a:t>
            </a:r>
            <a:r>
              <a:rPr lang="en-US" dirty="0" smtClean="0"/>
              <a:t>nucleotide pairs.</a:t>
            </a:r>
          </a:p>
          <a:p>
            <a:r>
              <a:rPr lang="en-US" dirty="0" smtClean="0"/>
              <a:t>Any error in DNA replication is called a </a:t>
            </a:r>
            <a:r>
              <a:rPr lang="en-US" u="sng" dirty="0" smtClean="0"/>
              <a:t>_________</a:t>
            </a:r>
            <a:r>
              <a:rPr lang="en-US" dirty="0" smtClean="0"/>
              <a:t> </a:t>
            </a:r>
            <a:r>
              <a:rPr lang="en-US" dirty="0" smtClean="0"/>
              <a:t>and it can have serious consequences, some good and some bad.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Sec. 12-2</a:t>
            </a:r>
          </a:p>
          <a:p>
            <a:r>
              <a:rPr lang="en-US" dirty="0" smtClean="0"/>
              <a:t>Complete p. 335 #1-5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to Ponder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what dominant and recessive mean, but what actually makes one trait dominant over another </a:t>
            </a:r>
            <a:r>
              <a:rPr lang="en-US" smtClean="0"/>
              <a:t>trait?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the brief 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gene that produces the dominant trait contains information to make a </a:t>
            </a:r>
            <a:r>
              <a:rPr lang="en-US" dirty="0" smtClean="0"/>
              <a:t>____________ </a:t>
            </a:r>
            <a:r>
              <a:rPr lang="en-US" dirty="0" smtClean="0"/>
              <a:t>protein.</a:t>
            </a:r>
          </a:p>
          <a:p>
            <a:r>
              <a:rPr lang="en-US" dirty="0" smtClean="0"/>
              <a:t>The gene that produces the recessive trait contains information to make a </a:t>
            </a:r>
            <a:r>
              <a:rPr lang="en-US" dirty="0" smtClean="0"/>
              <a:t>____________________ </a:t>
            </a:r>
            <a:r>
              <a:rPr lang="en-US" dirty="0" smtClean="0"/>
              <a:t>protein.</a:t>
            </a:r>
          </a:p>
          <a:p>
            <a:r>
              <a:rPr lang="en-US" dirty="0" smtClean="0"/>
              <a:t>In a </a:t>
            </a:r>
            <a:r>
              <a:rPr lang="en-US" dirty="0" err="1" smtClean="0"/>
              <a:t>codominant</a:t>
            </a:r>
            <a:r>
              <a:rPr lang="en-US" dirty="0" smtClean="0"/>
              <a:t> situation, the genes have the information for two different </a:t>
            </a:r>
            <a:r>
              <a:rPr lang="en-US" dirty="0" smtClean="0"/>
              <a:t>____________ </a:t>
            </a:r>
            <a:r>
              <a:rPr lang="en-US" dirty="0" smtClean="0"/>
              <a:t>proteins.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gene?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http://learn.genetics.utah.edu/content/begin/tour/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of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 smtClean="0"/>
              <a:t>______ </a:t>
            </a:r>
            <a:r>
              <a:rPr lang="en-US" dirty="0" smtClean="0"/>
              <a:t>&amp; </a:t>
            </a:r>
            <a:r>
              <a:rPr lang="en-US" dirty="0" smtClean="0"/>
              <a:t>________ </a:t>
            </a:r>
            <a:r>
              <a:rPr lang="en-US" dirty="0" smtClean="0"/>
              <a:t>the genetic info. that tells cells which </a:t>
            </a:r>
            <a:r>
              <a:rPr lang="en-US" dirty="0" smtClean="0"/>
              <a:t>__________ </a:t>
            </a:r>
            <a:r>
              <a:rPr lang="en-US" dirty="0" smtClean="0"/>
              <a:t>to make and when to make them.</a:t>
            </a:r>
          </a:p>
          <a:p>
            <a:endParaRPr lang="en-US" dirty="0" smtClean="0"/>
          </a:p>
          <a:p>
            <a:r>
              <a:rPr lang="en-US" dirty="0" smtClean="0"/>
              <a:t>These proteins then help control chemical processes within cells, they determine your </a:t>
            </a:r>
            <a:r>
              <a:rPr lang="en-US" dirty="0" smtClean="0"/>
              <a:t>__________.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DNA is made up of 2 chains of </a:t>
            </a:r>
            <a:r>
              <a:rPr lang="en-US" u="sng" dirty="0" smtClean="0"/>
              <a:t>_______________</a:t>
            </a:r>
            <a:endParaRPr lang="en-US" u="sng" dirty="0" smtClean="0"/>
          </a:p>
          <a:p>
            <a:endParaRPr lang="en-US" u="sng" dirty="0" smtClean="0"/>
          </a:p>
          <a:p>
            <a:r>
              <a:rPr lang="en-US" dirty="0" smtClean="0"/>
              <a:t>Each nucleotide has 3 parts: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_______________________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_______________________</a:t>
            </a:r>
            <a:endParaRPr lang="en-US" dirty="0" smtClean="0"/>
          </a:p>
          <a:p>
            <a:pPr lvl="1"/>
            <a:r>
              <a:rPr lang="en-US" dirty="0" smtClean="0"/>
              <a:t>_______________________(</a:t>
            </a:r>
            <a:r>
              <a:rPr lang="en-US" dirty="0" smtClean="0"/>
              <a:t>1 of 4)</a:t>
            </a:r>
          </a:p>
          <a:p>
            <a:pPr lvl="2"/>
            <a:r>
              <a:rPr lang="en-US" dirty="0" smtClean="0"/>
              <a:t>Adenine (A)</a:t>
            </a:r>
          </a:p>
          <a:p>
            <a:pPr lvl="2"/>
            <a:r>
              <a:rPr lang="en-US" dirty="0" smtClean="0"/>
              <a:t>Guanine (G)</a:t>
            </a:r>
          </a:p>
          <a:p>
            <a:pPr lvl="2"/>
            <a:r>
              <a:rPr lang="en-US" dirty="0" smtClean="0"/>
              <a:t>Cytosine (C)</a:t>
            </a:r>
          </a:p>
          <a:p>
            <a:pPr lvl="2"/>
            <a:r>
              <a:rPr lang="en-US" dirty="0" smtClean="0"/>
              <a:t>Thymine (T)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u="sng" dirty="0" smtClean="0"/>
              <a:t>_________________</a:t>
            </a:r>
            <a:r>
              <a:rPr lang="en-US" dirty="0" smtClean="0"/>
              <a:t> </a:t>
            </a:r>
            <a:r>
              <a:rPr lang="en-US" dirty="0" smtClean="0"/>
              <a:t>shape of DNA was discovered by Watson &amp; Crick (1953), using some of the work done by Franklin &amp; Wilkins.</a:t>
            </a:r>
          </a:p>
          <a:p>
            <a:endParaRPr lang="en-US" dirty="0" smtClean="0"/>
          </a:p>
          <a:p>
            <a:r>
              <a:rPr lang="en-US" dirty="0" err="1" smtClean="0"/>
              <a:t>Deoxyribose</a:t>
            </a:r>
            <a:r>
              <a:rPr lang="en-US" dirty="0" smtClean="0"/>
              <a:t> sugar and phosphate group alternate to form a “backbone” to which nitrogenous bases attach – connected by </a:t>
            </a:r>
            <a:r>
              <a:rPr lang="en-US" dirty="0" smtClean="0"/>
              <a:t>____________ </a:t>
            </a:r>
            <a:r>
              <a:rPr lang="en-US" dirty="0" smtClean="0"/>
              <a:t>bonds</a:t>
            </a:r>
          </a:p>
          <a:p>
            <a:endParaRPr lang="en-US" dirty="0" smtClean="0"/>
          </a:p>
          <a:p>
            <a:r>
              <a:rPr lang="en-US" dirty="0" smtClean="0"/>
              <a:t>Weak </a:t>
            </a:r>
            <a:r>
              <a:rPr lang="en-US" dirty="0" smtClean="0"/>
              <a:t>_____________ </a:t>
            </a:r>
            <a:r>
              <a:rPr lang="en-US" dirty="0" smtClean="0"/>
              <a:t>bonds form between the nitrogenous bases of the two strands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Model</a:t>
            </a:r>
            <a:endParaRPr lang="en-US" dirty="0"/>
          </a:p>
        </p:txBody>
      </p:sp>
      <p:pic>
        <p:nvPicPr>
          <p:cNvPr id="4" name="Content Placeholder 3" descr="DN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86000" y="1981200"/>
            <a:ext cx="4572000" cy="4664832"/>
          </a:xfrm>
        </p:spPr>
      </p:pic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 smtClean="0"/>
              <a:t>Base-Pairing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_________ </a:t>
            </a:r>
            <a:r>
              <a:rPr lang="en-US" dirty="0" smtClean="0"/>
              <a:t>pairs with </a:t>
            </a:r>
            <a:r>
              <a:rPr lang="en-US" dirty="0" smtClean="0"/>
              <a:t>__________ </a:t>
            </a:r>
            <a:r>
              <a:rPr lang="en-US" dirty="0" smtClean="0"/>
              <a:t>(2 hydrogen bonds)</a:t>
            </a:r>
          </a:p>
          <a:p>
            <a:r>
              <a:rPr lang="en-US" dirty="0" smtClean="0"/>
              <a:t>_________ </a:t>
            </a:r>
            <a:r>
              <a:rPr lang="en-US" dirty="0" smtClean="0"/>
              <a:t>pairs with </a:t>
            </a:r>
            <a:r>
              <a:rPr lang="en-US" dirty="0" smtClean="0"/>
              <a:t>__________ </a:t>
            </a:r>
            <a:r>
              <a:rPr lang="en-US" dirty="0" smtClean="0"/>
              <a:t>(3 hydrogen bonds)</a:t>
            </a:r>
          </a:p>
          <a:p>
            <a:r>
              <a:rPr lang="en-US" dirty="0" smtClean="0"/>
              <a:t>This forms </a:t>
            </a:r>
            <a:r>
              <a:rPr lang="en-US" dirty="0" smtClean="0"/>
              <a:t>____________________ </a:t>
            </a:r>
            <a:r>
              <a:rPr lang="en-US" dirty="0" smtClean="0"/>
              <a:t>strands</a:t>
            </a:r>
          </a:p>
          <a:p>
            <a:r>
              <a:rPr lang="en-US" dirty="0" smtClean="0"/>
              <a:t>Side1:: A </a:t>
            </a:r>
            <a:r>
              <a:rPr lang="en-US" dirty="0" err="1" smtClean="0"/>
              <a:t>A</a:t>
            </a:r>
            <a:r>
              <a:rPr lang="en-US" dirty="0" smtClean="0"/>
              <a:t> T </a:t>
            </a:r>
            <a:r>
              <a:rPr lang="en-US" dirty="0" err="1" smtClean="0"/>
              <a:t>T</a:t>
            </a:r>
            <a:r>
              <a:rPr lang="en-US" dirty="0" smtClean="0"/>
              <a:t> G </a:t>
            </a:r>
            <a:r>
              <a:rPr lang="en-US" dirty="0" err="1" smtClean="0"/>
              <a:t>G</a:t>
            </a:r>
            <a:r>
              <a:rPr lang="en-US" dirty="0" smtClean="0"/>
              <a:t> C </a:t>
            </a:r>
            <a:r>
              <a:rPr lang="en-US" dirty="0" err="1" smtClean="0"/>
              <a:t>C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Side2:: T </a:t>
            </a:r>
            <a:r>
              <a:rPr lang="en-US" dirty="0" err="1" smtClean="0"/>
              <a:t>T</a:t>
            </a:r>
            <a:r>
              <a:rPr lang="en-US" dirty="0" smtClean="0"/>
              <a:t> A </a:t>
            </a:r>
            <a:r>
              <a:rPr lang="en-US" dirty="0" err="1" smtClean="0"/>
              <a:t>A</a:t>
            </a:r>
            <a:r>
              <a:rPr lang="en-US" dirty="0" smtClean="0"/>
              <a:t> C </a:t>
            </a:r>
            <a:r>
              <a:rPr lang="en-US" dirty="0" err="1" smtClean="0"/>
              <a:t>C</a:t>
            </a:r>
            <a:r>
              <a:rPr lang="en-US" dirty="0" smtClean="0"/>
              <a:t> G </a:t>
            </a:r>
            <a:r>
              <a:rPr lang="en-US" dirty="0" err="1" smtClean="0"/>
              <a:t>G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base pair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0" y="3276600"/>
            <a:ext cx="4558146" cy="35814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0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00"/>
  <p:tag name="USESECONDARYMONITOR" val="True"/>
  <p:tag name="PARTICIPANTSINLEADERBOARD" val="5"/>
  <p:tag name="INCLUDENONRESPONDERS" val="False"/>
  <p:tag name="SAVECSVWITHSESSION" val="Tru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True"/>
  <p:tag name="DELIMITERS" val="3.1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1901</TotalTime>
  <Words>652</Words>
  <Application>Microsoft Office PowerPoint</Application>
  <PresentationFormat>On-screen Show (4:3)</PresentationFormat>
  <Paragraphs>76</Paragraphs>
  <Slides>19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DNA</vt:lpstr>
      <vt:lpstr>Question to Ponder</vt:lpstr>
      <vt:lpstr>Here’s the brief answer:</vt:lpstr>
      <vt:lpstr>What is a gene?</vt:lpstr>
      <vt:lpstr>Function of DNA</vt:lpstr>
      <vt:lpstr>Structure of DNA</vt:lpstr>
      <vt:lpstr>More Info.</vt:lpstr>
      <vt:lpstr>DNA Model</vt:lpstr>
      <vt:lpstr>Base-Pairing</vt:lpstr>
      <vt:lpstr>If all organisms are made of the same 4 nucleotides in their DNA, how are they so different?</vt:lpstr>
      <vt:lpstr>Another Example</vt:lpstr>
      <vt:lpstr>DNA Replication</vt:lpstr>
      <vt:lpstr>When a cell divides, how does the DNA get copied?</vt:lpstr>
      <vt:lpstr>DNA Replication</vt:lpstr>
      <vt:lpstr>DNA Replication:  How it works</vt:lpstr>
      <vt:lpstr>Steps of Replication Summary</vt:lpstr>
      <vt:lpstr>How does DNA get copied so quickly?</vt:lpstr>
      <vt:lpstr>How accurate is DNA replication?</vt:lpstr>
      <vt:lpstr>Assignment</vt:lpstr>
    </vt:vector>
  </TitlesOfParts>
  <Company>Leon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</dc:title>
  <dc:creator>brownj</dc:creator>
  <cp:lastModifiedBy>Julie Brown</cp:lastModifiedBy>
  <cp:revision>29</cp:revision>
  <dcterms:created xsi:type="dcterms:W3CDTF">2011-01-03T14:58:12Z</dcterms:created>
  <dcterms:modified xsi:type="dcterms:W3CDTF">2012-12-19T18:47:02Z</dcterms:modified>
</cp:coreProperties>
</file>