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3" r:id="rId3"/>
    <p:sldId id="261" r:id="rId4"/>
    <p:sldId id="262" r:id="rId5"/>
    <p:sldId id="267" r:id="rId6"/>
    <p:sldId id="257" r:id="rId7"/>
    <p:sldId id="258" r:id="rId8"/>
    <p:sldId id="259" r:id="rId9"/>
    <p:sldId id="260" r:id="rId10"/>
    <p:sldId id="264" r:id="rId11"/>
    <p:sldId id="265" r:id="rId12"/>
    <p:sldId id="266" r:id="rId13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420B5-F077-4BB3-B8F1-96176E691311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1700F-DDF9-4294-849D-18781C837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ED16-B18E-45D2-BDB7-C52BC678B5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53F9-2CB9-4082-9A34-BBCD3901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ED16-B18E-45D2-BDB7-C52BC678B5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53F9-2CB9-4082-9A34-BBCD3901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ED16-B18E-45D2-BDB7-C52BC678B5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53F9-2CB9-4082-9A34-BBCD3901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ED16-B18E-45D2-BDB7-C52BC678B5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53F9-2CB9-4082-9A34-BBCD3901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ED16-B18E-45D2-BDB7-C52BC678B5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53F9-2CB9-4082-9A34-BBCD3901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ED16-B18E-45D2-BDB7-C52BC678B5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53F9-2CB9-4082-9A34-BBCD3901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ED16-B18E-45D2-BDB7-C52BC678B5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53F9-2CB9-4082-9A34-BBCD3901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ED16-B18E-45D2-BDB7-C52BC678B5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53F9-2CB9-4082-9A34-BBCD3901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ED16-B18E-45D2-BDB7-C52BC678B5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53F9-2CB9-4082-9A34-BBCD3901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ED16-B18E-45D2-BDB7-C52BC678B5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53F9-2CB9-4082-9A34-BBCD3901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ED16-B18E-45D2-BDB7-C52BC678B5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7C53F9-2CB9-4082-9A34-BBCD39014C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15ED16-B18E-45D2-BDB7-C52BC678B5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7C53F9-2CB9-4082-9A34-BBCD39014C2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Genetics </a:t>
            </a:r>
            <a:r>
              <a:rPr lang="en-US" dirty="0" smtClean="0"/>
              <a:t>– Types of Inheritance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 Mutations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953000" cy="4389120"/>
          </a:xfrm>
        </p:spPr>
        <p:txBody>
          <a:bodyPr/>
          <a:lstStyle/>
          <a:p>
            <a:r>
              <a:rPr lang="en-US" u="sng" dirty="0" err="1" smtClean="0"/>
              <a:t>Nondisjunction</a:t>
            </a:r>
            <a:r>
              <a:rPr lang="en-US" dirty="0" smtClean="0"/>
              <a:t> – a chromosome fails to separate from its homologue during meiosis</a:t>
            </a:r>
          </a:p>
          <a:p>
            <a:pPr lvl="1"/>
            <a:r>
              <a:rPr lang="en-US" dirty="0" smtClean="0"/>
              <a:t>One gamete gets an extra copy, the other gets no copies</a:t>
            </a:r>
          </a:p>
          <a:p>
            <a:pPr lvl="1"/>
            <a:r>
              <a:rPr lang="en-US" dirty="0" smtClean="0"/>
              <a:t>Example:  Down’s syndrome is caused by 3 copies of the 21</a:t>
            </a:r>
            <a:r>
              <a:rPr lang="en-US" baseline="30000" dirty="0" smtClean="0"/>
              <a:t>st</a:t>
            </a:r>
            <a:r>
              <a:rPr lang="en-US" dirty="0" smtClean="0"/>
              <a:t> chromosome</a:t>
            </a:r>
            <a:endParaRPr lang="en-US" dirty="0"/>
          </a:p>
        </p:txBody>
      </p:sp>
      <p:pic>
        <p:nvPicPr>
          <p:cNvPr id="4" name="Picture 3" descr="nondisjunc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1752600"/>
            <a:ext cx="3434316" cy="5105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Nondisjunction</a:t>
            </a:r>
            <a:endParaRPr lang="en-US" dirty="0"/>
          </a:p>
        </p:txBody>
      </p:sp>
      <p:pic>
        <p:nvPicPr>
          <p:cNvPr id="4" name="Content Placeholder 3" descr="human nondisjuncti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2133600"/>
            <a:ext cx="4465674" cy="3200400"/>
          </a:xfrm>
        </p:spPr>
      </p:pic>
      <p:pic>
        <p:nvPicPr>
          <p:cNvPr id="5" name="Picture 4" descr="Down's syndro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2133600"/>
            <a:ext cx="2857500" cy="2390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1200" y="4724400"/>
            <a:ext cx="1968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Down’s Syndrome</a:t>
            </a:r>
          </a:p>
          <a:p>
            <a:r>
              <a:rPr lang="en-US" dirty="0" smtClean="0"/>
              <a:t>   -</a:t>
            </a:r>
            <a:r>
              <a:rPr lang="en-US" dirty="0" err="1" smtClean="0"/>
              <a:t>Trisomy</a:t>
            </a:r>
            <a:r>
              <a:rPr lang="en-US" dirty="0" smtClean="0"/>
              <a:t> 21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Point Mutation </a:t>
            </a:r>
            <a:r>
              <a:rPr lang="en-US" dirty="0" smtClean="0"/>
              <a:t>– A mutation in a single nucleotide</a:t>
            </a:r>
          </a:p>
          <a:p>
            <a:pPr lvl="1"/>
            <a:r>
              <a:rPr lang="en-US" dirty="0" smtClean="0"/>
              <a:t>Substitution – one nucleotide changed for another</a:t>
            </a:r>
          </a:p>
          <a:p>
            <a:pPr lvl="2"/>
            <a:r>
              <a:rPr lang="en-US" dirty="0" smtClean="0"/>
              <a:t>C = A instead of  C = G</a:t>
            </a:r>
          </a:p>
          <a:p>
            <a:r>
              <a:rPr lang="en-US" u="sng" dirty="0" err="1" smtClean="0"/>
              <a:t>Frameshift</a:t>
            </a:r>
            <a:r>
              <a:rPr lang="en-US" u="sng" dirty="0" smtClean="0"/>
              <a:t> Mutation </a:t>
            </a:r>
            <a:r>
              <a:rPr lang="en-US" dirty="0" smtClean="0"/>
              <a:t>– Results when all of the </a:t>
            </a:r>
            <a:r>
              <a:rPr lang="en-US" dirty="0" err="1" smtClean="0"/>
              <a:t>codons</a:t>
            </a:r>
            <a:r>
              <a:rPr lang="en-US" dirty="0" smtClean="0"/>
              <a:t> are changed due to an addition or deletion of a nucleotide</a:t>
            </a:r>
          </a:p>
          <a:p>
            <a:pPr lvl="1"/>
            <a:r>
              <a:rPr lang="en-US" dirty="0" smtClean="0"/>
              <a:t>Addition – one nucleotide added</a:t>
            </a:r>
          </a:p>
          <a:p>
            <a:pPr lvl="1"/>
            <a:r>
              <a:rPr lang="en-US" dirty="0" smtClean="0"/>
              <a:t>Deletion – one nucleotide removed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done to determine if an organism with a dominant trait is homozygous or heterozygous</a:t>
            </a:r>
          </a:p>
          <a:p>
            <a:r>
              <a:rPr lang="en-US" dirty="0" smtClean="0"/>
              <a:t>Cross the unknown with a __________________.</a:t>
            </a:r>
          </a:p>
          <a:p>
            <a:r>
              <a:rPr lang="en-US" dirty="0" smtClean="0"/>
              <a:t>If any of the offspring are recessive, the unknown must have been __________________.</a:t>
            </a:r>
          </a:p>
          <a:p>
            <a:pPr>
              <a:buNone/>
            </a:pPr>
            <a:r>
              <a:rPr lang="en-US" dirty="0" smtClean="0"/>
              <a:t>		      </a:t>
            </a:r>
            <a:r>
              <a:rPr lang="en-US" sz="3200" dirty="0" smtClean="0"/>
              <a:t>T           </a:t>
            </a:r>
            <a:r>
              <a:rPr lang="en-US" sz="3200" dirty="0" err="1" smtClean="0"/>
              <a:t>T</a:t>
            </a:r>
            <a:r>
              <a:rPr lang="en-US" sz="3200" dirty="0" smtClean="0"/>
              <a:t>?		       T	 </a:t>
            </a:r>
            <a:r>
              <a:rPr lang="en-US" sz="3200" dirty="0" err="1" smtClean="0"/>
              <a:t>t</a:t>
            </a:r>
            <a:r>
              <a:rPr lang="en-US" sz="3200" dirty="0" smtClean="0"/>
              <a:t>?</a:t>
            </a:r>
          </a:p>
          <a:p>
            <a:pPr>
              <a:buNone/>
            </a:pPr>
            <a:r>
              <a:rPr lang="en-US" sz="3200" dirty="0" smtClean="0"/>
              <a:t>        t				</a:t>
            </a:r>
            <a:r>
              <a:rPr lang="en-US" sz="3200" dirty="0" err="1" smtClean="0"/>
              <a:t>t</a:t>
            </a:r>
            <a:r>
              <a:rPr lang="en-US" sz="3200" dirty="0" smtClean="0"/>
              <a:t>	   </a:t>
            </a:r>
            <a:r>
              <a:rPr lang="en-US" sz="3200" dirty="0" err="1" smtClean="0"/>
              <a:t>t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  t				</a:t>
            </a:r>
            <a:r>
              <a:rPr lang="en-US" sz="3200" dirty="0" err="1" smtClean="0"/>
              <a:t>t</a:t>
            </a:r>
            <a:r>
              <a:rPr lang="en-US" sz="3200" dirty="0" smtClean="0"/>
              <a:t>	   </a:t>
            </a:r>
            <a:r>
              <a:rPr lang="en-US" sz="3200" dirty="0" err="1" smtClean="0"/>
              <a:t>t</a:t>
            </a:r>
            <a:endParaRPr lang="en-US" sz="32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1600200" y="44958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Tt</a:t>
            </a:r>
            <a:endParaRPr lang="en-US" sz="3600" dirty="0"/>
          </a:p>
        </p:txBody>
      </p:sp>
      <p:sp>
        <p:nvSpPr>
          <p:cNvPr id="27" name="Rectangle 26"/>
          <p:cNvSpPr/>
          <p:nvPr/>
        </p:nvSpPr>
        <p:spPr>
          <a:xfrm>
            <a:off x="2743200" y="44958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Tt</a:t>
            </a:r>
            <a:endParaRPr lang="en-US" sz="3600" dirty="0"/>
          </a:p>
        </p:txBody>
      </p:sp>
      <p:sp>
        <p:nvSpPr>
          <p:cNvPr id="28" name="Rectangle 27"/>
          <p:cNvSpPr/>
          <p:nvPr/>
        </p:nvSpPr>
        <p:spPr>
          <a:xfrm>
            <a:off x="1600200" y="5334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Tt</a:t>
            </a:r>
            <a:endParaRPr lang="en-US" sz="3600" dirty="0"/>
          </a:p>
        </p:txBody>
      </p:sp>
      <p:sp>
        <p:nvSpPr>
          <p:cNvPr id="29" name="Rectangle 28"/>
          <p:cNvSpPr/>
          <p:nvPr/>
        </p:nvSpPr>
        <p:spPr>
          <a:xfrm>
            <a:off x="2743200" y="5334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Tt</a:t>
            </a:r>
            <a:endParaRPr lang="en-US" sz="3600" dirty="0"/>
          </a:p>
        </p:txBody>
      </p:sp>
      <p:sp>
        <p:nvSpPr>
          <p:cNvPr id="30" name="Rectangle 29"/>
          <p:cNvSpPr/>
          <p:nvPr/>
        </p:nvSpPr>
        <p:spPr>
          <a:xfrm>
            <a:off x="6553200" y="44196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t</a:t>
            </a:r>
            <a:r>
              <a:rPr lang="en-US" sz="3600" dirty="0" err="1" smtClean="0"/>
              <a:t>t</a:t>
            </a:r>
            <a:endParaRPr lang="en-US" sz="3600" dirty="0"/>
          </a:p>
        </p:txBody>
      </p:sp>
      <p:sp>
        <p:nvSpPr>
          <p:cNvPr id="31" name="Rectangle 30"/>
          <p:cNvSpPr/>
          <p:nvPr/>
        </p:nvSpPr>
        <p:spPr>
          <a:xfrm>
            <a:off x="5410200" y="44196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Tt</a:t>
            </a:r>
            <a:endParaRPr lang="en-US" sz="3600" dirty="0"/>
          </a:p>
        </p:txBody>
      </p:sp>
      <p:sp>
        <p:nvSpPr>
          <p:cNvPr id="32" name="Rectangle 31"/>
          <p:cNvSpPr/>
          <p:nvPr/>
        </p:nvSpPr>
        <p:spPr>
          <a:xfrm>
            <a:off x="5410200" y="52578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Tt</a:t>
            </a:r>
            <a:endParaRPr lang="en-US" sz="3600" dirty="0"/>
          </a:p>
        </p:txBody>
      </p:sp>
      <p:sp>
        <p:nvSpPr>
          <p:cNvPr id="33" name="Rectangle 32"/>
          <p:cNvSpPr/>
          <p:nvPr/>
        </p:nvSpPr>
        <p:spPr>
          <a:xfrm>
            <a:off x="6553200" y="52578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tt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Produces a phenotype that is </a:t>
            </a:r>
            <a:r>
              <a:rPr lang="en-US" dirty="0" smtClean="0"/>
              <a:t>an </a:t>
            </a:r>
            <a:r>
              <a:rPr lang="en-US" u="sng" dirty="0" smtClean="0">
                <a:solidFill>
                  <a:srgbClr val="FF0000"/>
                </a:solidFill>
              </a:rPr>
              <a:t>intermediate</a:t>
            </a:r>
            <a:r>
              <a:rPr lang="en-US" dirty="0" smtClean="0"/>
              <a:t> (a blend) of the dominant </a:t>
            </a:r>
            <a:r>
              <a:rPr lang="en-US" dirty="0" smtClean="0"/>
              <a:t>trait and the recessive trait in a heterozygote.</a:t>
            </a:r>
          </a:p>
          <a:p>
            <a:r>
              <a:rPr lang="en-US" dirty="0" smtClean="0"/>
              <a:t>Example:  In four o’clock flowers, the alleles for red flowers </a:t>
            </a:r>
            <a:r>
              <a:rPr lang="en-US" dirty="0" smtClean="0"/>
              <a:t>(C</a:t>
            </a:r>
            <a:r>
              <a:rPr lang="en-US" baseline="30000" dirty="0" smtClean="0"/>
              <a:t>R</a:t>
            </a:r>
            <a:r>
              <a:rPr lang="en-US" dirty="0" smtClean="0"/>
              <a:t>) </a:t>
            </a:r>
            <a:r>
              <a:rPr lang="en-US" dirty="0" smtClean="0"/>
              <a:t>and white flowers </a:t>
            </a:r>
            <a:r>
              <a:rPr lang="en-US" dirty="0" smtClean="0"/>
              <a:t>(C</a:t>
            </a:r>
            <a:r>
              <a:rPr lang="en-US" baseline="30000" dirty="0" smtClean="0"/>
              <a:t>W</a:t>
            </a:r>
            <a:r>
              <a:rPr lang="en-US" dirty="0" smtClean="0"/>
              <a:t>) </a:t>
            </a:r>
            <a:r>
              <a:rPr lang="en-US" dirty="0" smtClean="0"/>
              <a:t>both influence the phenotype</a:t>
            </a:r>
          </a:p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baseline="30000" dirty="0" smtClean="0"/>
              <a:t>R</a:t>
            </a:r>
            <a:r>
              <a:rPr lang="en-US" dirty="0" smtClean="0"/>
              <a:t>C</a:t>
            </a:r>
            <a:r>
              <a:rPr lang="en-US" baseline="30000" dirty="0" smtClean="0"/>
              <a:t>R</a:t>
            </a:r>
            <a:r>
              <a:rPr lang="en-US" dirty="0" smtClean="0"/>
              <a:t> </a:t>
            </a:r>
            <a:r>
              <a:rPr lang="en-US" dirty="0" smtClean="0"/>
              <a:t>= red</a:t>
            </a:r>
          </a:p>
          <a:p>
            <a:r>
              <a:rPr lang="en-US" dirty="0" smtClean="0"/>
              <a:t>C</a:t>
            </a:r>
            <a:r>
              <a:rPr lang="en-US" baseline="30000" dirty="0" smtClean="0"/>
              <a:t>W</a:t>
            </a:r>
            <a:r>
              <a:rPr lang="en-US" dirty="0" smtClean="0"/>
              <a:t>C</a:t>
            </a:r>
            <a:r>
              <a:rPr lang="en-US" baseline="30000" dirty="0" smtClean="0"/>
              <a:t>W</a:t>
            </a:r>
            <a:r>
              <a:rPr lang="en-US" dirty="0" smtClean="0"/>
              <a:t> </a:t>
            </a:r>
            <a:r>
              <a:rPr lang="en-US" dirty="0" smtClean="0"/>
              <a:t>= white</a:t>
            </a:r>
          </a:p>
          <a:p>
            <a:r>
              <a:rPr lang="en-US" dirty="0" smtClean="0"/>
              <a:t>C</a:t>
            </a:r>
            <a:r>
              <a:rPr lang="en-US" baseline="30000" dirty="0" smtClean="0"/>
              <a:t>R</a:t>
            </a:r>
            <a:r>
              <a:rPr lang="en-US" dirty="0" smtClean="0"/>
              <a:t>C</a:t>
            </a:r>
            <a:r>
              <a:rPr lang="en-US" baseline="30000" dirty="0" smtClean="0"/>
              <a:t>W</a:t>
            </a:r>
            <a:r>
              <a:rPr lang="en-US" dirty="0" smtClean="0"/>
              <a:t> </a:t>
            </a:r>
            <a:r>
              <a:rPr lang="en-US" dirty="0" smtClean="0"/>
              <a:t>= pink</a:t>
            </a:r>
            <a:endParaRPr lang="en-US" dirty="0"/>
          </a:p>
        </p:txBody>
      </p:sp>
      <p:pic>
        <p:nvPicPr>
          <p:cNvPr id="4" name="Picture 3" descr="four o'clock fl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962400"/>
            <a:ext cx="3149600" cy="2362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Occurs when </a:t>
            </a:r>
            <a:r>
              <a:rPr lang="en-US" u="sng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alleles for a gene are expressed</a:t>
            </a:r>
          </a:p>
          <a:p>
            <a:r>
              <a:rPr lang="en-US" dirty="0" smtClean="0"/>
              <a:t>Example:  Roan horses are a combination of white and red horses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Human example:  AB blood type - Type A proteins &amp; type B proteins both show up on blood cells</a:t>
            </a:r>
          </a:p>
          <a:p>
            <a:endParaRPr lang="en-US" dirty="0"/>
          </a:p>
        </p:txBody>
      </p:sp>
      <p:pic>
        <p:nvPicPr>
          <p:cNvPr id="4" name="Picture 3" descr="roan hor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124200"/>
            <a:ext cx="2667000" cy="18669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traits are determined by more than two alleles.  These are multiple allele traits.</a:t>
            </a:r>
          </a:p>
          <a:p>
            <a:r>
              <a:rPr lang="en-US" dirty="0" smtClean="0"/>
              <a:t>Example:  Human blood type</a:t>
            </a:r>
          </a:p>
          <a:p>
            <a:r>
              <a:rPr lang="en-US" dirty="0" smtClean="0"/>
              <a:t>Alleles:  I</a:t>
            </a:r>
            <a:r>
              <a:rPr lang="en-US" baseline="30000" dirty="0" smtClean="0"/>
              <a:t>A</a:t>
            </a:r>
            <a:r>
              <a:rPr lang="en-US" dirty="0" smtClean="0"/>
              <a:t>, I</a:t>
            </a:r>
            <a:r>
              <a:rPr lang="en-US" baseline="30000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endParaRPr lang="en-US" dirty="0" smtClean="0"/>
          </a:p>
          <a:p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886200"/>
          <a:ext cx="6096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Blood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 Genotypes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</a:t>
                      </a:r>
                      <a:r>
                        <a:rPr lang="en-US" baseline="30000" dirty="0" smtClean="0"/>
                        <a:t>A</a:t>
                      </a:r>
                      <a:r>
                        <a:rPr lang="en-US" dirty="0" smtClean="0"/>
                        <a:t>I</a:t>
                      </a:r>
                      <a:r>
                        <a:rPr lang="en-US" baseline="30000" dirty="0" smtClean="0"/>
                        <a:t>A</a:t>
                      </a:r>
                      <a:r>
                        <a:rPr lang="en-US" baseline="0" dirty="0" smtClean="0"/>
                        <a:t>   or  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baseline="30000" dirty="0" err="1" smtClean="0"/>
                        <a:t>A</a:t>
                      </a:r>
                      <a:r>
                        <a:rPr lang="en-US" baseline="0" dirty="0" err="1" smtClean="0"/>
                        <a:t>i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</a:t>
                      </a:r>
                      <a:r>
                        <a:rPr lang="en-US" baseline="30000" dirty="0" smtClean="0"/>
                        <a:t>B</a:t>
                      </a:r>
                      <a:r>
                        <a:rPr lang="en-US" dirty="0" smtClean="0"/>
                        <a:t>I</a:t>
                      </a:r>
                      <a:r>
                        <a:rPr lang="en-US" baseline="30000" dirty="0" smtClean="0"/>
                        <a:t>B</a:t>
                      </a:r>
                      <a:r>
                        <a:rPr lang="en-US" baseline="0" dirty="0" smtClean="0"/>
                        <a:t>   or  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baseline="30000" dirty="0" err="1" smtClean="0"/>
                        <a:t>B</a:t>
                      </a:r>
                      <a:r>
                        <a:rPr lang="en-US" baseline="0" dirty="0" err="1" smtClean="0"/>
                        <a:t>i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</a:t>
                      </a:r>
                      <a:r>
                        <a:rPr lang="en-US" baseline="30000" dirty="0" smtClean="0"/>
                        <a:t>A</a:t>
                      </a:r>
                      <a:r>
                        <a:rPr lang="en-US" dirty="0" smtClean="0"/>
                        <a:t>I</a:t>
                      </a:r>
                      <a:r>
                        <a:rPr lang="en-US" baseline="30000" dirty="0" smtClean="0"/>
                        <a:t>B 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codominant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in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Humans have 23 pairs of chromosomes</a:t>
            </a:r>
          </a:p>
          <a:p>
            <a:pPr lvl="1"/>
            <a:r>
              <a:rPr lang="en-US" dirty="0" smtClean="0"/>
              <a:t>22 pairs of </a:t>
            </a:r>
            <a:r>
              <a:rPr lang="en-US" dirty="0" err="1" smtClean="0"/>
              <a:t>autosomes</a:t>
            </a:r>
            <a:endParaRPr lang="en-US" dirty="0" smtClean="0"/>
          </a:p>
          <a:p>
            <a:pPr lvl="1"/>
            <a:r>
              <a:rPr lang="en-US" dirty="0" smtClean="0"/>
              <a:t>1 pair of sex chromosomes</a:t>
            </a:r>
          </a:p>
          <a:p>
            <a:pPr lvl="2"/>
            <a:r>
              <a:rPr lang="en-US" dirty="0" smtClean="0"/>
              <a:t>Contain genes that determine gender</a:t>
            </a:r>
          </a:p>
          <a:p>
            <a:pPr lvl="2"/>
            <a:r>
              <a:rPr lang="en-US" dirty="0" smtClean="0"/>
              <a:t>XX = female, XY = male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Sex-Determination	            X	   Y</a:t>
            </a:r>
          </a:p>
          <a:p>
            <a:pPr lvl="2"/>
            <a:r>
              <a:rPr lang="en-US" dirty="0" smtClean="0"/>
              <a:t>50% chance for male</a:t>
            </a:r>
          </a:p>
          <a:p>
            <a:pPr lvl="2"/>
            <a:r>
              <a:rPr lang="en-US" dirty="0" smtClean="0"/>
              <a:t>50% chance for female      </a:t>
            </a:r>
            <a:r>
              <a:rPr lang="en-US" sz="2800" dirty="0" smtClean="0"/>
              <a:t>X</a:t>
            </a:r>
          </a:p>
          <a:p>
            <a:pPr lvl="2"/>
            <a:r>
              <a:rPr lang="en-US" sz="1900" dirty="0" smtClean="0"/>
              <a:t>Who determines gender?</a:t>
            </a:r>
            <a:endParaRPr lang="en-US" dirty="0" smtClean="0"/>
          </a:p>
          <a:p>
            <a:pPr lvl="8">
              <a:buNone/>
            </a:pPr>
            <a:r>
              <a:rPr lang="en-US" sz="2600" dirty="0" smtClean="0"/>
              <a:t>                   X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724400" y="48006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XX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867400" y="48006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XY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724400" y="56388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XX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5867400" y="56388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XY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Genes located on the X chromosome are </a:t>
            </a:r>
            <a:r>
              <a:rPr lang="en-US" u="sng" dirty="0" smtClean="0"/>
              <a:t>X-linked genes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Genes located on the Y chromosome are </a:t>
            </a:r>
            <a:r>
              <a:rPr lang="en-US" u="sng" dirty="0" smtClean="0"/>
              <a:t>Y-linked genes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Sex-linked traits </a:t>
            </a:r>
            <a:r>
              <a:rPr lang="en-US" dirty="0" smtClean="0"/>
              <a:t>are coded for by an allele on a sex chromosome.</a:t>
            </a:r>
          </a:p>
          <a:p>
            <a:pPr lvl="1"/>
            <a:r>
              <a:rPr lang="en-US" dirty="0" smtClean="0"/>
              <a:t>More on X chromosome because it’s larger</a:t>
            </a:r>
          </a:p>
          <a:p>
            <a:pPr lvl="1"/>
            <a:r>
              <a:rPr lang="en-US" dirty="0" smtClean="0"/>
              <a:t>Because males only have one X chromosome, if they carry a recessive allele on the X chromosome, they exhibit the trait.</a:t>
            </a:r>
          </a:p>
          <a:p>
            <a:pPr lvl="1"/>
            <a:r>
              <a:rPr lang="en-US" dirty="0" smtClean="0"/>
              <a:t>Examples:  color-blindness, hemophilia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Germ-cell mutations </a:t>
            </a:r>
            <a:r>
              <a:rPr lang="en-US" dirty="0" smtClean="0"/>
              <a:t>occur in gametes</a:t>
            </a:r>
          </a:p>
          <a:p>
            <a:pPr lvl="1"/>
            <a:r>
              <a:rPr lang="en-US" dirty="0" smtClean="0"/>
              <a:t>Affect offspring only</a:t>
            </a:r>
          </a:p>
          <a:p>
            <a:r>
              <a:rPr lang="en-US" u="sng" dirty="0" smtClean="0"/>
              <a:t>Somatic-cell mutations </a:t>
            </a:r>
            <a:r>
              <a:rPr lang="en-US" dirty="0" smtClean="0"/>
              <a:t>occur in body cells</a:t>
            </a:r>
          </a:p>
          <a:p>
            <a:pPr lvl="1"/>
            <a:r>
              <a:rPr lang="en-US" dirty="0" smtClean="0"/>
              <a:t>Affect the organism only, not inherited</a:t>
            </a:r>
          </a:p>
          <a:p>
            <a:r>
              <a:rPr lang="en-US" u="sng" dirty="0" smtClean="0"/>
              <a:t>Lethal mutations </a:t>
            </a:r>
            <a:r>
              <a:rPr lang="en-US" dirty="0" smtClean="0"/>
              <a:t>cause death, often before birth</a:t>
            </a:r>
          </a:p>
          <a:p>
            <a:endParaRPr lang="en-US" dirty="0" smtClean="0"/>
          </a:p>
          <a:p>
            <a:r>
              <a:rPr lang="en-US" dirty="0" smtClean="0"/>
              <a:t>Some mutations are beneficial and give an organism an evolutionary advantage.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 Mutations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Deletion</a:t>
            </a:r>
            <a:r>
              <a:rPr lang="en-US" dirty="0" smtClean="0"/>
              <a:t> – loss of a piece due to breakage</a:t>
            </a:r>
          </a:p>
          <a:p>
            <a:endParaRPr lang="en-US" dirty="0" smtClean="0"/>
          </a:p>
          <a:p>
            <a:r>
              <a:rPr lang="en-US" u="sng" dirty="0" smtClean="0"/>
              <a:t>Inversion</a:t>
            </a:r>
            <a:r>
              <a:rPr lang="en-US" dirty="0" smtClean="0"/>
              <a:t> – a piece breaks off, flips, and reattaches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Translocation</a:t>
            </a:r>
            <a:r>
              <a:rPr lang="en-US" dirty="0" smtClean="0"/>
              <a:t> – a piece breaks off and reattaches to a </a:t>
            </a:r>
            <a:r>
              <a:rPr lang="en-US" dirty="0" err="1" smtClean="0"/>
              <a:t>nonhomologous</a:t>
            </a:r>
            <a:r>
              <a:rPr lang="en-US" dirty="0" smtClean="0"/>
              <a:t> chromosome</a:t>
            </a:r>
            <a:endParaRPr lang="en-US" dirty="0"/>
          </a:p>
        </p:txBody>
      </p:sp>
      <p:pic>
        <p:nvPicPr>
          <p:cNvPr id="4" name="Picture 3" descr="dele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676400"/>
            <a:ext cx="714375" cy="1266825"/>
          </a:xfrm>
          <a:prstGeom prst="rect">
            <a:avLst/>
          </a:prstGeom>
        </p:spPr>
      </p:pic>
      <p:pic>
        <p:nvPicPr>
          <p:cNvPr id="5" name="Picture 4" descr="invers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3352800"/>
            <a:ext cx="2133600" cy="933450"/>
          </a:xfrm>
          <a:prstGeom prst="rect">
            <a:avLst/>
          </a:prstGeom>
        </p:spPr>
      </p:pic>
      <p:pic>
        <p:nvPicPr>
          <p:cNvPr id="6" name="Picture 5" descr="translocati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4800600"/>
            <a:ext cx="2219325" cy="17811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Tru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2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0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1843</TotalTime>
  <Words>486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Genetics – Types of Inheritance</vt:lpstr>
      <vt:lpstr>Test Cross</vt:lpstr>
      <vt:lpstr>Incomplete Dominance</vt:lpstr>
      <vt:lpstr>Codominance</vt:lpstr>
      <vt:lpstr>Multiple Alleles</vt:lpstr>
      <vt:lpstr>Chromosomes in Humans</vt:lpstr>
      <vt:lpstr>Sex Chromosomes</vt:lpstr>
      <vt:lpstr>Mutations</vt:lpstr>
      <vt:lpstr>Chromosome Mutations </vt:lpstr>
      <vt:lpstr>Chromosome Mutations </vt:lpstr>
      <vt:lpstr>Nondisjunction</vt:lpstr>
      <vt:lpstr>Gene Mutations</vt:lpstr>
    </vt:vector>
  </TitlesOfParts>
  <Company>Leon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- Continuation</dc:title>
  <dc:creator>brownj</dc:creator>
  <cp:lastModifiedBy>brownj</cp:lastModifiedBy>
  <cp:revision>166</cp:revision>
  <dcterms:created xsi:type="dcterms:W3CDTF">2011-01-21T12:22:08Z</dcterms:created>
  <dcterms:modified xsi:type="dcterms:W3CDTF">2012-01-11T18:55:33Z</dcterms:modified>
</cp:coreProperties>
</file>