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9" r:id="rId4"/>
    <p:sldId id="263" r:id="rId5"/>
    <p:sldId id="264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82" r:id="rId15"/>
    <p:sldId id="283" r:id="rId16"/>
    <p:sldId id="28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048"/>
    <a:srgbClr val="9B15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8637-AEE4-4FE5-839C-58C615FFAF4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96C5-4D14-4D56-9EA4-015A565BA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com.yu.edu/aif/gallery/sem/crypto-nosanchuk.jp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m/imgres?imgurl=http://www.nrel.gov/measurements/images/02016.jpg&amp;imgrefurl=http://www.nrel.gov/measurements/trans.html&amp;h=200&amp;w=200&amp;sz=22&amp;hl=en&amp;start=8&amp;tbnid=35OVb8rUwNhD8M:&amp;tbnh=104&amp;tbnw=104&amp;prev=/images?q=scanning+electron+microscope&amp;svnum=10&amp;hl=en&amp;sa=G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hyperlink" Target="http://www.botany.unimelb.edu.au/botany/em/images/B561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16.jpeg"/><Relationship Id="rId5" Type="http://schemas.openxmlformats.org/officeDocument/2006/relationships/hyperlink" Target="http://images.google.com/imgres?imgurl=http://www.phy.cuhk.edu.hk/centrallaboratory/CM120/CM120.jpg&amp;imgrefurl=http://www.phy.cuhk.edu.hk/centrallaboratory/CM120/CM120.html&amp;h=1661&amp;w=1329&amp;sz=664&amp;hl=en&amp;start=2&amp;tbnid=ljjoW1fY_13V5M:&amp;tbnh=150&amp;tbnw=120&amp;prev=/images?q=scanning+electron+microscope&amp;svnum=10&amp;hl=en&amp;rls=SUNA,SUNA:2006-45,SUNA:en&amp;sa=N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hyperlink" Target="http://images.google.com/imgres?imgurl=http://staff.jccc.net/pdecell/cells/cyanobact.jpg&amp;imgrefurl=http://staff.jccc.net/pdecell/cells/basiccell.html&amp;h=254&amp;w=339&amp;sz=5&amp;hl=en&amp;start=49&amp;tbnid=qkrxryt-6LqbIM:&amp;tbnh=89&amp;tbnw=119&amp;prev=/images?q=prokaryotic+cells&amp;start=40&amp;ndsp=20&amp;svnum=10&amp;hl=en&amp;rls=SUNA,SUNA:2006-45,SUNA:en&amp;sa=N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ages.google.com/imgres?imgurl=http://dbs.umt.edu/courses/fall2006/bioc380/lectures/003/images/e-coli.jpg&amp;imgrefurl=http://dbs.umt.edu/courses/fall2006/bioc380/lectures/003/lecture.html&amp;h=180&amp;w=289&amp;sz=13&amp;hl=en&amp;start=40&amp;tbnid=dnAMNuB7UVTIaM:&amp;tbnh=72&amp;tbnw=115&amp;prev=/images?q=prokaryotic+cells&amp;start=20&amp;ndsp=20&amp;svnum=10&amp;hl=en&amp;rls=SUNA,SUNA:2006-45,SUNA:en&amp;sa=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Section </a:t>
            </a:r>
            <a:r>
              <a:rPr lang="en-US" sz="2800" dirty="0" smtClean="0">
                <a:solidFill>
                  <a:srgbClr val="0070C0"/>
                </a:solidFill>
              </a:rPr>
              <a:t>7</a:t>
            </a:r>
            <a:r>
              <a:rPr lang="en-US" sz="2800" dirty="0" smtClean="0">
                <a:solidFill>
                  <a:srgbClr val="0070C0"/>
                </a:solidFill>
              </a:rPr>
              <a:t>-</a:t>
            </a:r>
            <a:r>
              <a:rPr lang="en-US" sz="2800" dirty="0" smtClean="0">
                <a:solidFill>
                  <a:srgbClr val="0070C0"/>
                </a:solidFill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Microscopes/Cell Theory and Eukaryotic and Prokaryotic Cells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198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7.1 Summary – pages 171-174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62013" y="882650"/>
            <a:ext cx="7900987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/>
              <a:t>The </a:t>
            </a:r>
            <a:r>
              <a:rPr lang="en-US" sz="4000" b="1" u="sng"/>
              <a:t>cell theory</a:t>
            </a:r>
            <a:r>
              <a:rPr lang="en-US" sz="4000" i="1">
                <a:solidFill>
                  <a:srgbClr val="FFFF00"/>
                </a:solidFill>
              </a:rPr>
              <a:t> </a:t>
            </a:r>
            <a:r>
              <a:rPr lang="en-US" sz="4000"/>
              <a:t>is made up of three main ideas: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89088" y="4875213"/>
            <a:ext cx="6564312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All cells come from 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pre-existing 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cells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. </a:t>
            </a:r>
            <a:r>
              <a:rPr lang="en-US" sz="3600" dirty="0" smtClean="0">
                <a:latin typeface="Times" pitchFamily="18" charset="0"/>
              </a:rPr>
              <a:t>(They pass on copies of genetic material to daughter cells.)</a:t>
            </a:r>
            <a:endParaRPr lang="en-US" sz="3600" dirty="0">
              <a:solidFill>
                <a:srgbClr val="FA2828"/>
              </a:solidFill>
              <a:latin typeface="Times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06538" y="3416300"/>
            <a:ext cx="7847012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The cell is the basic unit 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of structure &amp;         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organization of 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all living organisms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.</a:t>
            </a:r>
          </a:p>
        </p:txBody>
      </p:sp>
      <p:pic>
        <p:nvPicPr>
          <p:cNvPr id="12294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2133600"/>
            <a:ext cx="514350" cy="492125"/>
          </a:xfrm>
          <a:prstGeom prst="rect">
            <a:avLst/>
          </a:prstGeom>
          <a:noFill/>
        </p:spPr>
      </p:pic>
      <p:pic>
        <p:nvPicPr>
          <p:cNvPr id="12295" name="Picture 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650" y="3554413"/>
            <a:ext cx="514350" cy="468312"/>
          </a:xfrm>
          <a:prstGeom prst="rect">
            <a:avLst/>
          </a:prstGeom>
          <a:noFill/>
        </p:spPr>
      </p:pic>
      <p:pic>
        <p:nvPicPr>
          <p:cNvPr id="12296" name="Picture 8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4979988"/>
            <a:ext cx="514350" cy="446087"/>
          </a:xfrm>
          <a:prstGeom prst="rect">
            <a:avLst/>
          </a:prstGeom>
          <a:noFill/>
        </p:spPr>
      </p:pic>
      <p:pic>
        <p:nvPicPr>
          <p:cNvPr id="12297" name="Picture 9" descr="Discovery of Cel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525588" y="2120900"/>
            <a:ext cx="7161212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All organisms are composed of one or more cells.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64363"/>
            <a:ext cx="8229600" cy="1222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 dirty="0"/>
              <a:t>Section 7.1 Summary – pages </a:t>
            </a:r>
            <a:r>
              <a:rPr lang="en-US" sz="1600" b="1" dirty="0" smtClean="0"/>
              <a:t>184-185</a:t>
            </a:r>
            <a:endParaRPr lang="en-US" sz="1600" b="1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1855788"/>
            <a:ext cx="8458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600"/>
              <a:t>The electron microscope was invented in the 1940s.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2514600"/>
            <a:ext cx="3200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600"/>
              <a:t>Beam of electrons used to magnify objects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" y="938213"/>
            <a:ext cx="7588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chemeClr val="tx2"/>
                </a:solidFill>
                <a:latin typeface="Times" pitchFamily="18" charset="0"/>
              </a:rPr>
              <a:t>Development of Electron Microscopes</a:t>
            </a:r>
          </a:p>
        </p:txBody>
      </p:sp>
      <p:pic>
        <p:nvPicPr>
          <p:cNvPr id="13318" name="Picture 6" descr="Discovery of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pic>
        <p:nvPicPr>
          <p:cNvPr id="13320" name="Picture 8" descr="slid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616200"/>
            <a:ext cx="4419600" cy="294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7.1 Summary – pages 171-174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" y="1676400"/>
            <a:ext cx="8534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/>
              <a:t>Types of electron microscopes: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7467600" cy="1325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000" dirty="0">
                <a:latin typeface="Times" pitchFamily="18" charset="0"/>
              </a:rPr>
              <a:t>Scanning electron microscope (SEM) scans the surface of an object – captures 3-D shape. (20,000X </a:t>
            </a:r>
            <a:r>
              <a:rPr lang="en-US" sz="3000" dirty="0" err="1">
                <a:latin typeface="Times" pitchFamily="18" charset="0"/>
              </a:rPr>
              <a:t>mag</a:t>
            </a:r>
            <a:r>
              <a:rPr lang="en-US" sz="3000" dirty="0">
                <a:latin typeface="Times" pitchFamily="18" charset="0"/>
              </a:rPr>
              <a:t>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1000" y="938213"/>
            <a:ext cx="7588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chemeClr val="tx2"/>
                </a:solidFill>
                <a:latin typeface="Times" pitchFamily="18" charset="0"/>
              </a:rPr>
              <a:t>Development of Electron Microscopes</a:t>
            </a:r>
          </a:p>
        </p:txBody>
      </p:sp>
      <p:pic>
        <p:nvPicPr>
          <p:cNvPr id="14342" name="Picture 6" descr="Discovery of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pic>
        <p:nvPicPr>
          <p:cNvPr id="14343" name="Picture 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0"/>
            <a:ext cx="514350" cy="492125"/>
          </a:xfrm>
          <a:prstGeom prst="rect">
            <a:avLst/>
          </a:prstGeom>
          <a:noFill/>
        </p:spPr>
      </p:pic>
      <p:pic>
        <p:nvPicPr>
          <p:cNvPr id="14345" name="Picture 9" descr="020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733800"/>
            <a:ext cx="2895600" cy="2895600"/>
          </a:xfrm>
          <a:prstGeom prst="rect">
            <a:avLst/>
          </a:prstGeom>
          <a:noFill/>
        </p:spPr>
      </p:pic>
      <p:pic>
        <p:nvPicPr>
          <p:cNvPr id="14346" name="Picture 10" descr="a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971800"/>
            <a:ext cx="3105150" cy="2505075"/>
          </a:xfrm>
          <a:prstGeom prst="rect">
            <a:avLst/>
          </a:prstGeom>
          <a:noFill/>
        </p:spPr>
      </p:pic>
      <p:pic>
        <p:nvPicPr>
          <p:cNvPr id="14347" name="Picture 11" descr="crypto-nosanchuk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114800"/>
            <a:ext cx="2514600" cy="2457450"/>
          </a:xfrm>
          <a:prstGeom prst="rect">
            <a:avLst/>
          </a:prstGeom>
          <a:noFill/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781800" y="5638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ANT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505200" y="3352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Yeast cells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7.1 Summary – pages 171-174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1676400"/>
            <a:ext cx="8534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/>
              <a:t>Types of electron microscopes: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938213"/>
            <a:ext cx="7588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chemeClr val="tx2"/>
                </a:solidFill>
                <a:latin typeface="Times" pitchFamily="18" charset="0"/>
              </a:rPr>
              <a:t>Development of Electron Microscopes</a:t>
            </a:r>
          </a:p>
        </p:txBody>
      </p:sp>
      <p:pic>
        <p:nvPicPr>
          <p:cNvPr id="15365" name="Picture 5" descr="Discovery of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3400" y="2133600"/>
            <a:ext cx="7620000" cy="1325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000">
                <a:latin typeface="Times" pitchFamily="18" charset="0"/>
              </a:rPr>
              <a:t>The transmission electron microscope (TEM) looks at cross section of an object or cell (500,000X mag)</a:t>
            </a:r>
          </a:p>
        </p:txBody>
      </p:sp>
      <p:pic>
        <p:nvPicPr>
          <p:cNvPr id="15368" name="Picture 8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514350" cy="468313"/>
          </a:xfrm>
          <a:prstGeom prst="rect">
            <a:avLst/>
          </a:prstGeom>
          <a:noFill/>
        </p:spPr>
      </p:pic>
      <p:pic>
        <p:nvPicPr>
          <p:cNvPr id="15369" name="Picture 9" descr="CM12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2117725" cy="2647950"/>
          </a:xfrm>
          <a:prstGeom prst="rect">
            <a:avLst/>
          </a:prstGeom>
          <a:noFill/>
        </p:spPr>
      </p:pic>
      <p:pic>
        <p:nvPicPr>
          <p:cNvPr id="15370" name="Picture 10" descr="B56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810000"/>
            <a:ext cx="2533650" cy="2533650"/>
          </a:xfrm>
          <a:prstGeom prst="rect">
            <a:avLst/>
          </a:prstGeom>
          <a:noFill/>
        </p:spPr>
      </p:pic>
      <p:pic>
        <p:nvPicPr>
          <p:cNvPr id="15371" name="Picture 11" descr="blo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505200"/>
            <a:ext cx="1905000" cy="2790825"/>
          </a:xfrm>
          <a:prstGeom prst="rect">
            <a:avLst/>
          </a:prstGeom>
          <a:noFill/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429000" y="6477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Mouse cell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781800" y="6400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Single-celled algae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Cell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Cells vary in shape</a:t>
            </a:r>
            <a:r>
              <a:rPr lang="en-US" dirty="0" smtClean="0"/>
              <a:t>, which relates to their function</a:t>
            </a:r>
          </a:p>
          <a:p>
            <a:pPr lvl="1"/>
            <a:r>
              <a:rPr lang="en-US" dirty="0" smtClean="0"/>
              <a:t>Skin cells are flat to cover the body</a:t>
            </a:r>
          </a:p>
          <a:p>
            <a:pPr lvl="1"/>
            <a:r>
              <a:rPr lang="en-US" dirty="0" smtClean="0"/>
              <a:t>Nerve cells are branched to transmit impulses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Cells vary in size</a:t>
            </a:r>
            <a:r>
              <a:rPr lang="en-US" dirty="0" smtClean="0"/>
              <a:t>:  size </a:t>
            </a:r>
            <a:r>
              <a:rPr lang="en-US" dirty="0" smtClean="0"/>
              <a:t>is limited by the surface area-to-volume ratio</a:t>
            </a:r>
          </a:p>
          <a:p>
            <a:pPr lvl="1"/>
            <a:r>
              <a:rPr lang="en-US" dirty="0" smtClean="0"/>
              <a:t>If a cell’s volume gets too large, its exchange of substances would take too long and the cell could die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cells similar?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cells have a plasma (cell) membrane.</a:t>
            </a:r>
          </a:p>
          <a:p>
            <a:r>
              <a:rPr lang="en-US" dirty="0" smtClean="0"/>
              <a:t>Most cells have genetic material</a:t>
            </a:r>
          </a:p>
          <a:p>
            <a:r>
              <a:rPr lang="en-US" dirty="0" smtClean="0"/>
              <a:t>Cells break down molecules for energy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0238"/>
            <a:ext cx="8305800" cy="182562"/>
          </a:xfrm>
        </p:spPr>
        <p:txBody>
          <a:bodyPr>
            <a:normAutofit fontScale="90000"/>
          </a:bodyPr>
          <a:lstStyle/>
          <a:p>
            <a:pPr algn="r"/>
            <a:r>
              <a:rPr lang="en-US" sz="1800" b="1"/>
              <a:t>Section 7.1 Summary – pages 171-174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62000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dirty="0">
                <a:latin typeface="Times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Prokaryotic cells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>
                <a:latin typeface="Times" pitchFamily="18" charset="0"/>
              </a:rPr>
              <a:t>: cells that do not contain internal membrane-bound </a:t>
            </a:r>
            <a:r>
              <a:rPr lang="en-US" sz="3200" dirty="0" smtClean="0">
                <a:latin typeface="Times" pitchFamily="18" charset="0"/>
              </a:rPr>
              <a:t>structures (organelles)</a:t>
            </a:r>
            <a:endParaRPr lang="en-US" sz="3200" dirty="0">
              <a:latin typeface="Times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3048000"/>
            <a:ext cx="73914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>
                <a:latin typeface="Times" pitchFamily="18" charset="0"/>
              </a:rPr>
              <a:t> Examples: Bacteria and some other single celled organisms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65150" y="1014413"/>
            <a:ext cx="4387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chemeClr val="tx2"/>
                </a:solidFill>
                <a:latin typeface="Times" pitchFamily="18" charset="0"/>
              </a:rPr>
              <a:t>Two Basic Cell Types</a:t>
            </a:r>
          </a:p>
        </p:txBody>
      </p:sp>
      <p:pic>
        <p:nvPicPr>
          <p:cNvPr id="16390" name="Picture 6" descr="Discovery of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pic>
        <p:nvPicPr>
          <p:cNvPr id="16392" name="Picture 8" descr="e-col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67200"/>
            <a:ext cx="3019425" cy="1889125"/>
          </a:xfrm>
          <a:prstGeom prst="rect">
            <a:avLst/>
          </a:prstGeom>
          <a:noFill/>
        </p:spPr>
      </p:pic>
      <p:pic>
        <p:nvPicPr>
          <p:cNvPr id="16393" name="Picture 9" descr="cyanobac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876800"/>
            <a:ext cx="2371725" cy="1774825"/>
          </a:xfrm>
          <a:prstGeom prst="rect">
            <a:avLst/>
          </a:prstGeom>
          <a:noFill/>
        </p:spPr>
      </p:pic>
      <p:sp>
        <p:nvSpPr>
          <p:cNvPr id="16394" name="AutoShape 10" descr="mixbacteria"/>
          <p:cNvSpPr>
            <a:spLocks noChangeAspect="1" noChangeArrowheads="1"/>
          </p:cNvSpPr>
          <p:nvPr/>
        </p:nvSpPr>
        <p:spPr bwMode="auto">
          <a:xfrm>
            <a:off x="3857625" y="2538413"/>
            <a:ext cx="1428750" cy="17811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395" name="AutoShape 11" descr="mixbacteria"/>
          <p:cNvSpPr>
            <a:spLocks noChangeAspect="1" noChangeArrowheads="1"/>
          </p:cNvSpPr>
          <p:nvPr/>
        </p:nvSpPr>
        <p:spPr bwMode="auto">
          <a:xfrm>
            <a:off x="3857625" y="2538413"/>
            <a:ext cx="1428750" cy="17811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396" name="AutoShape 12" descr="mixbacteria"/>
          <p:cNvSpPr>
            <a:spLocks noChangeAspect="1" noChangeArrowheads="1"/>
          </p:cNvSpPr>
          <p:nvPr/>
        </p:nvSpPr>
        <p:spPr bwMode="auto">
          <a:xfrm>
            <a:off x="3857625" y="2538413"/>
            <a:ext cx="1428750" cy="17811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6397" name="Picture 13" descr="osci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657600"/>
            <a:ext cx="2057400" cy="2057400"/>
          </a:xfrm>
          <a:prstGeom prst="rect">
            <a:avLst/>
          </a:prstGeom>
          <a:noFill/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09600" y="6477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Bacteria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886200" y="3962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Blue Green Algae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400800" y="5943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Blue Green Algae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tx1"/>
                </a:solidFill>
              </a:rPr>
              <a:t>Prokaryotic cells</a:t>
            </a:r>
          </a:p>
        </p:txBody>
      </p:sp>
      <p:pic>
        <p:nvPicPr>
          <p:cNvPr id="17411" name="Picture 3" descr="Prokaryotic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7848600" cy="3729038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5800" y="57150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Basic structure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934200"/>
            <a:ext cx="8229600" cy="198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7.1 Summary – pages 171-174</a:t>
            </a:r>
          </a:p>
        </p:txBody>
      </p:sp>
      <p:sp>
        <p:nvSpPr>
          <p:cNvPr id="18435" name="Rectangl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1447800"/>
            <a:ext cx="685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2667000"/>
            <a:ext cx="7483475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>
                <a:latin typeface="Times" pitchFamily="18" charset="0"/>
              </a:rPr>
              <a:t> Examples: all plant and animal cells – some single celled organisms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016875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dirty="0">
                <a:latin typeface="Times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" pitchFamily="18" charset="0"/>
              </a:rPr>
              <a:t>Eukaryotic cells</a:t>
            </a:r>
            <a:r>
              <a:rPr lang="en-US" sz="3200" dirty="0">
                <a:latin typeface="Times" pitchFamily="18" charset="0"/>
              </a:rPr>
              <a:t>: </a:t>
            </a:r>
            <a:r>
              <a:rPr lang="en-US" sz="3200" dirty="0"/>
              <a:t>contain membrane-bound structures </a:t>
            </a:r>
            <a:r>
              <a:rPr lang="en-US" sz="3200" dirty="0">
                <a:latin typeface="Times" pitchFamily="18" charset="0"/>
              </a:rPr>
              <a:t>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65150" y="1014413"/>
            <a:ext cx="4387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chemeClr val="tx2"/>
                </a:solidFill>
                <a:latin typeface="Times" pitchFamily="18" charset="0"/>
              </a:rPr>
              <a:t>Two Basic Cell Types</a:t>
            </a:r>
          </a:p>
        </p:txBody>
      </p:sp>
      <p:pic>
        <p:nvPicPr>
          <p:cNvPr id="18441" name="Picture 9" descr="Discovery of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pic>
        <p:nvPicPr>
          <p:cNvPr id="18442" name="Picture 10" descr="eukplant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3657600" cy="2978150"/>
          </a:xfrm>
          <a:prstGeom prst="rect">
            <a:avLst/>
          </a:prstGeom>
          <a:noFill/>
        </p:spPr>
      </p:pic>
      <p:pic>
        <p:nvPicPr>
          <p:cNvPr id="18443" name="Picture 11" descr="euk-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10000"/>
            <a:ext cx="3362325" cy="2536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are the advances in microscope technology related to discoveries about cells?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What are the similarities and differences between compound light microscopes and electron microscopes?</a:t>
            </a:r>
          </a:p>
          <a:p>
            <a:r>
              <a:rPr lang="en-US" dirty="0" smtClean="0">
                <a:solidFill>
                  <a:srgbClr val="9B156B"/>
                </a:solidFill>
              </a:rPr>
              <a:t>What are the principles of the cell theory?</a:t>
            </a:r>
          </a:p>
          <a:p>
            <a:r>
              <a:rPr lang="en-US" dirty="0" smtClean="0">
                <a:solidFill>
                  <a:srgbClr val="3A9048"/>
                </a:solidFill>
              </a:rPr>
              <a:t>What are the differences between a prokaryotic cell and a eukaryotic cell?</a:t>
            </a:r>
            <a:endParaRPr lang="en-US" dirty="0">
              <a:solidFill>
                <a:srgbClr val="3A9048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tx1"/>
                </a:solidFill>
              </a:rPr>
              <a:t>Eukaryotic cells</a:t>
            </a:r>
          </a:p>
        </p:txBody>
      </p:sp>
      <p:pic>
        <p:nvPicPr>
          <p:cNvPr id="19459" name="Picture 3" descr="Eukaryotic ce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600200"/>
            <a:ext cx="8382000" cy="4267200"/>
          </a:xfr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Eukaryotic v. Prokaryotic</a:t>
            </a:r>
          </a:p>
        </p:txBody>
      </p:sp>
      <p:pic>
        <p:nvPicPr>
          <p:cNvPr id="28676" name="Picture 4" descr="Human ce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8136" y="1600200"/>
            <a:ext cx="6327727" cy="4525963"/>
          </a:xfr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73875"/>
            <a:ext cx="8229600" cy="365125"/>
          </a:xfrm>
        </p:spPr>
        <p:txBody>
          <a:bodyPr>
            <a:normAutofit fontScale="90000"/>
          </a:bodyPr>
          <a:lstStyle/>
          <a:p>
            <a:pPr algn="r"/>
            <a:r>
              <a:rPr lang="en-US" sz="1800" b="1"/>
              <a:t>Section 7.1 Summary – pages 171-174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92138" y="2209800"/>
            <a:ext cx="7866062" cy="34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u="sng" dirty="0" smtClean="0"/>
              <a:t>Plasma membrane </a:t>
            </a:r>
            <a:r>
              <a:rPr lang="en-US" sz="2800" dirty="0" smtClean="0"/>
              <a:t>– Cell’s outer boundary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u="sng" dirty="0" smtClean="0"/>
              <a:t>Organelles</a:t>
            </a:r>
            <a:r>
              <a:rPr lang="en-US" sz="2800" dirty="0" smtClean="0"/>
              <a:t>- </a:t>
            </a:r>
            <a:r>
              <a:rPr lang="en-US" sz="2800" dirty="0"/>
              <a:t>membrane-bound structures within eukaryotic cells</a:t>
            </a:r>
            <a:r>
              <a:rPr lang="en-US" sz="2800" dirty="0" smtClean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800" dirty="0" smtClean="0"/>
              <a:t>Each organelle has a specific function that contributes to cell survival.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u="sng" dirty="0" smtClean="0"/>
              <a:t>Cytoplasm</a:t>
            </a:r>
            <a:r>
              <a:rPr lang="en-US" sz="2800" dirty="0" smtClean="0"/>
              <a:t>-The region within the cell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65150" y="1014413"/>
            <a:ext cx="427552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dirty="0" smtClean="0">
                <a:solidFill>
                  <a:schemeClr val="tx2"/>
                </a:solidFill>
                <a:latin typeface="Times" pitchFamily="18" charset="0"/>
              </a:rPr>
              <a:t>Basic Parts of a Cell</a:t>
            </a:r>
            <a:endParaRPr lang="en-US" sz="3600" b="1" dirty="0">
              <a:solidFill>
                <a:schemeClr val="tx2"/>
              </a:solidFill>
              <a:latin typeface="Times" pitchFamily="18" charset="0"/>
            </a:endParaRPr>
          </a:p>
        </p:txBody>
      </p:sp>
      <p:pic>
        <p:nvPicPr>
          <p:cNvPr id="20486" name="Picture 6" descr="Discovery of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09600" y="5257800"/>
            <a:ext cx="66294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u="sng" dirty="0" smtClean="0"/>
              <a:t>Nucleus</a:t>
            </a:r>
            <a:r>
              <a:rPr lang="en-US" sz="2800" dirty="0" smtClean="0"/>
              <a:t>-</a:t>
            </a: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central membrane-bound organelle that manages cellular functions in eukaryotes.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1 Check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828800" y="4572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 b="1">
                <a:solidFill>
                  <a:schemeClr val="hlink"/>
                </a:solidFill>
              </a:rPr>
              <a:t>Question 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990600"/>
            <a:ext cx="8382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cs typeface="Times New Roman" pitchFamily="18" charset="0"/>
              </a:rPr>
              <a:t>     How did the invention of the microscope impact society's understanding of disease?</a:t>
            </a:r>
            <a:r>
              <a:rPr lang="en-US" sz="2800"/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75438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B.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Microscopes were invented after the 	  	  development of the cell theory.</a:t>
            </a:r>
            <a:r>
              <a:rPr lang="en-US" sz="3200">
                <a:latin typeface="Times" pitchFamily="18" charset="0"/>
                <a:cs typeface="Arial" charset="0"/>
              </a:rPr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80010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A.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Scientists were able to view microorganisms 	   that were previously unknown.</a:t>
            </a:r>
            <a:r>
              <a:rPr lang="en-US" sz="3200">
                <a:latin typeface="Times" pitchFamily="18" charset="0"/>
                <a:cs typeface="Arial" charset="0"/>
              </a:rPr>
              <a:t> </a:t>
            </a:r>
          </a:p>
        </p:txBody>
      </p:sp>
      <p:pic>
        <p:nvPicPr>
          <p:cNvPr id="21511" name="Picture 7" descr="Section Ch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21512" name="Picture 8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33400" y="3984625"/>
            <a:ext cx="80010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C. 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It was once believed that viruses, not 	    	   bacteria, caused diseases.</a:t>
            </a:r>
            <a:r>
              <a:rPr lang="en-US" sz="3200">
                <a:latin typeface="Times" pitchFamily="18" charset="0"/>
              </a:rPr>
              <a:t>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" y="5105400"/>
            <a:ext cx="78486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D.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Scientists could view membrane-bound 	  	   organelles of prokaryotes.</a:t>
            </a:r>
            <a:r>
              <a:rPr lang="en-US" sz="3200">
                <a:latin typeface="Times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  <p:bldP spid="21513" grpId="0" autoUpdateAnimBg="0"/>
      <p:bldP spid="2151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643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1 Check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90550" y="1219200"/>
            <a:ext cx="80200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chemeClr val="tx2"/>
                </a:solidFill>
                <a:cs typeface="Times New Roman" pitchFamily="18" charset="0"/>
              </a:rPr>
              <a:t>The answer is A</a:t>
            </a:r>
            <a:r>
              <a:rPr lang="en-US" sz="2800">
                <a:solidFill>
                  <a:srgbClr val="FFFFCC"/>
                </a:solidFill>
                <a:cs typeface="Times New Roman" pitchFamily="18" charset="0"/>
              </a:rPr>
              <a:t>. </a:t>
            </a:r>
            <a:r>
              <a:rPr lang="en-US" sz="2800">
                <a:cs typeface="Arial" charset="0"/>
              </a:rPr>
              <a:t>Before microscopes were invented, people believed that curses and supernatural spirits caused diseases. Microscopes enabled scientists to view cells, which led to the discovery that microorganisms cause some diseases.</a:t>
            </a:r>
            <a:endParaRPr lang="en-US" sz="280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sz="2800">
              <a:solidFill>
                <a:srgbClr val="FFFFCC"/>
              </a:solidFill>
            </a:endParaRPr>
          </a:p>
        </p:txBody>
      </p:sp>
      <p:pic>
        <p:nvPicPr>
          <p:cNvPr id="22532" name="Picture 4" descr="Section Ch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22533" name="Picture 5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1 Check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1600200"/>
            <a:ext cx="76327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cs typeface="Times New Roman" pitchFamily="18" charset="0"/>
              </a:rPr>
              <a:t>Which of the following uses a beam of light and a series of lenses to magnify objects in steps?</a:t>
            </a:r>
            <a:r>
              <a:rPr lang="en-US" sz="2800"/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84200" y="95885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 b="1">
                <a:solidFill>
                  <a:srgbClr val="FFFF00"/>
                </a:solidFill>
              </a:rPr>
              <a:t>Question 2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5316538"/>
            <a:ext cx="468947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D.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simple light microscope</a:t>
            </a:r>
            <a:r>
              <a:rPr lang="en-US" sz="3200">
                <a:latin typeface="Times" pitchFamily="18" charset="0"/>
              </a:rPr>
              <a:t>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04850" y="4597400"/>
            <a:ext cx="620395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C.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transmission electron microscope</a:t>
            </a:r>
            <a:r>
              <a:rPr lang="en-US" sz="3200">
                <a:latin typeface="Times" pitchFamily="18" charset="0"/>
              </a:rPr>
              <a:t>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04850" y="3835400"/>
            <a:ext cx="559435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B.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scanning electron microscope</a:t>
            </a:r>
            <a:r>
              <a:rPr lang="en-US" sz="3200">
                <a:latin typeface="Times" pitchFamily="18" charset="0"/>
              </a:rPr>
              <a:t>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85800" y="3111500"/>
            <a:ext cx="53213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A.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compound light microscope</a:t>
            </a:r>
            <a:r>
              <a:rPr lang="en-US" sz="3200">
                <a:latin typeface="Times" pitchFamily="18" charset="0"/>
              </a:rPr>
              <a:t> </a:t>
            </a:r>
          </a:p>
        </p:txBody>
      </p:sp>
      <p:pic>
        <p:nvPicPr>
          <p:cNvPr id="23561" name="Picture 9" descr="Section Ch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23562" name="Picture 10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7" grpId="0" autoUpdateAnimBg="0"/>
      <p:bldP spid="23558" grpId="0" autoUpdateAnimBg="0"/>
      <p:bldP spid="23559" grpId="0" autoUpdateAnimBg="0"/>
      <p:bldP spid="2356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1984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1 Check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87375" y="1241425"/>
            <a:ext cx="82518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The answer is A</a:t>
            </a:r>
            <a:r>
              <a:rPr lang="en-US" sz="2800">
                <a:cs typeface="Arial" charset="0"/>
              </a:rPr>
              <a:t>. Most microscopes use at least two convex lenses. Compound light microscopes use a light beam and a series of lenses and can magnify objects up to about 1500 times. Electron microscopes use a beam of electrons and can magnify structures from 20,000 to 500,000 depending on the type of microscope.</a:t>
            </a:r>
          </a:p>
        </p:txBody>
      </p:sp>
      <p:pic>
        <p:nvPicPr>
          <p:cNvPr id="24580" name="Picture 4" descr="Section Ch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24581" name="Picture 5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1984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1 Check</a:t>
            </a:r>
          </a:p>
        </p:txBody>
      </p:sp>
      <p:pic>
        <p:nvPicPr>
          <p:cNvPr id="25603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927225"/>
            <a:ext cx="3314700" cy="2492375"/>
          </a:xfrm>
          <a:noFill/>
          <a:ln/>
        </p:spPr>
      </p:pic>
      <p:pic>
        <p:nvPicPr>
          <p:cNvPr id="25604" name="Picture 4" descr="Section 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25605" name="Picture 5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346700" y="4495800"/>
            <a:ext cx="1600200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400" b="1">
                <a:solidFill>
                  <a:schemeClr val="tx2"/>
                </a:solidFill>
                <a:latin typeface="Times" pitchFamily="18" charset="0"/>
              </a:rPr>
              <a:t>Plasma membrane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595688" y="2286000"/>
            <a:ext cx="1217612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400" b="1">
                <a:solidFill>
                  <a:schemeClr val="tx2"/>
                </a:solidFill>
                <a:latin typeface="Times" pitchFamily="18" charset="0"/>
              </a:rPr>
              <a:t>Nucleus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670300" y="2895600"/>
            <a:ext cx="145415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400" b="1">
                <a:solidFill>
                  <a:schemeClr val="tx2"/>
                </a:solidFill>
                <a:latin typeface="Times" pitchFamily="18" charset="0"/>
              </a:rPr>
              <a:t>Nucleolus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136900" y="3505200"/>
            <a:ext cx="2047875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400" b="1">
                <a:solidFill>
                  <a:schemeClr val="tx2"/>
                </a:solidFill>
                <a:latin typeface="Times" pitchFamily="18" charset="0"/>
              </a:rPr>
              <a:t>Chromosomes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7086600" y="4343400"/>
            <a:ext cx="158750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400" b="1">
                <a:solidFill>
                  <a:schemeClr val="tx2"/>
                </a:solidFill>
                <a:latin typeface="Times" pitchFamily="18" charset="0"/>
              </a:rPr>
              <a:t>Organelles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813300" y="2578100"/>
            <a:ext cx="2209800" cy="457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041900" y="3124200"/>
            <a:ext cx="2209800" cy="635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5194300" y="3568700"/>
            <a:ext cx="2057400" cy="152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5727700" y="4114800"/>
            <a:ext cx="228600" cy="4445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 flipV="1">
            <a:off x="7632700" y="3733800"/>
            <a:ext cx="609600" cy="6858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8089900" y="3810000"/>
            <a:ext cx="152400" cy="6096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828800" y="4572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 b="1">
                <a:solidFill>
                  <a:srgbClr val="FFFF00"/>
                </a:solidFill>
              </a:rPr>
              <a:t>Question 3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1066800"/>
            <a:ext cx="868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6858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cs typeface="Times New Roman" pitchFamily="18" charset="0"/>
              </a:rPr>
              <a:t>     </a:t>
            </a:r>
            <a:r>
              <a:rPr lang="en-US" sz="2800">
                <a:cs typeface="Arial" charset="0"/>
              </a:rPr>
              <a:t>What makes this cell eukaryotic?</a:t>
            </a:r>
            <a:endParaRPr lang="en-US" sz="2800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52400" y="1600200"/>
            <a:ext cx="33528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A.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Because it has a cell wall.</a:t>
            </a:r>
            <a:r>
              <a:rPr lang="en-US" sz="3200">
                <a:latin typeface="Times" pitchFamily="18" charset="0"/>
              </a:rPr>
              <a:t> 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52400" y="2514600"/>
            <a:ext cx="29718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B.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Because it contains DNA. 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228600" y="3622675"/>
            <a:ext cx="3276600" cy="140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C.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Because it has membrane-bound organelles. 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04800" y="5181600"/>
            <a:ext cx="35052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D. </a:t>
            </a:r>
            <a:r>
              <a:rPr lang="en-US" sz="3200">
                <a:latin typeface="Times" pitchFamily="18" charset="0"/>
                <a:cs typeface="Times New Roman" pitchFamily="18" charset="0"/>
              </a:rPr>
              <a:t>Because it does not have DNA. 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 autoUpdateAnimBg="0"/>
      <p:bldP spid="25620" grpId="0" autoUpdateAnimBg="0"/>
      <p:bldP spid="25621" grpId="0" autoUpdateAnimBg="0"/>
      <p:bldP spid="2562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1984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1 Check</a:t>
            </a:r>
          </a:p>
        </p:txBody>
      </p:sp>
      <p:pic>
        <p:nvPicPr>
          <p:cNvPr id="26627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1801" y="2545496"/>
            <a:ext cx="3505200" cy="2635371"/>
          </a:xfrm>
          <a:noFill/>
          <a:ln/>
        </p:spPr>
      </p:pic>
      <p:pic>
        <p:nvPicPr>
          <p:cNvPr id="26628" name="Picture 4" descr="Section 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38100"/>
            <a:ext cx="2400300" cy="377825"/>
          </a:xfrm>
          <a:prstGeom prst="rect">
            <a:avLst/>
          </a:prstGeom>
          <a:noFill/>
        </p:spPr>
      </p:pic>
      <p:pic>
        <p:nvPicPr>
          <p:cNvPr id="26629" name="Picture 5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95600" y="5257800"/>
            <a:ext cx="1600200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" pitchFamily="18" charset="0"/>
              </a:rPr>
              <a:t>Plasma membrane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144588" y="3048000"/>
            <a:ext cx="1217612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400" b="1">
                <a:solidFill>
                  <a:schemeClr val="tx2"/>
                </a:solidFill>
                <a:latin typeface="Times" pitchFamily="18" charset="0"/>
              </a:rPr>
              <a:t>Nucleus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19200" y="3657600"/>
            <a:ext cx="145415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400" b="1">
                <a:solidFill>
                  <a:schemeClr val="tx2"/>
                </a:solidFill>
                <a:latin typeface="Times" pitchFamily="18" charset="0"/>
              </a:rPr>
              <a:t>Nucleolus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85800" y="4267200"/>
            <a:ext cx="2047875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400" b="1">
                <a:solidFill>
                  <a:schemeClr val="tx2"/>
                </a:solidFill>
                <a:latin typeface="Times" pitchFamily="18" charset="0"/>
              </a:rPr>
              <a:t>Chromosomes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562600" y="5181600"/>
            <a:ext cx="158750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400" b="1">
                <a:solidFill>
                  <a:schemeClr val="tx2"/>
                </a:solidFill>
                <a:latin typeface="Times" pitchFamily="18" charset="0"/>
              </a:rPr>
              <a:t>Organelles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2362200" y="3340100"/>
            <a:ext cx="2286000" cy="3175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2590800" y="3810000"/>
            <a:ext cx="2438400" cy="76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2743200" y="4267200"/>
            <a:ext cx="2209800" cy="228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arrow" w="sm" len="sm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3276600" y="4876800"/>
            <a:ext cx="228600" cy="4445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5791200" y="4724400"/>
            <a:ext cx="0" cy="457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H="1" flipV="1">
            <a:off x="4953000" y="4724400"/>
            <a:ext cx="838200" cy="457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arrow" w="sm" len="sm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84200" y="695325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 b="1">
                <a:solidFill>
                  <a:srgbClr val="FFFF00"/>
                </a:solidFill>
              </a:rPr>
              <a:t>Question 3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1336675"/>
            <a:ext cx="86868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6858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cs typeface="Times New Roman" pitchFamily="18" charset="0"/>
              </a:rPr>
              <a:t>       The Answer is C.  </a:t>
            </a:r>
            <a:r>
              <a:rPr lang="en-US" sz="2800">
                <a:cs typeface="Arial" charset="0"/>
              </a:rPr>
              <a:t>Eukaryotic cells contain membrane-bound organelles that have specific functions in the cell; prokaryotic cells do not.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1222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7.1 Summary – pages 171-174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4032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dirty="0">
                <a:solidFill>
                  <a:schemeClr val="tx2"/>
                </a:solidFill>
                <a:latin typeface="Times" pitchFamily="18" charset="0"/>
              </a:rPr>
              <a:t>Before Microscopes</a:t>
            </a:r>
          </a:p>
        </p:txBody>
      </p:sp>
      <p:pic>
        <p:nvPicPr>
          <p:cNvPr id="5124" name="Picture 4" descr="Discovery of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1905000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What was believed to cause illnesses?</a:t>
            </a:r>
          </a:p>
          <a:p>
            <a:pPr>
              <a:spcBef>
                <a:spcPct val="50000"/>
              </a:spcBef>
            </a:pPr>
            <a:endParaRPr lang="en-US" sz="3200" dirty="0" smtClean="0"/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tx2"/>
                </a:solidFill>
                <a:latin typeface="Times" pitchFamily="18" charset="0"/>
              </a:rPr>
              <a:t>The Invention of Microscopes</a:t>
            </a:r>
            <a:endParaRPr lang="en-US" sz="3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/>
              <a:t> Lead to discovery of </a:t>
            </a:r>
            <a:r>
              <a:rPr lang="en-US" sz="3200" dirty="0" smtClean="0"/>
              <a:t>Microorganisms</a:t>
            </a:r>
            <a:endParaRPr lang="en-US" sz="3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/>
              <a:t> Discovery of cells </a:t>
            </a:r>
            <a:r>
              <a:rPr lang="en-US" sz="3200" dirty="0" smtClean="0"/>
              <a:t>as the </a:t>
            </a:r>
            <a:r>
              <a:rPr lang="en-US" sz="3200" dirty="0"/>
              <a:t>basic unit of life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7.1 Summary – pages 171-174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8001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>
                <a:latin typeface="Times" pitchFamily="18" charset="0"/>
              </a:rPr>
              <a:t> Robert Hooke was an English scientist </a:t>
            </a:r>
            <a:r>
              <a:rPr lang="en-US" sz="3200" dirty="0" smtClean="0">
                <a:latin typeface="Times" pitchFamily="18" charset="0"/>
              </a:rPr>
              <a:t>~</a:t>
            </a:r>
            <a:r>
              <a:rPr lang="en-US" sz="3200" dirty="0" smtClean="0">
                <a:latin typeface="Times" pitchFamily="18" charset="0"/>
              </a:rPr>
              <a:t>1665.</a:t>
            </a:r>
            <a:endParaRPr lang="en-US" sz="3200" dirty="0">
              <a:latin typeface="Times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54050" y="762000"/>
            <a:ext cx="1864613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dirty="0">
                <a:solidFill>
                  <a:schemeClr val="tx2"/>
                </a:solidFill>
                <a:latin typeface="Times" pitchFamily="18" charset="0"/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  <a:latin typeface="Times" pitchFamily="18" charset="0"/>
              </a:rPr>
              <a:t>Cell</a:t>
            </a:r>
            <a:endParaRPr lang="en-US" sz="3600" b="1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2895600"/>
            <a:ext cx="80010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>
                <a:latin typeface="Times" pitchFamily="18" charset="0"/>
              </a:rPr>
              <a:t> Hooke used a compound light microscope to 	study cork, the dead cells of oak bark.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2000" y="4191000"/>
            <a:ext cx="77724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1">
                <a:latin typeface="Times" pitchFamily="18" charset="0"/>
              </a:rPr>
              <a:t> </a:t>
            </a:r>
            <a:r>
              <a:rPr lang="en-US" sz="3200">
                <a:latin typeface="Times" pitchFamily="18" charset="0"/>
              </a:rPr>
              <a:t>Determined that</a:t>
            </a:r>
            <a:r>
              <a:rPr lang="en-US" sz="3200" b="1">
                <a:latin typeface="Times" pitchFamily="18" charset="0"/>
              </a:rPr>
              <a:t> </a:t>
            </a:r>
            <a:r>
              <a:rPr lang="en-US" sz="3200" b="1" u="sng">
                <a:latin typeface="Times" pitchFamily="18" charset="0"/>
              </a:rPr>
              <a:t>cells</a:t>
            </a:r>
            <a:r>
              <a:rPr lang="en-US" sz="3200">
                <a:latin typeface="Times" pitchFamily="18" charset="0"/>
              </a:rPr>
              <a:t> are the basic building blocks of all living things.</a:t>
            </a:r>
          </a:p>
        </p:txBody>
      </p:sp>
      <p:pic>
        <p:nvPicPr>
          <p:cNvPr id="9223" name="Picture 7" descr="Discovery of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rk Cell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18" y="1600200"/>
            <a:ext cx="4525963" cy="4525963"/>
          </a:xfrm>
          <a:noFill/>
          <a:ln/>
        </p:spPr>
      </p:pic>
      <p:pic>
        <p:nvPicPr>
          <p:cNvPr id="10243" name="Picture 3" descr="Discovery of Ce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943600" y="1143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Cork cells</a:t>
            </a:r>
          </a:p>
        </p:txBody>
      </p:sp>
      <p:pic>
        <p:nvPicPr>
          <p:cNvPr id="10245" name="Picture 5" descr="180px-CompoundMicroscope-17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514600"/>
            <a:ext cx="2828925" cy="386715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Hooke’s microscope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405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7.1 Summary – pages 171-174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3400" y="1828800"/>
            <a:ext cx="7924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i="1" dirty="0"/>
              <a:t>Anton van </a:t>
            </a:r>
            <a:r>
              <a:rPr lang="en-US" sz="2800" b="1" i="1" dirty="0"/>
              <a:t>Leeuwenhoek</a:t>
            </a:r>
            <a:r>
              <a:rPr lang="en-US" sz="2800" i="1" dirty="0"/>
              <a:t> – </a:t>
            </a:r>
            <a:r>
              <a:rPr lang="en-US" sz="2800" dirty="0"/>
              <a:t>first person to </a:t>
            </a:r>
            <a:r>
              <a:rPr lang="en-US" sz="2800" dirty="0" smtClean="0"/>
              <a:t>observe </a:t>
            </a:r>
            <a:r>
              <a:rPr lang="en-US" sz="2800" u="sng" dirty="0" smtClean="0"/>
              <a:t>living</a:t>
            </a:r>
            <a:r>
              <a:rPr lang="en-US" sz="2800" dirty="0" smtClean="0"/>
              <a:t> cells under </a:t>
            </a:r>
            <a:r>
              <a:rPr lang="en-US" sz="2800" dirty="0"/>
              <a:t>a microscope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/>
              <a:t>Late 1600s</a:t>
            </a:r>
            <a:endParaRPr lang="en-US" sz="2800" i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92138" y="3489325"/>
            <a:ext cx="44370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u="sng" dirty="0"/>
              <a:t>Simple light microscope</a:t>
            </a:r>
            <a:r>
              <a:rPr lang="en-US" sz="2800" dirty="0"/>
              <a:t>: one lens and light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65150" y="914400"/>
            <a:ext cx="6978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chemeClr val="tx2"/>
                </a:solidFill>
                <a:latin typeface="Times" pitchFamily="18" charset="0"/>
              </a:rPr>
              <a:t>Development of Light Microscopes</a:t>
            </a:r>
          </a:p>
        </p:txBody>
      </p:sp>
      <p:pic>
        <p:nvPicPr>
          <p:cNvPr id="6150" name="Picture 6" descr="Discovery of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pic>
        <p:nvPicPr>
          <p:cNvPr id="6151" name="Picture 7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57350" cy="742950"/>
          </a:xfrm>
          <a:prstGeom prst="rect">
            <a:avLst/>
          </a:prstGeom>
          <a:noFill/>
        </p:spPr>
      </p:pic>
      <p:pic>
        <p:nvPicPr>
          <p:cNvPr id="6152" name="Picture 8" descr="compound_microsco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590800"/>
            <a:ext cx="1757363" cy="4038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eu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325" y="3859213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14400" y="1660525"/>
            <a:ext cx="7848600" cy="96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 u="sng">
                <a:latin typeface="Times" pitchFamily="18" charset="0"/>
              </a:rPr>
              <a:t>Compound light microscopes:</a:t>
            </a:r>
            <a:r>
              <a:rPr lang="en-US" sz="3200" b="1">
                <a:latin typeface="Times" pitchFamily="18" charset="0"/>
              </a:rPr>
              <a:t> more than one lens and light</a:t>
            </a:r>
            <a:endParaRPr lang="en-US" sz="3200">
              <a:latin typeface="Times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3108325"/>
            <a:ext cx="2743200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>
                <a:latin typeface="Times" pitchFamily="18" charset="0"/>
              </a:rPr>
              <a:t>Magnify up to 1,500 X.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endParaRPr lang="en-US" b="1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365125"/>
          </a:xfrm>
        </p:spPr>
        <p:txBody>
          <a:bodyPr/>
          <a:lstStyle/>
          <a:p>
            <a:pPr algn="r"/>
            <a:r>
              <a:rPr lang="en-US" sz="1600" b="1"/>
              <a:t>Section 7.1 Summary – pages 171-174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65150" y="914400"/>
            <a:ext cx="6978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chemeClr val="tx2"/>
                </a:solidFill>
                <a:latin typeface="Times" pitchFamily="18" charset="0"/>
              </a:rPr>
              <a:t>Development of Light Microscopes</a:t>
            </a:r>
          </a:p>
        </p:txBody>
      </p:sp>
      <p:pic>
        <p:nvPicPr>
          <p:cNvPr id="7175" name="Picture 7" descr="Discovery of Ce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pic>
        <p:nvPicPr>
          <p:cNvPr id="7177" name="Picture 9" descr="slid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824163"/>
            <a:ext cx="4495800" cy="29670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OL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23825"/>
            <a:ext cx="6197600" cy="6657975"/>
          </a:xfr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scovery of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13" y="57150"/>
            <a:ext cx="3736975" cy="446088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0772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Over time (hundreds of years) new research lead to the development of the:</a:t>
            </a:r>
          </a:p>
          <a:p>
            <a:pPr>
              <a:spcBef>
                <a:spcPct val="50000"/>
              </a:spcBef>
            </a:pPr>
            <a:endParaRPr lang="en-US" sz="4400"/>
          </a:p>
          <a:p>
            <a:pPr algn="ctr">
              <a:spcBef>
                <a:spcPct val="50000"/>
              </a:spcBef>
            </a:pPr>
            <a:r>
              <a:rPr lang="en-US" sz="6000" b="1" u="sng"/>
              <a:t>Cell Theory</a:t>
            </a:r>
          </a:p>
          <a:p>
            <a:pPr algn="ctr">
              <a:spcBef>
                <a:spcPct val="50000"/>
              </a:spcBef>
            </a:pPr>
            <a:r>
              <a:rPr lang="en-US" sz="3600"/>
              <a:t>(mid 1800’s)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</TotalTime>
  <Words>897</Words>
  <Application>Microsoft Office PowerPoint</Application>
  <PresentationFormat>On-screen Show (4:3)</PresentationFormat>
  <Paragraphs>128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 7</vt:lpstr>
      <vt:lpstr>Section Essential Questions</vt:lpstr>
      <vt:lpstr>Section 7.1 Summary – pages 171-174</vt:lpstr>
      <vt:lpstr>Section 7.1 Summary – pages 171-174</vt:lpstr>
      <vt:lpstr>Slide 5</vt:lpstr>
      <vt:lpstr>Section 7.1 Summary – pages 171-174</vt:lpstr>
      <vt:lpstr>Section 7.1 Summary – pages 171-174</vt:lpstr>
      <vt:lpstr>Slide 8</vt:lpstr>
      <vt:lpstr>Slide 9</vt:lpstr>
      <vt:lpstr>Section 7.1 Summary – pages 171-174</vt:lpstr>
      <vt:lpstr>Section 7.1 Summary – pages 184-185</vt:lpstr>
      <vt:lpstr>Section 7.1 Summary – pages 171-174</vt:lpstr>
      <vt:lpstr>Section 7.1 Summary – pages 171-174</vt:lpstr>
      <vt:lpstr>Basic Cell Types</vt:lpstr>
      <vt:lpstr>Cell Diversity</vt:lpstr>
      <vt:lpstr>How are cells similar?</vt:lpstr>
      <vt:lpstr>Section 7.1 Summary – pages 171-174</vt:lpstr>
      <vt:lpstr>Prokaryotic cells</vt:lpstr>
      <vt:lpstr>Section 7.1 Summary – pages 171-174</vt:lpstr>
      <vt:lpstr>Eukaryotic cells</vt:lpstr>
      <vt:lpstr>Eukaryotic v. Prokaryotic</vt:lpstr>
      <vt:lpstr>Section 7.1 Summary – pages 171-174</vt:lpstr>
      <vt:lpstr>Section 1 Check</vt:lpstr>
      <vt:lpstr>Section 1 Check</vt:lpstr>
      <vt:lpstr>Section 1 Check</vt:lpstr>
      <vt:lpstr>Section 1 Check</vt:lpstr>
      <vt:lpstr>Section 1 Check</vt:lpstr>
      <vt:lpstr>Section 1 Check</vt:lpstr>
    </vt:vector>
  </TitlesOfParts>
  <Company>Leon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brownj</dc:creator>
  <cp:lastModifiedBy>brownj</cp:lastModifiedBy>
  <cp:revision>220</cp:revision>
  <dcterms:created xsi:type="dcterms:W3CDTF">2010-11-08T21:39:00Z</dcterms:created>
  <dcterms:modified xsi:type="dcterms:W3CDTF">2011-10-25T17:49:19Z</dcterms:modified>
</cp:coreProperties>
</file>