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74" r:id="rId8"/>
    <p:sldId id="275" r:id="rId9"/>
    <p:sldId id="273" r:id="rId10"/>
    <p:sldId id="276" r:id="rId11"/>
    <p:sldId id="277" r:id="rId12"/>
    <p:sldId id="278" r:id="rId13"/>
    <p:sldId id="261" r:id="rId14"/>
    <p:sldId id="268" r:id="rId15"/>
    <p:sldId id="270" r:id="rId16"/>
    <p:sldId id="271" r:id="rId17"/>
    <p:sldId id="269" r:id="rId18"/>
    <p:sldId id="264" r:id="rId19"/>
    <p:sldId id="263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B575C-D9E4-41DA-A7A7-620610244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ACCE2-7488-4FB8-B94E-8DBE37906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D18BC9-6E7F-4B6A-B773-C024E2DADCE5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CF26B2-28AD-4A3A-8AD7-FDE77AA75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“The crowded metropolitan bus system in Buenos Aires could be responsible for 30 percent of new cases of tuberculosis in the city, a new study shows.”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Close contact between individuals increases transmission of diseases</a:t>
            </a:r>
          </a:p>
          <a:p>
            <a:endParaRPr lang="en-US" dirty="0"/>
          </a:p>
        </p:txBody>
      </p:sp>
      <p:pic>
        <p:nvPicPr>
          <p:cNvPr id="4" name="Picture 3" descr="buenos ai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971800"/>
            <a:ext cx="3200400" cy="2133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“Deer Predation or Starvation” worksheet for a graphical representation of the impact of predator and prey numbers on one another’s population size.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how a population changes, one must know the birth rate and the death rate.</a:t>
            </a:r>
          </a:p>
          <a:p>
            <a:r>
              <a:rPr lang="en-US" dirty="0" smtClean="0"/>
              <a:t>Life expectancy is also important</a:t>
            </a:r>
          </a:p>
          <a:p>
            <a:pPr lvl="1"/>
            <a:r>
              <a:rPr lang="en-US" dirty="0" smtClean="0"/>
              <a:t>In the U.S., the life expectancy for men is 74 years old, for women it’s 80.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 rate – death rate = growth rate</a:t>
            </a:r>
          </a:p>
          <a:p>
            <a:r>
              <a:rPr lang="en-US" dirty="0" smtClean="0"/>
              <a:t>When birthrate &gt; death rate, the population </a:t>
            </a:r>
          </a:p>
          <a:p>
            <a:endParaRPr lang="en-US" dirty="0" smtClean="0"/>
          </a:p>
          <a:p>
            <a:r>
              <a:rPr lang="en-US" u="sng" dirty="0" smtClean="0"/>
              <a:t>Immigration</a:t>
            </a:r>
            <a:r>
              <a:rPr lang="en-US" dirty="0" smtClean="0"/>
              <a:t> – Movement of individuals into a population</a:t>
            </a:r>
          </a:p>
          <a:p>
            <a:r>
              <a:rPr lang="en-US" u="sng" dirty="0" smtClean="0"/>
              <a:t>Emigration</a:t>
            </a:r>
            <a:r>
              <a:rPr lang="en-US" dirty="0" smtClean="0"/>
              <a:t> – Movement out of a population</a:t>
            </a:r>
          </a:p>
          <a:p>
            <a:endParaRPr lang="en-US" dirty="0" smtClean="0"/>
          </a:p>
          <a:p>
            <a:r>
              <a:rPr lang="en-US" dirty="0" smtClean="0"/>
              <a:t>When immigration &gt; emigration, pop.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7391400" y="51054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8153400" y="21336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Exponential Model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Things that grow at an equal rate show </a:t>
            </a:r>
            <a:r>
              <a:rPr lang="en-US" sz="2400" u="sng" dirty="0" smtClean="0"/>
              <a:t>linear growth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Populations of organisms grow slowly at first and as the population grows and has more reproducing individuals, it grows faster.  This is </a:t>
            </a:r>
            <a:r>
              <a:rPr lang="en-US" sz="2400" u="sng" dirty="0" smtClean="0"/>
              <a:t>exponential growth</a:t>
            </a:r>
            <a:r>
              <a:rPr lang="en-US" sz="2400" dirty="0" smtClean="0"/>
              <a:t>.  It is shown by a J-shaped curve.</a:t>
            </a:r>
          </a:p>
        </p:txBody>
      </p:sp>
      <p:pic>
        <p:nvPicPr>
          <p:cNvPr id="4100" name="Picture 12" descr="graph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1219200"/>
            <a:ext cx="4267200" cy="2463800"/>
          </a:xfrm>
          <a:noFill/>
        </p:spPr>
      </p:pic>
      <p:pic>
        <p:nvPicPr>
          <p:cNvPr id="4101" name="Picture 14" descr="PopulationGrowthHouseflie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3792538"/>
            <a:ext cx="4267200" cy="3065462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Can a population grow indefinitely?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No, a population is limited by </a:t>
            </a:r>
            <a:r>
              <a:rPr lang="en-US" u="sng" dirty="0" smtClean="0"/>
              <a:t>limiting factors</a:t>
            </a:r>
            <a:r>
              <a:rPr lang="en-US" dirty="0" smtClean="0"/>
              <a:t>, such as temperature, nutrients, predators, fire, etc.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Populations with plenty of resources have more births than deaths, so they grow until the environment is “maxed out.”</a:t>
            </a:r>
            <a:endParaRPr lang="en-US" u="sng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At this point, the population is at </a:t>
            </a:r>
            <a:r>
              <a:rPr lang="en-US" u="sng" dirty="0" smtClean="0"/>
              <a:t>carrying capacity</a:t>
            </a:r>
            <a:r>
              <a:rPr lang="en-US" dirty="0" smtClean="0"/>
              <a:t>, it contains all the individuals that the environment can support. 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reaching carrying capacity, the pop. growth curve levels off and becomes an S-shaped curve.</a:t>
            </a:r>
          </a:p>
          <a:p>
            <a:endParaRPr lang="en-US" dirty="0"/>
          </a:p>
        </p:txBody>
      </p:sp>
      <p:pic>
        <p:nvPicPr>
          <p:cNvPr id="4" name="Picture 5" descr="yeast_grow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352800" y="2590800"/>
            <a:ext cx="5410200" cy="39719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Age structure refers to the proportions of the population that are in different age levels.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Wide base = rapidly growing (many young people)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Fairly even between ages = stable</a:t>
            </a:r>
          </a:p>
        </p:txBody>
      </p:sp>
      <p:pic>
        <p:nvPicPr>
          <p:cNvPr id="11268" name="Picture 5" descr="agest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1752600"/>
            <a:ext cx="4572000" cy="2987675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Survivorship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an organism has a greater chance of dying at an early age, it shows a Type III survivorship curve</a:t>
            </a:r>
          </a:p>
          <a:p>
            <a:pPr lvl="1"/>
            <a:r>
              <a:rPr lang="en-US" dirty="0" smtClean="0"/>
              <a:t>Ex. Plants, oysters, insects</a:t>
            </a:r>
          </a:p>
          <a:p>
            <a:r>
              <a:rPr lang="en-US" dirty="0" smtClean="0"/>
              <a:t>If an organism has an equal chance of dying at any age, such as due to hunting or disease, it shows a Type II survivorship curve</a:t>
            </a:r>
          </a:p>
          <a:p>
            <a:pPr lvl="1"/>
            <a:r>
              <a:rPr lang="en-US" dirty="0" smtClean="0"/>
              <a:t>Ex. Squirrels, reptiles</a:t>
            </a:r>
          </a:p>
          <a:p>
            <a:r>
              <a:rPr lang="en-US" dirty="0" smtClean="0"/>
              <a:t>If an organism is likely to live at an early age, it shows a Type I survivorship curve</a:t>
            </a:r>
          </a:p>
          <a:p>
            <a:pPr lvl="1"/>
            <a:r>
              <a:rPr lang="en-US" dirty="0" smtClean="0"/>
              <a:t>Ex. Humans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population is a group of organisms, all of the same species, that live in a specific area.</a:t>
            </a:r>
          </a:p>
          <a:p>
            <a:endParaRPr lang="en-US" dirty="0"/>
          </a:p>
        </p:txBody>
      </p:sp>
      <p:pic>
        <p:nvPicPr>
          <p:cNvPr id="4" name="Picture 5" descr="Photo: Siberian tigers in the sn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2895600"/>
            <a:ext cx="4753329" cy="3276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Survivorship Curves</a:t>
            </a:r>
            <a:endParaRPr lang="en-US" dirty="0"/>
          </a:p>
        </p:txBody>
      </p:sp>
      <p:pic>
        <p:nvPicPr>
          <p:cNvPr id="5" name="Picture Placeholder 4" descr="survivorcurve.gif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0208" b="1020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Population Size Estimated?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Mark-recapture method</a:t>
            </a:r>
          </a:p>
          <a:p>
            <a:pPr lvl="1"/>
            <a:r>
              <a:rPr lang="en-US" dirty="0" smtClean="0"/>
              <a:t>Individuals are captured, marked, and released</a:t>
            </a:r>
          </a:p>
          <a:p>
            <a:pPr lvl="1"/>
            <a:r>
              <a:rPr lang="en-US" dirty="0" smtClean="0"/>
              <a:t>Researchers obtain another sample later and keep track of those already marked</a:t>
            </a:r>
          </a:p>
          <a:p>
            <a:pPr lvl="1"/>
            <a:r>
              <a:rPr lang="en-US" dirty="0" smtClean="0"/>
              <a:t>A formula is used to estimate the pop. size.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Random Sampling</a:t>
            </a:r>
          </a:p>
          <a:p>
            <a:pPr lvl="1"/>
            <a:r>
              <a:rPr lang="en-US" dirty="0" smtClean="0"/>
              <a:t>Apply # of individuals in sample to whole area</a:t>
            </a:r>
          </a:p>
        </p:txBody>
      </p:sp>
      <p:pic>
        <p:nvPicPr>
          <p:cNvPr id="4" name="Picture 3" descr="re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886200"/>
            <a:ext cx="1727200" cy="1295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often more helpful to know the population density of a group, or how crowded it is.  </a:t>
            </a:r>
          </a:p>
          <a:p>
            <a:r>
              <a:rPr lang="en-US" dirty="0" smtClean="0"/>
              <a:t>It’s the # of individuals per unit area or volume.</a:t>
            </a:r>
          </a:p>
          <a:p>
            <a:r>
              <a:rPr lang="en-US" dirty="0" smtClean="0"/>
              <a:t>If pop. density is too high, it can have serious consequences for the population.</a:t>
            </a:r>
            <a:endParaRPr lang="en-US" dirty="0"/>
          </a:p>
        </p:txBody>
      </p:sp>
      <p:pic>
        <p:nvPicPr>
          <p:cNvPr id="5" name="Picture 4" descr="bir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419600"/>
            <a:ext cx="3048000" cy="2286000"/>
          </a:xfrm>
          <a:prstGeom prst="rect">
            <a:avLst/>
          </a:prstGeom>
        </p:spPr>
      </p:pic>
      <p:pic>
        <p:nvPicPr>
          <p:cNvPr id="6" name="Picture 5" descr="crow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4495800"/>
            <a:ext cx="3373120" cy="2133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Density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china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/>
              <a:t>japan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1.3 billion people</a:t>
            </a:r>
          </a:p>
          <a:p>
            <a:r>
              <a:rPr lang="en-US" dirty="0" smtClean="0"/>
              <a:t>9.6 million km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Pop. density: 135 people/km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2362200"/>
            <a:ext cx="4648199" cy="3763963"/>
          </a:xfrm>
        </p:spPr>
        <p:txBody>
          <a:bodyPr/>
          <a:lstStyle/>
          <a:p>
            <a:r>
              <a:rPr lang="en-US" dirty="0" smtClean="0"/>
              <a:t>126 million people (10x less)</a:t>
            </a:r>
          </a:p>
          <a:p>
            <a:r>
              <a:rPr lang="en-US" dirty="0" smtClean="0"/>
              <a:t>377,835 km</a:t>
            </a:r>
            <a:r>
              <a:rPr lang="en-US" baseline="30000" dirty="0" smtClean="0"/>
              <a:t>2 </a:t>
            </a:r>
          </a:p>
          <a:p>
            <a:pPr>
              <a:buNone/>
            </a:pPr>
            <a:r>
              <a:rPr lang="en-US" baseline="30000" dirty="0" smtClean="0"/>
              <a:t>      </a:t>
            </a:r>
            <a:r>
              <a:rPr lang="en-US" dirty="0" smtClean="0"/>
              <a:t>(25x smaller area)</a:t>
            </a:r>
          </a:p>
          <a:p>
            <a:r>
              <a:rPr lang="en-US" dirty="0" smtClean="0"/>
              <a:t>Pop. Density:  325 </a:t>
            </a:r>
            <a:r>
              <a:rPr lang="en-US" dirty="0" err="1" smtClean="0"/>
              <a:t>ppl</a:t>
            </a:r>
            <a:r>
              <a:rPr lang="en-US" dirty="0" smtClean="0"/>
              <a:t>/km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8" name="Picture 7" descr="china pop densit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114800"/>
            <a:ext cx="2850302" cy="2514600"/>
          </a:xfrm>
          <a:prstGeom prst="rect">
            <a:avLst/>
          </a:prstGeom>
        </p:spPr>
      </p:pic>
      <p:pic>
        <p:nvPicPr>
          <p:cNvPr id="9" name="Picture 8" descr="Japan_Population_densit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267200"/>
            <a:ext cx="2400300" cy="240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Dispersion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Uniform </a:t>
            </a:r>
          </a:p>
          <a:p>
            <a:pPr lvl="1"/>
            <a:r>
              <a:rPr lang="en-US" dirty="0" smtClean="0"/>
              <a:t>Organisms keep their space (ex. Black bears)</a:t>
            </a:r>
          </a:p>
          <a:p>
            <a:r>
              <a:rPr lang="en-US" dirty="0" smtClean="0"/>
              <a:t>Clumped </a:t>
            </a:r>
          </a:p>
          <a:p>
            <a:pPr lvl="1"/>
            <a:r>
              <a:rPr lang="en-US" dirty="0" smtClean="0"/>
              <a:t>Occurs where food or space is clumped or due to social nature of organisms (ex. </a:t>
            </a:r>
            <a:r>
              <a:rPr lang="en-US" dirty="0" smtClean="0"/>
              <a:t>Bison, ants, school of fish, bees)</a:t>
            </a:r>
            <a:endParaRPr lang="en-US" dirty="0" smtClean="0"/>
          </a:p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Most populations show some degree of uniformity or clumping. (ex. White-tailed deer)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 page 93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range refers to the locations where a certain population can be found.  </a:t>
            </a:r>
          </a:p>
          <a:p>
            <a:r>
              <a:rPr lang="en-US" dirty="0" smtClean="0"/>
              <a:t>Some populations have a wide range, such as the white-tailed deer (N., C., &amp; S. America)</a:t>
            </a:r>
          </a:p>
          <a:p>
            <a:r>
              <a:rPr lang="en-US" dirty="0" smtClean="0"/>
              <a:t>Others have a narrow range, such as the three-toed sloth (northern S. America)</a:t>
            </a:r>
          </a:p>
          <a:p>
            <a:endParaRPr lang="en-US" dirty="0"/>
          </a:p>
        </p:txBody>
      </p:sp>
      <p:pic>
        <p:nvPicPr>
          <p:cNvPr id="4" name="Picture 3" descr="Whitetail_do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4495800"/>
            <a:ext cx="2794000" cy="2095500"/>
          </a:xfrm>
          <a:prstGeom prst="rect">
            <a:avLst/>
          </a:prstGeom>
        </p:spPr>
      </p:pic>
      <p:pic>
        <p:nvPicPr>
          <p:cNvPr id="5" name="Picture 4" descr="three-toed-slo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4495800"/>
            <a:ext cx="2933700" cy="22002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limits the size of a population?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Limiting Factors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Density-independent factors</a:t>
            </a:r>
            <a:r>
              <a:rPr lang="en-US" dirty="0" smtClean="0"/>
              <a:t> can affect populations, regardless of their density.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Ex.  Volcanic eruptions, floods, pesticides, pollution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u="sng" dirty="0" smtClean="0"/>
              <a:t>Density-dependent factors</a:t>
            </a:r>
            <a:r>
              <a:rPr lang="en-US" dirty="0" smtClean="0"/>
              <a:t> have an increasing effect as the population increases.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Ex.  Disease, predators, food supply, competition, crowding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4454</TotalTime>
  <Words>745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Populations</vt:lpstr>
      <vt:lpstr>Review</vt:lpstr>
      <vt:lpstr>How is Population Size Estimated?</vt:lpstr>
      <vt:lpstr>Population Density</vt:lpstr>
      <vt:lpstr>Population Density Comparison</vt:lpstr>
      <vt:lpstr>Dispersion Patterns</vt:lpstr>
      <vt:lpstr>Population Range</vt:lpstr>
      <vt:lpstr>What limits the size of a population?</vt:lpstr>
      <vt:lpstr>Limiting Factors</vt:lpstr>
      <vt:lpstr>Disease</vt:lpstr>
      <vt:lpstr>Predation</vt:lpstr>
      <vt:lpstr>Slide 12</vt:lpstr>
      <vt:lpstr>Population Dynamics</vt:lpstr>
      <vt:lpstr>Population Growth Rate</vt:lpstr>
      <vt:lpstr>Exponential Model</vt:lpstr>
      <vt:lpstr>Can a population grow indefinitely?</vt:lpstr>
      <vt:lpstr>Logistic Model</vt:lpstr>
      <vt:lpstr>Age structure</vt:lpstr>
      <vt:lpstr>Survivorship Curves</vt:lpstr>
      <vt:lpstr>Survivorship Curves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Populations</dc:title>
  <dc:creator>brownj</dc:creator>
  <cp:lastModifiedBy>Julie Brown</cp:lastModifiedBy>
  <cp:revision>303</cp:revision>
  <dcterms:created xsi:type="dcterms:W3CDTF">2010-09-30T15:22:20Z</dcterms:created>
  <dcterms:modified xsi:type="dcterms:W3CDTF">2012-09-21T17:36:37Z</dcterms:modified>
</cp:coreProperties>
</file>