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1" r:id="rId14"/>
    <p:sldId id="268" r:id="rId15"/>
    <p:sldId id="272" r:id="rId16"/>
    <p:sldId id="269" r:id="rId17"/>
    <p:sldId id="273" r:id="rId18"/>
    <p:sldId id="275" r:id="rId19"/>
    <p:sldId id="27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0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F6713-7ECC-4EAB-A1DD-623898C28D47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937AD-A668-4476-A66B-E4DEDF6698A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F6713-7ECC-4EAB-A1DD-623898C28D47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937AD-A668-4476-A66B-E4DEDF6698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F6713-7ECC-4EAB-A1DD-623898C28D47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937AD-A668-4476-A66B-E4DEDF6698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F6713-7ECC-4EAB-A1DD-623898C28D47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937AD-A668-4476-A66B-E4DEDF6698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F6713-7ECC-4EAB-A1DD-623898C28D47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937AD-A668-4476-A66B-E4DEDF6698A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F6713-7ECC-4EAB-A1DD-623898C28D47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937AD-A668-4476-A66B-E4DEDF6698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F6713-7ECC-4EAB-A1DD-623898C28D47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937AD-A668-4476-A66B-E4DEDF6698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F6713-7ECC-4EAB-A1DD-623898C28D47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A937AD-A668-4476-A66B-E4DEDF6698A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F6713-7ECC-4EAB-A1DD-623898C28D47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937AD-A668-4476-A66B-E4DEDF6698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F6713-7ECC-4EAB-A1DD-623898C28D47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FFA937AD-A668-4476-A66B-E4DEDF6698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A3F6713-7ECC-4EAB-A1DD-623898C28D47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937AD-A668-4476-A66B-E4DEDF6698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130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A3F6713-7ECC-4EAB-A1DD-623898C28D47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FA937AD-A668-4476-A66B-E4DEDF6698A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plants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Plants Unit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Alternation of </a:t>
            </a:r>
            <a:r>
              <a:rPr lang="en-US" dirty="0" smtClean="0"/>
              <a:t>Generations,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the sperm fertilizes the egg, it forms a diploid zygote.</a:t>
            </a:r>
          </a:p>
          <a:p>
            <a:r>
              <a:rPr lang="en-US" dirty="0" smtClean="0"/>
              <a:t>The zygote undergoes mitosis &amp; forms an embryo </a:t>
            </a:r>
            <a:r>
              <a:rPr lang="en-US" dirty="0" err="1" smtClean="0"/>
              <a:t>sporophyte</a:t>
            </a:r>
            <a:endParaRPr lang="en-US" dirty="0" smtClean="0"/>
          </a:p>
          <a:p>
            <a:r>
              <a:rPr lang="en-US" dirty="0" smtClean="0"/>
              <a:t>The cycle begins again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Characteristics of the plant kingdom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22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Bryophytes (non-vascular)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Adaptations: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Rhizoids</a:t>
            </a:r>
            <a:r>
              <a:rPr lang="en-US" dirty="0" smtClean="0"/>
              <a:t> anchor them in soil, absorb water</a:t>
            </a:r>
          </a:p>
          <a:p>
            <a:r>
              <a:rPr lang="en-US" dirty="0" smtClean="0"/>
              <a:t>Reproductive Structures:</a:t>
            </a:r>
          </a:p>
          <a:p>
            <a:pPr lvl="1"/>
            <a:r>
              <a:rPr lang="en-US" dirty="0" err="1" smtClean="0">
                <a:solidFill>
                  <a:srgbClr val="FFFF00"/>
                </a:solidFill>
              </a:rPr>
              <a:t>Antheridium</a:t>
            </a:r>
            <a:r>
              <a:rPr lang="en-US" dirty="0" smtClean="0"/>
              <a:t> produces sperm </a:t>
            </a:r>
            <a:r>
              <a:rPr lang="en-US" dirty="0" smtClean="0"/>
              <a:t>(requires water) </a:t>
            </a:r>
            <a:endParaRPr lang="en-US" dirty="0" smtClean="0"/>
          </a:p>
          <a:p>
            <a:pPr lvl="1"/>
            <a:r>
              <a:rPr lang="en-US" dirty="0" err="1" smtClean="0">
                <a:solidFill>
                  <a:srgbClr val="FFFF00"/>
                </a:solidFill>
              </a:rPr>
              <a:t>Archegonium</a:t>
            </a:r>
            <a:r>
              <a:rPr lang="en-US" dirty="0" smtClean="0"/>
              <a:t> produces eggs</a:t>
            </a:r>
          </a:p>
          <a:p>
            <a:r>
              <a:rPr lang="en-US" dirty="0" smtClean="0"/>
              <a:t>Transport of Materials:  </a:t>
            </a:r>
          </a:p>
          <a:p>
            <a:pPr lvl="1"/>
            <a:r>
              <a:rPr lang="en-US" dirty="0" smtClean="0"/>
              <a:t>Mostly osmosis</a:t>
            </a:r>
          </a:p>
          <a:p>
            <a:r>
              <a:rPr lang="en-US" dirty="0" smtClean="0"/>
              <a:t>Spores</a:t>
            </a:r>
          </a:p>
          <a:p>
            <a:r>
              <a:rPr lang="en-US" dirty="0" smtClean="0"/>
              <a:t>Examples:  Mosses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Bryophytes</a:t>
            </a:r>
            <a:endParaRPr lang="en-US" dirty="0"/>
          </a:p>
        </p:txBody>
      </p:sp>
      <p:pic>
        <p:nvPicPr>
          <p:cNvPr id="5" name="Content Placeholder 4" descr="moss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28800" y="1981200"/>
            <a:ext cx="5399927" cy="4038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Pterophytes</a:t>
            </a:r>
            <a:r>
              <a:rPr lang="en-US" dirty="0" smtClean="0"/>
              <a:t> (non-seed vascular)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Adaptations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vascular tissue, become dormant when dry, rhizome (underground stem) stores starch</a:t>
            </a:r>
            <a:endParaRPr lang="en-US" dirty="0" smtClean="0"/>
          </a:p>
          <a:p>
            <a:r>
              <a:rPr lang="en-US" dirty="0" smtClean="0"/>
              <a:t>Reproductive Structures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Antheridium</a:t>
            </a:r>
            <a:r>
              <a:rPr lang="en-US" dirty="0" smtClean="0"/>
              <a:t> (requires water) &amp; </a:t>
            </a:r>
            <a:r>
              <a:rPr lang="en-US" dirty="0" err="1" smtClean="0"/>
              <a:t>archegonium</a:t>
            </a:r>
            <a:endParaRPr lang="en-US" dirty="0" smtClean="0"/>
          </a:p>
          <a:p>
            <a:r>
              <a:rPr lang="en-US" dirty="0" smtClean="0"/>
              <a:t>Transport </a:t>
            </a:r>
            <a:r>
              <a:rPr lang="en-US" dirty="0" smtClean="0"/>
              <a:t>of Materials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Branched veins transport food &amp; water</a:t>
            </a:r>
            <a:endParaRPr lang="en-US" dirty="0" smtClean="0"/>
          </a:p>
          <a:p>
            <a:r>
              <a:rPr lang="en-US" dirty="0" smtClean="0"/>
              <a:t>Spores (come from </a:t>
            </a:r>
            <a:r>
              <a:rPr lang="en-US" dirty="0" err="1" smtClean="0"/>
              <a:t>sori</a:t>
            </a:r>
            <a:r>
              <a:rPr lang="en-US" dirty="0" smtClean="0"/>
              <a:t> under the leaves)</a:t>
            </a:r>
            <a:endParaRPr lang="en-US" dirty="0" smtClean="0"/>
          </a:p>
          <a:p>
            <a:r>
              <a:rPr lang="en-US" dirty="0" smtClean="0"/>
              <a:t>Examples</a:t>
            </a:r>
            <a:r>
              <a:rPr lang="en-US" dirty="0" smtClean="0"/>
              <a:t>: ferns, horsetails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Pterophytes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Fern with </a:t>
            </a:r>
            <a:r>
              <a:rPr lang="en-US" dirty="0" err="1" smtClean="0"/>
              <a:t>sori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 smtClean="0"/>
              <a:t>Horsetail</a:t>
            </a:r>
            <a:endParaRPr lang="en-US" dirty="0"/>
          </a:p>
        </p:txBody>
      </p:sp>
      <p:pic>
        <p:nvPicPr>
          <p:cNvPr id="7" name="Content Placeholder 6" descr="fern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685800" y="1905000"/>
            <a:ext cx="3616806" cy="2819400"/>
          </a:xfrm>
        </p:spPr>
      </p:pic>
      <p:pic>
        <p:nvPicPr>
          <p:cNvPr id="8" name="Content Placeholder 7" descr="horsetail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5791200" y="1905000"/>
            <a:ext cx="2133600" cy="284156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Gymnosperms/</a:t>
            </a:r>
            <a:r>
              <a:rPr lang="en-US" dirty="0" err="1" smtClean="0"/>
              <a:t>Coniferophytes</a:t>
            </a:r>
            <a:r>
              <a:rPr lang="en-US" dirty="0" smtClean="0"/>
              <a:t> (“naked seeds” - seed vascular)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Adaptations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Pollen limits need for water</a:t>
            </a:r>
          </a:p>
          <a:p>
            <a:pPr lvl="1"/>
            <a:r>
              <a:rPr lang="en-US" dirty="0" smtClean="0"/>
              <a:t>Seeds protect embryo</a:t>
            </a:r>
            <a:endParaRPr lang="en-US" dirty="0" smtClean="0"/>
          </a:p>
          <a:p>
            <a:r>
              <a:rPr lang="en-US" dirty="0" smtClean="0"/>
              <a:t>Reproductive Structures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Cones (male &amp; female)</a:t>
            </a:r>
            <a:endParaRPr lang="en-US" dirty="0" smtClean="0"/>
          </a:p>
          <a:p>
            <a:r>
              <a:rPr lang="en-US" dirty="0" smtClean="0"/>
              <a:t>Transport of Materials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Vascular tissue</a:t>
            </a:r>
            <a:endParaRPr lang="en-US" dirty="0" smtClean="0"/>
          </a:p>
          <a:p>
            <a:r>
              <a:rPr lang="en-US" dirty="0" smtClean="0"/>
              <a:t>Seeds (after fertilization) &amp; spores (before)</a:t>
            </a:r>
            <a:endParaRPr lang="en-US" dirty="0" smtClean="0"/>
          </a:p>
          <a:p>
            <a:r>
              <a:rPr lang="en-US" dirty="0" smtClean="0"/>
              <a:t>Examples</a:t>
            </a:r>
            <a:r>
              <a:rPr lang="en-US" dirty="0" smtClean="0"/>
              <a:t>:  Pine, fir, cedar, spruce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Gymnosperms</a:t>
            </a:r>
            <a:endParaRPr lang="en-US" dirty="0"/>
          </a:p>
        </p:txBody>
      </p:sp>
      <p:pic>
        <p:nvPicPr>
          <p:cNvPr id="6" name="Content Placeholder 5" descr="pines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09600" y="2057400"/>
            <a:ext cx="4374430" cy="3276600"/>
          </a:xfrm>
        </p:spPr>
      </p:pic>
      <p:pic>
        <p:nvPicPr>
          <p:cNvPr id="5" name="Content Placeholder 4" descr="red cedar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257800" y="1676400"/>
            <a:ext cx="3197514" cy="4419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Gymnosperm Cones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Male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 smtClean="0"/>
              <a:t>        Female</a:t>
            </a:r>
            <a:endParaRPr lang="en-US" dirty="0"/>
          </a:p>
        </p:txBody>
      </p:sp>
      <p:pic>
        <p:nvPicPr>
          <p:cNvPr id="7" name="Content Placeholder 6" descr="male cones.bmp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381000" y="1981200"/>
            <a:ext cx="4007788" cy="2667000"/>
          </a:xfrm>
        </p:spPr>
      </p:pic>
      <p:pic>
        <p:nvPicPr>
          <p:cNvPr id="8" name="Content Placeholder 7" descr="female cone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5334000" y="1981200"/>
            <a:ext cx="3560582" cy="2667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Angiosperms/</a:t>
            </a:r>
            <a:r>
              <a:rPr lang="en-US" dirty="0" err="1" smtClean="0"/>
              <a:t>Anthophytes</a:t>
            </a:r>
            <a:r>
              <a:rPr lang="en-US" dirty="0" smtClean="0"/>
              <a:t> (“enclosed seed” –seed vascular, flowering plants)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7467600" cy="4419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Adaptations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Vascular tissue</a:t>
            </a:r>
          </a:p>
          <a:p>
            <a:pPr lvl="1"/>
            <a:r>
              <a:rPr lang="en-US" dirty="0" smtClean="0"/>
              <a:t>Seeds produced in fruits (dispersal &amp; protection)</a:t>
            </a:r>
            <a:endParaRPr lang="en-US" dirty="0" smtClean="0"/>
          </a:p>
          <a:p>
            <a:r>
              <a:rPr lang="en-US" dirty="0" smtClean="0"/>
              <a:t>Reproductive Structures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Seeds, stamen &amp; pistils on flowers</a:t>
            </a:r>
            <a:endParaRPr lang="en-US" dirty="0" smtClean="0"/>
          </a:p>
          <a:p>
            <a:r>
              <a:rPr lang="en-US" dirty="0" smtClean="0"/>
              <a:t>Transport of Materials</a:t>
            </a:r>
            <a:r>
              <a:rPr lang="en-US" dirty="0" smtClean="0"/>
              <a:t>: vascular tissue</a:t>
            </a:r>
            <a:endParaRPr lang="en-US" dirty="0" smtClean="0"/>
          </a:p>
          <a:p>
            <a:r>
              <a:rPr lang="en-US" dirty="0" smtClean="0"/>
              <a:t>Seeds</a:t>
            </a:r>
            <a:endParaRPr lang="en-US" dirty="0" smtClean="0"/>
          </a:p>
          <a:p>
            <a:r>
              <a:rPr lang="en-US" dirty="0" smtClean="0"/>
              <a:t>Examples</a:t>
            </a:r>
            <a:r>
              <a:rPr lang="en-US" dirty="0" smtClean="0"/>
              <a:t>:  Magnolia, maple, apple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Evidence that plants &amp; green algae shared a common ancestor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both:</a:t>
            </a:r>
          </a:p>
          <a:p>
            <a:pPr lvl="1"/>
            <a:r>
              <a:rPr lang="en-US" dirty="0" smtClean="0"/>
              <a:t>Have cell walls containing cellulose</a:t>
            </a:r>
          </a:p>
          <a:p>
            <a:pPr lvl="1"/>
            <a:r>
              <a:rPr lang="en-US" dirty="0" smtClean="0"/>
              <a:t>Store food as starch</a:t>
            </a:r>
          </a:p>
          <a:p>
            <a:pPr lvl="1"/>
            <a:r>
              <a:rPr lang="en-US" dirty="0" smtClean="0"/>
              <a:t>Use same chlorophylls in photosynthesis</a:t>
            </a:r>
          </a:p>
          <a:p>
            <a:pPr lvl="1"/>
            <a:r>
              <a:rPr lang="en-US" dirty="0" smtClean="0"/>
              <a:t>Undergo cell division that includes cell plate formation</a:t>
            </a:r>
          </a:p>
          <a:p>
            <a:pPr lvl="1"/>
            <a:r>
              <a:rPr lang="en-US" dirty="0" smtClean="0"/>
              <a:t>Have same types of enzymes in cellular vesicles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prevents water loss?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cuticle – a waxy, waterproof covering</a:t>
            </a:r>
          </a:p>
          <a:p>
            <a:pPr lvl="1"/>
            <a:r>
              <a:rPr lang="en-US" dirty="0" smtClean="0"/>
              <a:t>It keeps water and some microorganisms out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Stomata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Stomata are openings in the outer layer of leaves and some stems</a:t>
            </a:r>
          </a:p>
          <a:p>
            <a:r>
              <a:rPr lang="en-US" dirty="0" smtClean="0"/>
              <a:t>They are most found on the bottoms of leaves</a:t>
            </a:r>
          </a:p>
          <a:p>
            <a:pPr lvl="1"/>
            <a:r>
              <a:rPr lang="en-US" dirty="0" smtClean="0"/>
              <a:t>W</a:t>
            </a:r>
            <a:r>
              <a:rPr lang="en-US" dirty="0" smtClean="0"/>
              <a:t>hy do you think this is true?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Vascular Tissue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Vascular tissue is specialized transport tissue</a:t>
            </a:r>
          </a:p>
          <a:p>
            <a:r>
              <a:rPr lang="en-US" dirty="0" smtClean="0"/>
              <a:t>It enables faster movement of substances through the plant, over greater distances (allows the plant to grow larger)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Nonvascular Tissue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Nonvascular plants are those that lack specialized transport tissues</a:t>
            </a:r>
          </a:p>
          <a:p>
            <a:r>
              <a:rPr lang="en-US" dirty="0" smtClean="0"/>
              <a:t>Substances move from cell to cell by osmosis and diffusion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seed is a plant organ that contains an embryo, nutrients for the embryo, and is covered by a protective coat.</a:t>
            </a:r>
          </a:p>
          <a:p>
            <a:r>
              <a:rPr lang="en-US" dirty="0" smtClean="0"/>
              <a:t>Functions:</a:t>
            </a:r>
          </a:p>
          <a:p>
            <a:pPr lvl="1"/>
            <a:r>
              <a:rPr lang="en-US" dirty="0" smtClean="0"/>
              <a:t>To protect the embryo from harsh environmental conditions (they only sprout when conditions are favorable)</a:t>
            </a:r>
          </a:p>
          <a:p>
            <a:pPr lvl="1"/>
            <a:r>
              <a:rPr lang="en-US" dirty="0" smtClean="0"/>
              <a:t>To aid in the plant’s dispersal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Non-Seed Plants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Non-seed plants reproduce via spores, haploid cells capable of producing an organism</a:t>
            </a:r>
          </a:p>
          <a:p>
            <a:r>
              <a:rPr lang="en-US" dirty="0" smtClean="0"/>
              <a:t>They require water for the sperm to reach the eggs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Alternation of Generations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plant has 2 life stages:</a:t>
            </a:r>
          </a:p>
          <a:p>
            <a:pPr lvl="1"/>
            <a:r>
              <a:rPr lang="en-US" dirty="0" smtClean="0"/>
              <a:t>The </a:t>
            </a:r>
            <a:r>
              <a:rPr lang="en-US" u="sng" dirty="0" err="1" smtClean="0">
                <a:solidFill>
                  <a:srgbClr val="FFFF00"/>
                </a:solidFill>
              </a:rPr>
              <a:t>sporophyte</a:t>
            </a:r>
            <a:r>
              <a:rPr lang="en-US" dirty="0" smtClean="0"/>
              <a:t> (generally the “normal” plant) has diploid cells</a:t>
            </a:r>
          </a:p>
          <a:p>
            <a:pPr lvl="1"/>
            <a:r>
              <a:rPr lang="en-US" dirty="0" smtClean="0"/>
              <a:t>Through meiosis, these cells produce haploid spores.</a:t>
            </a:r>
          </a:p>
          <a:p>
            <a:pPr lvl="1"/>
            <a:r>
              <a:rPr lang="en-US" dirty="0" smtClean="0"/>
              <a:t>Spores undergo cell divisions &amp; become </a:t>
            </a:r>
            <a:r>
              <a:rPr lang="en-US" dirty="0" err="1" smtClean="0"/>
              <a:t>multicellular</a:t>
            </a:r>
            <a:r>
              <a:rPr lang="en-US" dirty="0" smtClean="0"/>
              <a:t>, haploid  </a:t>
            </a:r>
            <a:r>
              <a:rPr lang="en-US" u="sng" dirty="0" smtClean="0">
                <a:solidFill>
                  <a:srgbClr val="FFFF00"/>
                </a:solidFill>
              </a:rPr>
              <a:t>gametophytes</a:t>
            </a:r>
            <a:r>
              <a:rPr lang="en-US" dirty="0" smtClean="0"/>
              <a:t> (tiny)</a:t>
            </a:r>
          </a:p>
          <a:p>
            <a:pPr lvl="1"/>
            <a:r>
              <a:rPr lang="en-US" dirty="0" smtClean="0"/>
              <a:t>Some of these gametophyte cells differentiate &amp; become haploid gametes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4624</TotalTime>
  <Words>523</Words>
  <Application>Microsoft Office PowerPoint</Application>
  <PresentationFormat>On-screen Show (4:3)</PresentationFormat>
  <Paragraphs>88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Technic</vt:lpstr>
      <vt:lpstr>Introduction to plants</vt:lpstr>
      <vt:lpstr>Evidence that plants &amp; green algae shared a common ancestor</vt:lpstr>
      <vt:lpstr>What prevents water loss?</vt:lpstr>
      <vt:lpstr>Stomata</vt:lpstr>
      <vt:lpstr>Vascular Tissue</vt:lpstr>
      <vt:lpstr>Nonvascular Tissue</vt:lpstr>
      <vt:lpstr>Seeds</vt:lpstr>
      <vt:lpstr>Non-Seed Plants</vt:lpstr>
      <vt:lpstr>Alternation of Generations</vt:lpstr>
      <vt:lpstr>Alternation of Generations, continued</vt:lpstr>
      <vt:lpstr>Characteristics of the plant kingdom</vt:lpstr>
      <vt:lpstr>Bryophytes (non-vascular)</vt:lpstr>
      <vt:lpstr>Bryophytes</vt:lpstr>
      <vt:lpstr>Pterophytes (non-seed vascular)</vt:lpstr>
      <vt:lpstr>Pterophytes</vt:lpstr>
      <vt:lpstr>Gymnosperms/Coniferophytes (“naked seeds” - seed vascular)</vt:lpstr>
      <vt:lpstr>Gymnosperms</vt:lpstr>
      <vt:lpstr>Gymnosperm Cones</vt:lpstr>
      <vt:lpstr>Angiosperms/Anthophytes (“enclosed seed” –seed vascular, flowering plants)</vt:lpstr>
    </vt:vector>
  </TitlesOfParts>
  <Company>Leon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plants</dc:title>
  <dc:creator>Julie Brown</dc:creator>
  <cp:lastModifiedBy>Julie Brown</cp:lastModifiedBy>
  <cp:revision>5</cp:revision>
  <dcterms:created xsi:type="dcterms:W3CDTF">2013-03-29T12:46:04Z</dcterms:created>
  <dcterms:modified xsi:type="dcterms:W3CDTF">2013-04-01T17:50:41Z</dcterms:modified>
</cp:coreProperties>
</file>