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8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58" r:id="rId32"/>
    <p:sldId id="300" r:id="rId33"/>
    <p:sldId id="285" r:id="rId34"/>
    <p:sldId id="286" r:id="rId35"/>
    <p:sldId id="293" r:id="rId36"/>
    <p:sldId id="294" r:id="rId37"/>
    <p:sldId id="289" r:id="rId38"/>
    <p:sldId id="290" r:id="rId39"/>
    <p:sldId id="295" r:id="rId40"/>
    <p:sldId id="296" r:id="rId41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F6BF69"/>
    <a:srgbClr val="7B00E4"/>
    <a:srgbClr val="D93192"/>
    <a:srgbClr val="9234DB"/>
    <a:srgbClr val="B50069"/>
    <a:srgbClr val="009688"/>
    <a:srgbClr val="67676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rrz.uni-hamburg.de/biologie/b_online/e09/09b.ht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ps.prenhall.com/wps/media/objects/487/498728/CDA9_1/CDA9_1b/CDA9_1b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Homologous Chromosomes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957513" y="6005513"/>
            <a:ext cx="3035300" cy="454025"/>
            <a:chOff x="1863" y="3783"/>
            <a:chExt cx="1912" cy="286"/>
          </a:xfrm>
        </p:grpSpPr>
        <p:sp>
          <p:nvSpPr>
            <p:cNvPr id="12324" name="Rectangle 16"/>
            <p:cNvSpPr>
              <a:spLocks noChangeArrowheads="1"/>
            </p:cNvSpPr>
            <p:nvPr/>
          </p:nvSpPr>
          <p:spPr bwMode="auto">
            <a:xfrm>
              <a:off x="1863" y="3783"/>
              <a:ext cx="87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Paternal</a:t>
              </a:r>
            </a:p>
          </p:txBody>
        </p:sp>
        <p:sp>
          <p:nvSpPr>
            <p:cNvPr id="12325" name="Rectangle 17"/>
            <p:cNvSpPr>
              <a:spLocks noChangeArrowheads="1"/>
            </p:cNvSpPr>
            <p:nvPr/>
          </p:nvSpPr>
          <p:spPr bwMode="auto">
            <a:xfrm>
              <a:off x="2871" y="3783"/>
              <a:ext cx="90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Maternal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04800" y="2146300"/>
            <a:ext cx="8574088" cy="3663950"/>
            <a:chOff x="192" y="1352"/>
            <a:chExt cx="5401" cy="2308"/>
          </a:xfrm>
        </p:grpSpPr>
        <p:sp>
          <p:nvSpPr>
            <p:cNvPr id="12294" name="Freeform 4"/>
            <p:cNvSpPr>
              <a:spLocks/>
            </p:cNvSpPr>
            <p:nvPr/>
          </p:nvSpPr>
          <p:spPr bwMode="auto">
            <a:xfrm>
              <a:off x="2413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5"/>
            <p:cNvSpPr>
              <a:spLocks/>
            </p:cNvSpPr>
            <p:nvPr/>
          </p:nvSpPr>
          <p:spPr bwMode="auto">
            <a:xfrm>
              <a:off x="2101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Oval 6"/>
            <p:cNvSpPr>
              <a:spLocks noChangeArrowheads="1"/>
            </p:cNvSpPr>
            <p:nvPr/>
          </p:nvSpPr>
          <p:spPr bwMode="auto">
            <a:xfrm rot="60000">
              <a:off x="2312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Freeform 7"/>
            <p:cNvSpPr>
              <a:spLocks/>
            </p:cNvSpPr>
            <p:nvPr/>
          </p:nvSpPr>
          <p:spPr bwMode="auto">
            <a:xfrm>
              <a:off x="3085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8"/>
            <p:cNvSpPr>
              <a:spLocks/>
            </p:cNvSpPr>
            <p:nvPr/>
          </p:nvSpPr>
          <p:spPr bwMode="auto">
            <a:xfrm>
              <a:off x="2773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Oval 9"/>
            <p:cNvSpPr>
              <a:spLocks noChangeArrowheads="1"/>
            </p:cNvSpPr>
            <p:nvPr/>
          </p:nvSpPr>
          <p:spPr bwMode="auto">
            <a:xfrm rot="60000">
              <a:off x="2984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2176" y="1680"/>
              <a:ext cx="2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3136" y="1680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2"/>
            <p:cNvSpPr>
              <a:spLocks noChangeArrowheads="1"/>
            </p:cNvSpPr>
            <p:nvPr/>
          </p:nvSpPr>
          <p:spPr bwMode="auto">
            <a:xfrm>
              <a:off x="3831" y="1556"/>
              <a:ext cx="816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eye color</a:t>
              </a:r>
            </a:p>
            <a:p>
              <a:r>
                <a:rPr lang="en-US" sz="2000" b="1"/>
                <a:t>   locus</a:t>
              </a:r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>
              <a:off x="3512" y="168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4"/>
            <p:cNvSpPr>
              <a:spLocks noChangeShapeType="1"/>
            </p:cNvSpPr>
            <p:nvPr/>
          </p:nvSpPr>
          <p:spPr bwMode="auto">
            <a:xfrm>
              <a:off x="1736" y="168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5"/>
            <p:cNvSpPr>
              <a:spLocks noChangeArrowheads="1"/>
            </p:cNvSpPr>
            <p:nvPr/>
          </p:nvSpPr>
          <p:spPr bwMode="auto">
            <a:xfrm>
              <a:off x="903" y="1556"/>
              <a:ext cx="816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eye color</a:t>
              </a:r>
            </a:p>
            <a:p>
              <a:r>
                <a:rPr lang="en-US" sz="2000" b="1"/>
                <a:t>   locus</a:t>
              </a:r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auto">
            <a:xfrm>
              <a:off x="4692" y="1788"/>
              <a:ext cx="241" cy="1429"/>
            </a:xfrm>
            <a:custGeom>
              <a:avLst/>
              <a:gdLst>
                <a:gd name="T0" fmla="*/ 84 w 241"/>
                <a:gd name="T1" fmla="*/ 672 h 1429"/>
                <a:gd name="T2" fmla="*/ 60 w 241"/>
                <a:gd name="T3" fmla="*/ 600 h 1429"/>
                <a:gd name="T4" fmla="*/ 48 w 241"/>
                <a:gd name="T5" fmla="*/ 528 h 1429"/>
                <a:gd name="T6" fmla="*/ 36 w 241"/>
                <a:gd name="T7" fmla="*/ 456 h 1429"/>
                <a:gd name="T8" fmla="*/ 24 w 241"/>
                <a:gd name="T9" fmla="*/ 360 h 1429"/>
                <a:gd name="T10" fmla="*/ 0 w 241"/>
                <a:gd name="T11" fmla="*/ 276 h 1429"/>
                <a:gd name="T12" fmla="*/ 0 w 241"/>
                <a:gd name="T13" fmla="*/ 192 h 1429"/>
                <a:gd name="T14" fmla="*/ 0 w 241"/>
                <a:gd name="T15" fmla="*/ 108 h 1429"/>
                <a:gd name="T16" fmla="*/ 24 w 241"/>
                <a:gd name="T17" fmla="*/ 36 h 1429"/>
                <a:gd name="T18" fmla="*/ 108 w 241"/>
                <a:gd name="T19" fmla="*/ 0 h 1429"/>
                <a:gd name="T20" fmla="*/ 156 w 241"/>
                <a:gd name="T21" fmla="*/ 60 h 1429"/>
                <a:gd name="T22" fmla="*/ 180 w 241"/>
                <a:gd name="T23" fmla="*/ 132 h 1429"/>
                <a:gd name="T24" fmla="*/ 180 w 241"/>
                <a:gd name="T25" fmla="*/ 204 h 1429"/>
                <a:gd name="T26" fmla="*/ 180 w 241"/>
                <a:gd name="T27" fmla="*/ 288 h 1429"/>
                <a:gd name="T28" fmla="*/ 180 w 241"/>
                <a:gd name="T29" fmla="*/ 384 h 1429"/>
                <a:gd name="T30" fmla="*/ 180 w 241"/>
                <a:gd name="T31" fmla="*/ 456 h 1429"/>
                <a:gd name="T32" fmla="*/ 180 w 241"/>
                <a:gd name="T33" fmla="*/ 528 h 1429"/>
                <a:gd name="T34" fmla="*/ 180 w 241"/>
                <a:gd name="T35" fmla="*/ 600 h 1429"/>
                <a:gd name="T36" fmla="*/ 180 w 241"/>
                <a:gd name="T37" fmla="*/ 672 h 1429"/>
                <a:gd name="T38" fmla="*/ 180 w 241"/>
                <a:gd name="T39" fmla="*/ 744 h 1429"/>
                <a:gd name="T40" fmla="*/ 180 w 241"/>
                <a:gd name="T41" fmla="*/ 816 h 1429"/>
                <a:gd name="T42" fmla="*/ 180 w 241"/>
                <a:gd name="T43" fmla="*/ 888 h 1429"/>
                <a:gd name="T44" fmla="*/ 192 w 241"/>
                <a:gd name="T45" fmla="*/ 960 h 1429"/>
                <a:gd name="T46" fmla="*/ 216 w 241"/>
                <a:gd name="T47" fmla="*/ 1032 h 1429"/>
                <a:gd name="T48" fmla="*/ 228 w 241"/>
                <a:gd name="T49" fmla="*/ 1104 h 1429"/>
                <a:gd name="T50" fmla="*/ 240 w 241"/>
                <a:gd name="T51" fmla="*/ 1176 h 1429"/>
                <a:gd name="T52" fmla="*/ 240 w 241"/>
                <a:gd name="T53" fmla="*/ 1248 h 1429"/>
                <a:gd name="T54" fmla="*/ 216 w 241"/>
                <a:gd name="T55" fmla="*/ 1320 h 1429"/>
                <a:gd name="T56" fmla="*/ 180 w 241"/>
                <a:gd name="T57" fmla="*/ 1392 h 1429"/>
                <a:gd name="T58" fmla="*/ 120 w 241"/>
                <a:gd name="T59" fmla="*/ 1416 h 1429"/>
                <a:gd name="T60" fmla="*/ 96 w 241"/>
                <a:gd name="T61" fmla="*/ 1344 h 1429"/>
                <a:gd name="T62" fmla="*/ 96 w 241"/>
                <a:gd name="T63" fmla="*/ 1272 h 1429"/>
                <a:gd name="T64" fmla="*/ 72 w 241"/>
                <a:gd name="T65" fmla="*/ 1200 h 1429"/>
                <a:gd name="T66" fmla="*/ 72 w 241"/>
                <a:gd name="T67" fmla="*/ 1128 h 1429"/>
                <a:gd name="T68" fmla="*/ 72 w 241"/>
                <a:gd name="T69" fmla="*/ 1044 h 1429"/>
                <a:gd name="T70" fmla="*/ 72 w 241"/>
                <a:gd name="T71" fmla="*/ 972 h 1429"/>
                <a:gd name="T72" fmla="*/ 96 w 241"/>
                <a:gd name="T73" fmla="*/ 900 h 1429"/>
                <a:gd name="T74" fmla="*/ 120 w 241"/>
                <a:gd name="T75" fmla="*/ 828 h 1429"/>
                <a:gd name="T76" fmla="*/ 132 w 241"/>
                <a:gd name="T77" fmla="*/ 756 h 1429"/>
                <a:gd name="T78" fmla="*/ 108 w 241"/>
                <a:gd name="T79" fmla="*/ 708 h 14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1"/>
                <a:gd name="T121" fmla="*/ 0 h 1429"/>
                <a:gd name="T122" fmla="*/ 241 w 241"/>
                <a:gd name="T123" fmla="*/ 1429 h 14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1" h="1429">
                  <a:moveTo>
                    <a:pt x="108" y="708"/>
                  </a:moveTo>
                  <a:lnTo>
                    <a:pt x="84" y="672"/>
                  </a:lnTo>
                  <a:lnTo>
                    <a:pt x="72" y="636"/>
                  </a:lnTo>
                  <a:lnTo>
                    <a:pt x="60" y="600"/>
                  </a:lnTo>
                  <a:lnTo>
                    <a:pt x="48" y="564"/>
                  </a:lnTo>
                  <a:lnTo>
                    <a:pt x="48" y="528"/>
                  </a:lnTo>
                  <a:lnTo>
                    <a:pt x="36" y="492"/>
                  </a:lnTo>
                  <a:lnTo>
                    <a:pt x="36" y="456"/>
                  </a:lnTo>
                  <a:lnTo>
                    <a:pt x="24" y="408"/>
                  </a:lnTo>
                  <a:lnTo>
                    <a:pt x="24" y="360"/>
                  </a:lnTo>
                  <a:lnTo>
                    <a:pt x="12" y="312"/>
                  </a:lnTo>
                  <a:lnTo>
                    <a:pt x="0" y="276"/>
                  </a:lnTo>
                  <a:lnTo>
                    <a:pt x="0" y="240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24" y="36"/>
                  </a:lnTo>
                  <a:lnTo>
                    <a:pt x="72" y="12"/>
                  </a:lnTo>
                  <a:lnTo>
                    <a:pt x="108" y="0"/>
                  </a:lnTo>
                  <a:lnTo>
                    <a:pt x="144" y="24"/>
                  </a:lnTo>
                  <a:lnTo>
                    <a:pt x="156" y="60"/>
                  </a:lnTo>
                  <a:lnTo>
                    <a:pt x="168" y="96"/>
                  </a:lnTo>
                  <a:lnTo>
                    <a:pt x="180" y="132"/>
                  </a:lnTo>
                  <a:lnTo>
                    <a:pt x="180" y="168"/>
                  </a:lnTo>
                  <a:lnTo>
                    <a:pt x="180" y="204"/>
                  </a:lnTo>
                  <a:lnTo>
                    <a:pt x="180" y="240"/>
                  </a:lnTo>
                  <a:lnTo>
                    <a:pt x="180" y="288"/>
                  </a:lnTo>
                  <a:lnTo>
                    <a:pt x="180" y="336"/>
                  </a:lnTo>
                  <a:lnTo>
                    <a:pt x="180" y="384"/>
                  </a:lnTo>
                  <a:lnTo>
                    <a:pt x="180" y="420"/>
                  </a:lnTo>
                  <a:lnTo>
                    <a:pt x="180" y="456"/>
                  </a:lnTo>
                  <a:lnTo>
                    <a:pt x="180" y="492"/>
                  </a:lnTo>
                  <a:lnTo>
                    <a:pt x="180" y="528"/>
                  </a:lnTo>
                  <a:lnTo>
                    <a:pt x="180" y="564"/>
                  </a:lnTo>
                  <a:lnTo>
                    <a:pt x="180" y="600"/>
                  </a:lnTo>
                  <a:lnTo>
                    <a:pt x="180" y="636"/>
                  </a:lnTo>
                  <a:lnTo>
                    <a:pt x="180" y="672"/>
                  </a:lnTo>
                  <a:lnTo>
                    <a:pt x="180" y="708"/>
                  </a:lnTo>
                  <a:lnTo>
                    <a:pt x="180" y="744"/>
                  </a:lnTo>
                  <a:lnTo>
                    <a:pt x="180" y="780"/>
                  </a:lnTo>
                  <a:lnTo>
                    <a:pt x="180" y="816"/>
                  </a:lnTo>
                  <a:lnTo>
                    <a:pt x="180" y="852"/>
                  </a:lnTo>
                  <a:lnTo>
                    <a:pt x="180" y="888"/>
                  </a:lnTo>
                  <a:lnTo>
                    <a:pt x="192" y="924"/>
                  </a:lnTo>
                  <a:lnTo>
                    <a:pt x="192" y="960"/>
                  </a:lnTo>
                  <a:lnTo>
                    <a:pt x="204" y="996"/>
                  </a:lnTo>
                  <a:lnTo>
                    <a:pt x="216" y="1032"/>
                  </a:lnTo>
                  <a:lnTo>
                    <a:pt x="228" y="1068"/>
                  </a:lnTo>
                  <a:lnTo>
                    <a:pt x="228" y="1104"/>
                  </a:lnTo>
                  <a:lnTo>
                    <a:pt x="228" y="1140"/>
                  </a:lnTo>
                  <a:lnTo>
                    <a:pt x="240" y="1176"/>
                  </a:lnTo>
                  <a:lnTo>
                    <a:pt x="240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204" y="1356"/>
                  </a:lnTo>
                  <a:lnTo>
                    <a:pt x="180" y="1392"/>
                  </a:lnTo>
                  <a:lnTo>
                    <a:pt x="156" y="1428"/>
                  </a:lnTo>
                  <a:lnTo>
                    <a:pt x="120" y="1416"/>
                  </a:lnTo>
                  <a:lnTo>
                    <a:pt x="96" y="1380"/>
                  </a:lnTo>
                  <a:lnTo>
                    <a:pt x="96" y="1344"/>
                  </a:lnTo>
                  <a:lnTo>
                    <a:pt x="96" y="1308"/>
                  </a:lnTo>
                  <a:lnTo>
                    <a:pt x="96" y="1272"/>
                  </a:lnTo>
                  <a:lnTo>
                    <a:pt x="84" y="1236"/>
                  </a:lnTo>
                  <a:lnTo>
                    <a:pt x="72" y="1200"/>
                  </a:lnTo>
                  <a:lnTo>
                    <a:pt x="72" y="1164"/>
                  </a:lnTo>
                  <a:lnTo>
                    <a:pt x="72" y="1128"/>
                  </a:lnTo>
                  <a:lnTo>
                    <a:pt x="72" y="1092"/>
                  </a:lnTo>
                  <a:lnTo>
                    <a:pt x="72" y="1044"/>
                  </a:lnTo>
                  <a:lnTo>
                    <a:pt x="72" y="1008"/>
                  </a:lnTo>
                  <a:lnTo>
                    <a:pt x="72" y="972"/>
                  </a:lnTo>
                  <a:lnTo>
                    <a:pt x="84" y="936"/>
                  </a:lnTo>
                  <a:lnTo>
                    <a:pt x="96" y="900"/>
                  </a:lnTo>
                  <a:lnTo>
                    <a:pt x="108" y="864"/>
                  </a:lnTo>
                  <a:lnTo>
                    <a:pt x="120" y="828"/>
                  </a:lnTo>
                  <a:lnTo>
                    <a:pt x="132" y="792"/>
                  </a:lnTo>
                  <a:lnTo>
                    <a:pt x="132" y="756"/>
                  </a:lnTo>
                  <a:lnTo>
                    <a:pt x="132" y="720"/>
                  </a:lnTo>
                  <a:lnTo>
                    <a:pt x="108" y="708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auto">
            <a:xfrm>
              <a:off x="4896" y="1776"/>
              <a:ext cx="265" cy="1393"/>
            </a:xfrm>
            <a:custGeom>
              <a:avLst/>
              <a:gdLst>
                <a:gd name="T0" fmla="*/ 24 w 265"/>
                <a:gd name="T1" fmla="*/ 732 h 1393"/>
                <a:gd name="T2" fmla="*/ 24 w 265"/>
                <a:gd name="T3" fmla="*/ 660 h 1393"/>
                <a:gd name="T4" fmla="*/ 12 w 265"/>
                <a:gd name="T5" fmla="*/ 588 h 1393"/>
                <a:gd name="T6" fmla="*/ 0 w 265"/>
                <a:gd name="T7" fmla="*/ 516 h 1393"/>
                <a:gd name="T8" fmla="*/ 0 w 265"/>
                <a:gd name="T9" fmla="*/ 444 h 1393"/>
                <a:gd name="T10" fmla="*/ 12 w 265"/>
                <a:gd name="T11" fmla="*/ 372 h 1393"/>
                <a:gd name="T12" fmla="*/ 12 w 265"/>
                <a:gd name="T13" fmla="*/ 300 h 1393"/>
                <a:gd name="T14" fmla="*/ 0 w 265"/>
                <a:gd name="T15" fmla="*/ 228 h 1393"/>
                <a:gd name="T16" fmla="*/ 0 w 265"/>
                <a:gd name="T17" fmla="*/ 156 h 1393"/>
                <a:gd name="T18" fmla="*/ 12 w 265"/>
                <a:gd name="T19" fmla="*/ 84 h 1393"/>
                <a:gd name="T20" fmla="*/ 60 w 265"/>
                <a:gd name="T21" fmla="*/ 12 h 1393"/>
                <a:gd name="T22" fmla="*/ 132 w 265"/>
                <a:gd name="T23" fmla="*/ 0 h 1393"/>
                <a:gd name="T24" fmla="*/ 192 w 265"/>
                <a:gd name="T25" fmla="*/ 48 h 1393"/>
                <a:gd name="T26" fmla="*/ 228 w 265"/>
                <a:gd name="T27" fmla="*/ 120 h 1393"/>
                <a:gd name="T28" fmla="*/ 228 w 265"/>
                <a:gd name="T29" fmla="*/ 192 h 1393"/>
                <a:gd name="T30" fmla="*/ 216 w 265"/>
                <a:gd name="T31" fmla="*/ 264 h 1393"/>
                <a:gd name="T32" fmla="*/ 204 w 265"/>
                <a:gd name="T33" fmla="*/ 348 h 1393"/>
                <a:gd name="T34" fmla="*/ 192 w 265"/>
                <a:gd name="T35" fmla="*/ 420 h 1393"/>
                <a:gd name="T36" fmla="*/ 168 w 265"/>
                <a:gd name="T37" fmla="*/ 492 h 1393"/>
                <a:gd name="T38" fmla="*/ 156 w 265"/>
                <a:gd name="T39" fmla="*/ 564 h 1393"/>
                <a:gd name="T40" fmla="*/ 144 w 265"/>
                <a:gd name="T41" fmla="*/ 636 h 1393"/>
                <a:gd name="T42" fmla="*/ 144 w 265"/>
                <a:gd name="T43" fmla="*/ 708 h 1393"/>
                <a:gd name="T44" fmla="*/ 144 w 265"/>
                <a:gd name="T45" fmla="*/ 780 h 1393"/>
                <a:gd name="T46" fmla="*/ 192 w 265"/>
                <a:gd name="T47" fmla="*/ 852 h 1393"/>
                <a:gd name="T48" fmla="*/ 228 w 265"/>
                <a:gd name="T49" fmla="*/ 924 h 1393"/>
                <a:gd name="T50" fmla="*/ 252 w 265"/>
                <a:gd name="T51" fmla="*/ 996 h 1393"/>
                <a:gd name="T52" fmla="*/ 264 w 265"/>
                <a:gd name="T53" fmla="*/ 1068 h 1393"/>
                <a:gd name="T54" fmla="*/ 264 w 265"/>
                <a:gd name="T55" fmla="*/ 1140 h 1393"/>
                <a:gd name="T56" fmla="*/ 264 w 265"/>
                <a:gd name="T57" fmla="*/ 1212 h 1393"/>
                <a:gd name="T58" fmla="*/ 240 w 265"/>
                <a:gd name="T59" fmla="*/ 1284 h 1393"/>
                <a:gd name="T60" fmla="*/ 192 w 265"/>
                <a:gd name="T61" fmla="*/ 1356 h 1393"/>
                <a:gd name="T62" fmla="*/ 120 w 265"/>
                <a:gd name="T63" fmla="*/ 1392 h 1393"/>
                <a:gd name="T64" fmla="*/ 84 w 265"/>
                <a:gd name="T65" fmla="*/ 1320 h 1393"/>
                <a:gd name="T66" fmla="*/ 60 w 265"/>
                <a:gd name="T67" fmla="*/ 1248 h 1393"/>
                <a:gd name="T68" fmla="*/ 60 w 265"/>
                <a:gd name="T69" fmla="*/ 1176 h 1393"/>
                <a:gd name="T70" fmla="*/ 60 w 265"/>
                <a:gd name="T71" fmla="*/ 1104 h 1393"/>
                <a:gd name="T72" fmla="*/ 60 w 265"/>
                <a:gd name="T73" fmla="*/ 1032 h 1393"/>
                <a:gd name="T74" fmla="*/ 60 w 265"/>
                <a:gd name="T75" fmla="*/ 960 h 1393"/>
                <a:gd name="T76" fmla="*/ 60 w 265"/>
                <a:gd name="T77" fmla="*/ 888 h 1393"/>
                <a:gd name="T78" fmla="*/ 60 w 265"/>
                <a:gd name="T79" fmla="*/ 816 h 1393"/>
                <a:gd name="T80" fmla="*/ 48 w 265"/>
                <a:gd name="T81" fmla="*/ 768 h 13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1393"/>
                <a:gd name="T125" fmla="*/ 265 w 265"/>
                <a:gd name="T126" fmla="*/ 1393 h 13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1393">
                  <a:moveTo>
                    <a:pt x="48" y="768"/>
                  </a:moveTo>
                  <a:lnTo>
                    <a:pt x="24" y="732"/>
                  </a:lnTo>
                  <a:lnTo>
                    <a:pt x="24" y="696"/>
                  </a:lnTo>
                  <a:lnTo>
                    <a:pt x="24" y="660"/>
                  </a:lnTo>
                  <a:lnTo>
                    <a:pt x="24" y="624"/>
                  </a:lnTo>
                  <a:lnTo>
                    <a:pt x="12" y="588"/>
                  </a:lnTo>
                  <a:lnTo>
                    <a:pt x="0" y="552"/>
                  </a:lnTo>
                  <a:lnTo>
                    <a:pt x="0" y="516"/>
                  </a:lnTo>
                  <a:lnTo>
                    <a:pt x="0" y="480"/>
                  </a:lnTo>
                  <a:lnTo>
                    <a:pt x="0" y="444"/>
                  </a:lnTo>
                  <a:lnTo>
                    <a:pt x="12" y="408"/>
                  </a:lnTo>
                  <a:lnTo>
                    <a:pt x="12" y="372"/>
                  </a:lnTo>
                  <a:lnTo>
                    <a:pt x="12" y="336"/>
                  </a:lnTo>
                  <a:lnTo>
                    <a:pt x="12" y="300"/>
                  </a:lnTo>
                  <a:lnTo>
                    <a:pt x="12" y="264"/>
                  </a:lnTo>
                  <a:lnTo>
                    <a:pt x="0" y="228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20"/>
                  </a:lnTo>
                  <a:lnTo>
                    <a:pt x="12" y="84"/>
                  </a:lnTo>
                  <a:lnTo>
                    <a:pt x="24" y="48"/>
                  </a:lnTo>
                  <a:lnTo>
                    <a:pt x="60" y="12"/>
                  </a:lnTo>
                  <a:lnTo>
                    <a:pt x="96" y="0"/>
                  </a:lnTo>
                  <a:lnTo>
                    <a:pt x="132" y="0"/>
                  </a:lnTo>
                  <a:lnTo>
                    <a:pt x="168" y="12"/>
                  </a:lnTo>
                  <a:lnTo>
                    <a:pt x="192" y="48"/>
                  </a:lnTo>
                  <a:lnTo>
                    <a:pt x="216" y="84"/>
                  </a:lnTo>
                  <a:lnTo>
                    <a:pt x="228" y="120"/>
                  </a:lnTo>
                  <a:lnTo>
                    <a:pt x="228" y="156"/>
                  </a:lnTo>
                  <a:lnTo>
                    <a:pt x="228" y="192"/>
                  </a:lnTo>
                  <a:lnTo>
                    <a:pt x="228" y="228"/>
                  </a:lnTo>
                  <a:lnTo>
                    <a:pt x="216" y="264"/>
                  </a:lnTo>
                  <a:lnTo>
                    <a:pt x="204" y="312"/>
                  </a:lnTo>
                  <a:lnTo>
                    <a:pt x="204" y="348"/>
                  </a:lnTo>
                  <a:lnTo>
                    <a:pt x="192" y="384"/>
                  </a:lnTo>
                  <a:lnTo>
                    <a:pt x="192" y="420"/>
                  </a:lnTo>
                  <a:lnTo>
                    <a:pt x="180" y="456"/>
                  </a:lnTo>
                  <a:lnTo>
                    <a:pt x="168" y="492"/>
                  </a:lnTo>
                  <a:lnTo>
                    <a:pt x="168" y="528"/>
                  </a:lnTo>
                  <a:lnTo>
                    <a:pt x="156" y="564"/>
                  </a:lnTo>
                  <a:lnTo>
                    <a:pt x="144" y="600"/>
                  </a:lnTo>
                  <a:lnTo>
                    <a:pt x="144" y="636"/>
                  </a:lnTo>
                  <a:lnTo>
                    <a:pt x="144" y="672"/>
                  </a:lnTo>
                  <a:lnTo>
                    <a:pt x="144" y="708"/>
                  </a:lnTo>
                  <a:lnTo>
                    <a:pt x="144" y="744"/>
                  </a:lnTo>
                  <a:lnTo>
                    <a:pt x="144" y="780"/>
                  </a:lnTo>
                  <a:lnTo>
                    <a:pt x="168" y="816"/>
                  </a:lnTo>
                  <a:lnTo>
                    <a:pt x="192" y="852"/>
                  </a:lnTo>
                  <a:lnTo>
                    <a:pt x="216" y="888"/>
                  </a:lnTo>
                  <a:lnTo>
                    <a:pt x="228" y="924"/>
                  </a:lnTo>
                  <a:lnTo>
                    <a:pt x="240" y="960"/>
                  </a:lnTo>
                  <a:lnTo>
                    <a:pt x="252" y="996"/>
                  </a:lnTo>
                  <a:lnTo>
                    <a:pt x="264" y="1032"/>
                  </a:lnTo>
                  <a:lnTo>
                    <a:pt x="264" y="1068"/>
                  </a:lnTo>
                  <a:lnTo>
                    <a:pt x="264" y="1104"/>
                  </a:lnTo>
                  <a:lnTo>
                    <a:pt x="264" y="1140"/>
                  </a:lnTo>
                  <a:lnTo>
                    <a:pt x="264" y="1176"/>
                  </a:lnTo>
                  <a:lnTo>
                    <a:pt x="264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192" y="1356"/>
                  </a:lnTo>
                  <a:lnTo>
                    <a:pt x="156" y="1380"/>
                  </a:lnTo>
                  <a:lnTo>
                    <a:pt x="120" y="1392"/>
                  </a:lnTo>
                  <a:lnTo>
                    <a:pt x="108" y="1356"/>
                  </a:lnTo>
                  <a:lnTo>
                    <a:pt x="84" y="1320"/>
                  </a:lnTo>
                  <a:lnTo>
                    <a:pt x="72" y="1284"/>
                  </a:lnTo>
                  <a:lnTo>
                    <a:pt x="60" y="1248"/>
                  </a:lnTo>
                  <a:lnTo>
                    <a:pt x="60" y="1212"/>
                  </a:lnTo>
                  <a:lnTo>
                    <a:pt x="60" y="1176"/>
                  </a:lnTo>
                  <a:lnTo>
                    <a:pt x="60" y="1140"/>
                  </a:lnTo>
                  <a:lnTo>
                    <a:pt x="60" y="1104"/>
                  </a:lnTo>
                  <a:lnTo>
                    <a:pt x="60" y="1068"/>
                  </a:lnTo>
                  <a:lnTo>
                    <a:pt x="60" y="1032"/>
                  </a:lnTo>
                  <a:lnTo>
                    <a:pt x="60" y="996"/>
                  </a:lnTo>
                  <a:lnTo>
                    <a:pt x="60" y="960"/>
                  </a:lnTo>
                  <a:lnTo>
                    <a:pt x="60" y="924"/>
                  </a:lnTo>
                  <a:lnTo>
                    <a:pt x="60" y="888"/>
                  </a:lnTo>
                  <a:lnTo>
                    <a:pt x="60" y="852"/>
                  </a:lnTo>
                  <a:lnTo>
                    <a:pt x="60" y="816"/>
                  </a:lnTo>
                  <a:lnTo>
                    <a:pt x="60" y="780"/>
                  </a:lnTo>
                  <a:lnTo>
                    <a:pt x="48" y="768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Oval 20"/>
            <p:cNvSpPr>
              <a:spLocks noChangeArrowheads="1"/>
            </p:cNvSpPr>
            <p:nvPr/>
          </p:nvSpPr>
          <p:spPr bwMode="auto">
            <a:xfrm>
              <a:off x="4760" y="2360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auto">
            <a:xfrm>
              <a:off x="5124" y="1740"/>
              <a:ext cx="241" cy="1429"/>
            </a:xfrm>
            <a:custGeom>
              <a:avLst/>
              <a:gdLst>
                <a:gd name="T0" fmla="*/ 84 w 241"/>
                <a:gd name="T1" fmla="*/ 672 h 1429"/>
                <a:gd name="T2" fmla="*/ 60 w 241"/>
                <a:gd name="T3" fmla="*/ 600 h 1429"/>
                <a:gd name="T4" fmla="*/ 48 w 241"/>
                <a:gd name="T5" fmla="*/ 528 h 1429"/>
                <a:gd name="T6" fmla="*/ 36 w 241"/>
                <a:gd name="T7" fmla="*/ 456 h 1429"/>
                <a:gd name="T8" fmla="*/ 24 w 241"/>
                <a:gd name="T9" fmla="*/ 360 h 1429"/>
                <a:gd name="T10" fmla="*/ 0 w 241"/>
                <a:gd name="T11" fmla="*/ 276 h 1429"/>
                <a:gd name="T12" fmla="*/ 0 w 241"/>
                <a:gd name="T13" fmla="*/ 192 h 1429"/>
                <a:gd name="T14" fmla="*/ 0 w 241"/>
                <a:gd name="T15" fmla="*/ 108 h 1429"/>
                <a:gd name="T16" fmla="*/ 24 w 241"/>
                <a:gd name="T17" fmla="*/ 36 h 1429"/>
                <a:gd name="T18" fmla="*/ 108 w 241"/>
                <a:gd name="T19" fmla="*/ 0 h 1429"/>
                <a:gd name="T20" fmla="*/ 156 w 241"/>
                <a:gd name="T21" fmla="*/ 60 h 1429"/>
                <a:gd name="T22" fmla="*/ 180 w 241"/>
                <a:gd name="T23" fmla="*/ 132 h 1429"/>
                <a:gd name="T24" fmla="*/ 180 w 241"/>
                <a:gd name="T25" fmla="*/ 204 h 1429"/>
                <a:gd name="T26" fmla="*/ 180 w 241"/>
                <a:gd name="T27" fmla="*/ 288 h 1429"/>
                <a:gd name="T28" fmla="*/ 180 w 241"/>
                <a:gd name="T29" fmla="*/ 384 h 1429"/>
                <a:gd name="T30" fmla="*/ 180 w 241"/>
                <a:gd name="T31" fmla="*/ 456 h 1429"/>
                <a:gd name="T32" fmla="*/ 180 w 241"/>
                <a:gd name="T33" fmla="*/ 528 h 1429"/>
                <a:gd name="T34" fmla="*/ 180 w 241"/>
                <a:gd name="T35" fmla="*/ 600 h 1429"/>
                <a:gd name="T36" fmla="*/ 180 w 241"/>
                <a:gd name="T37" fmla="*/ 672 h 1429"/>
                <a:gd name="T38" fmla="*/ 180 w 241"/>
                <a:gd name="T39" fmla="*/ 744 h 1429"/>
                <a:gd name="T40" fmla="*/ 180 w 241"/>
                <a:gd name="T41" fmla="*/ 816 h 1429"/>
                <a:gd name="T42" fmla="*/ 180 w 241"/>
                <a:gd name="T43" fmla="*/ 888 h 1429"/>
                <a:gd name="T44" fmla="*/ 192 w 241"/>
                <a:gd name="T45" fmla="*/ 960 h 1429"/>
                <a:gd name="T46" fmla="*/ 216 w 241"/>
                <a:gd name="T47" fmla="*/ 1032 h 1429"/>
                <a:gd name="T48" fmla="*/ 228 w 241"/>
                <a:gd name="T49" fmla="*/ 1104 h 1429"/>
                <a:gd name="T50" fmla="*/ 240 w 241"/>
                <a:gd name="T51" fmla="*/ 1176 h 1429"/>
                <a:gd name="T52" fmla="*/ 240 w 241"/>
                <a:gd name="T53" fmla="*/ 1248 h 1429"/>
                <a:gd name="T54" fmla="*/ 216 w 241"/>
                <a:gd name="T55" fmla="*/ 1320 h 1429"/>
                <a:gd name="T56" fmla="*/ 180 w 241"/>
                <a:gd name="T57" fmla="*/ 1392 h 1429"/>
                <a:gd name="T58" fmla="*/ 120 w 241"/>
                <a:gd name="T59" fmla="*/ 1416 h 1429"/>
                <a:gd name="T60" fmla="*/ 96 w 241"/>
                <a:gd name="T61" fmla="*/ 1344 h 1429"/>
                <a:gd name="T62" fmla="*/ 96 w 241"/>
                <a:gd name="T63" fmla="*/ 1272 h 1429"/>
                <a:gd name="T64" fmla="*/ 72 w 241"/>
                <a:gd name="T65" fmla="*/ 1200 h 1429"/>
                <a:gd name="T66" fmla="*/ 72 w 241"/>
                <a:gd name="T67" fmla="*/ 1128 h 1429"/>
                <a:gd name="T68" fmla="*/ 72 w 241"/>
                <a:gd name="T69" fmla="*/ 1044 h 1429"/>
                <a:gd name="T70" fmla="*/ 72 w 241"/>
                <a:gd name="T71" fmla="*/ 972 h 1429"/>
                <a:gd name="T72" fmla="*/ 96 w 241"/>
                <a:gd name="T73" fmla="*/ 900 h 1429"/>
                <a:gd name="T74" fmla="*/ 120 w 241"/>
                <a:gd name="T75" fmla="*/ 828 h 1429"/>
                <a:gd name="T76" fmla="*/ 132 w 241"/>
                <a:gd name="T77" fmla="*/ 756 h 1429"/>
                <a:gd name="T78" fmla="*/ 108 w 241"/>
                <a:gd name="T79" fmla="*/ 708 h 14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1"/>
                <a:gd name="T121" fmla="*/ 0 h 1429"/>
                <a:gd name="T122" fmla="*/ 241 w 241"/>
                <a:gd name="T123" fmla="*/ 1429 h 14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1" h="1429">
                  <a:moveTo>
                    <a:pt x="108" y="708"/>
                  </a:moveTo>
                  <a:lnTo>
                    <a:pt x="84" y="672"/>
                  </a:lnTo>
                  <a:lnTo>
                    <a:pt x="72" y="636"/>
                  </a:lnTo>
                  <a:lnTo>
                    <a:pt x="60" y="600"/>
                  </a:lnTo>
                  <a:lnTo>
                    <a:pt x="48" y="564"/>
                  </a:lnTo>
                  <a:lnTo>
                    <a:pt x="48" y="528"/>
                  </a:lnTo>
                  <a:lnTo>
                    <a:pt x="36" y="492"/>
                  </a:lnTo>
                  <a:lnTo>
                    <a:pt x="36" y="456"/>
                  </a:lnTo>
                  <a:lnTo>
                    <a:pt x="24" y="408"/>
                  </a:lnTo>
                  <a:lnTo>
                    <a:pt x="24" y="360"/>
                  </a:lnTo>
                  <a:lnTo>
                    <a:pt x="12" y="312"/>
                  </a:lnTo>
                  <a:lnTo>
                    <a:pt x="0" y="276"/>
                  </a:lnTo>
                  <a:lnTo>
                    <a:pt x="0" y="240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24" y="36"/>
                  </a:lnTo>
                  <a:lnTo>
                    <a:pt x="72" y="12"/>
                  </a:lnTo>
                  <a:lnTo>
                    <a:pt x="108" y="0"/>
                  </a:lnTo>
                  <a:lnTo>
                    <a:pt x="144" y="24"/>
                  </a:lnTo>
                  <a:lnTo>
                    <a:pt x="156" y="60"/>
                  </a:lnTo>
                  <a:lnTo>
                    <a:pt x="168" y="96"/>
                  </a:lnTo>
                  <a:lnTo>
                    <a:pt x="180" y="132"/>
                  </a:lnTo>
                  <a:lnTo>
                    <a:pt x="180" y="168"/>
                  </a:lnTo>
                  <a:lnTo>
                    <a:pt x="180" y="204"/>
                  </a:lnTo>
                  <a:lnTo>
                    <a:pt x="180" y="240"/>
                  </a:lnTo>
                  <a:lnTo>
                    <a:pt x="180" y="288"/>
                  </a:lnTo>
                  <a:lnTo>
                    <a:pt x="180" y="336"/>
                  </a:lnTo>
                  <a:lnTo>
                    <a:pt x="180" y="384"/>
                  </a:lnTo>
                  <a:lnTo>
                    <a:pt x="180" y="420"/>
                  </a:lnTo>
                  <a:lnTo>
                    <a:pt x="180" y="456"/>
                  </a:lnTo>
                  <a:lnTo>
                    <a:pt x="180" y="492"/>
                  </a:lnTo>
                  <a:lnTo>
                    <a:pt x="180" y="528"/>
                  </a:lnTo>
                  <a:lnTo>
                    <a:pt x="180" y="564"/>
                  </a:lnTo>
                  <a:lnTo>
                    <a:pt x="180" y="600"/>
                  </a:lnTo>
                  <a:lnTo>
                    <a:pt x="180" y="636"/>
                  </a:lnTo>
                  <a:lnTo>
                    <a:pt x="180" y="672"/>
                  </a:lnTo>
                  <a:lnTo>
                    <a:pt x="180" y="708"/>
                  </a:lnTo>
                  <a:lnTo>
                    <a:pt x="180" y="744"/>
                  </a:lnTo>
                  <a:lnTo>
                    <a:pt x="180" y="780"/>
                  </a:lnTo>
                  <a:lnTo>
                    <a:pt x="180" y="816"/>
                  </a:lnTo>
                  <a:lnTo>
                    <a:pt x="180" y="852"/>
                  </a:lnTo>
                  <a:lnTo>
                    <a:pt x="180" y="888"/>
                  </a:lnTo>
                  <a:lnTo>
                    <a:pt x="192" y="924"/>
                  </a:lnTo>
                  <a:lnTo>
                    <a:pt x="192" y="960"/>
                  </a:lnTo>
                  <a:lnTo>
                    <a:pt x="204" y="996"/>
                  </a:lnTo>
                  <a:lnTo>
                    <a:pt x="216" y="1032"/>
                  </a:lnTo>
                  <a:lnTo>
                    <a:pt x="228" y="1068"/>
                  </a:lnTo>
                  <a:lnTo>
                    <a:pt x="228" y="1104"/>
                  </a:lnTo>
                  <a:lnTo>
                    <a:pt x="228" y="1140"/>
                  </a:lnTo>
                  <a:lnTo>
                    <a:pt x="240" y="1176"/>
                  </a:lnTo>
                  <a:lnTo>
                    <a:pt x="240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204" y="1356"/>
                  </a:lnTo>
                  <a:lnTo>
                    <a:pt x="180" y="1392"/>
                  </a:lnTo>
                  <a:lnTo>
                    <a:pt x="156" y="1428"/>
                  </a:lnTo>
                  <a:lnTo>
                    <a:pt x="120" y="1416"/>
                  </a:lnTo>
                  <a:lnTo>
                    <a:pt x="96" y="1380"/>
                  </a:lnTo>
                  <a:lnTo>
                    <a:pt x="96" y="1344"/>
                  </a:lnTo>
                  <a:lnTo>
                    <a:pt x="96" y="1308"/>
                  </a:lnTo>
                  <a:lnTo>
                    <a:pt x="96" y="1272"/>
                  </a:lnTo>
                  <a:lnTo>
                    <a:pt x="84" y="1236"/>
                  </a:lnTo>
                  <a:lnTo>
                    <a:pt x="72" y="1200"/>
                  </a:lnTo>
                  <a:lnTo>
                    <a:pt x="72" y="1164"/>
                  </a:lnTo>
                  <a:lnTo>
                    <a:pt x="72" y="1128"/>
                  </a:lnTo>
                  <a:lnTo>
                    <a:pt x="72" y="1092"/>
                  </a:lnTo>
                  <a:lnTo>
                    <a:pt x="72" y="1044"/>
                  </a:lnTo>
                  <a:lnTo>
                    <a:pt x="72" y="1008"/>
                  </a:lnTo>
                  <a:lnTo>
                    <a:pt x="72" y="972"/>
                  </a:lnTo>
                  <a:lnTo>
                    <a:pt x="84" y="936"/>
                  </a:lnTo>
                  <a:lnTo>
                    <a:pt x="96" y="900"/>
                  </a:lnTo>
                  <a:lnTo>
                    <a:pt x="108" y="864"/>
                  </a:lnTo>
                  <a:lnTo>
                    <a:pt x="120" y="828"/>
                  </a:lnTo>
                  <a:lnTo>
                    <a:pt x="132" y="792"/>
                  </a:lnTo>
                  <a:lnTo>
                    <a:pt x="132" y="756"/>
                  </a:lnTo>
                  <a:lnTo>
                    <a:pt x="132" y="720"/>
                  </a:lnTo>
                  <a:lnTo>
                    <a:pt x="108" y="708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auto">
            <a:xfrm>
              <a:off x="5328" y="1728"/>
              <a:ext cx="265" cy="1393"/>
            </a:xfrm>
            <a:custGeom>
              <a:avLst/>
              <a:gdLst>
                <a:gd name="T0" fmla="*/ 24 w 265"/>
                <a:gd name="T1" fmla="*/ 732 h 1393"/>
                <a:gd name="T2" fmla="*/ 24 w 265"/>
                <a:gd name="T3" fmla="*/ 660 h 1393"/>
                <a:gd name="T4" fmla="*/ 12 w 265"/>
                <a:gd name="T5" fmla="*/ 588 h 1393"/>
                <a:gd name="T6" fmla="*/ 0 w 265"/>
                <a:gd name="T7" fmla="*/ 516 h 1393"/>
                <a:gd name="T8" fmla="*/ 0 w 265"/>
                <a:gd name="T9" fmla="*/ 444 h 1393"/>
                <a:gd name="T10" fmla="*/ 12 w 265"/>
                <a:gd name="T11" fmla="*/ 372 h 1393"/>
                <a:gd name="T12" fmla="*/ 12 w 265"/>
                <a:gd name="T13" fmla="*/ 300 h 1393"/>
                <a:gd name="T14" fmla="*/ 0 w 265"/>
                <a:gd name="T15" fmla="*/ 228 h 1393"/>
                <a:gd name="T16" fmla="*/ 0 w 265"/>
                <a:gd name="T17" fmla="*/ 156 h 1393"/>
                <a:gd name="T18" fmla="*/ 12 w 265"/>
                <a:gd name="T19" fmla="*/ 84 h 1393"/>
                <a:gd name="T20" fmla="*/ 60 w 265"/>
                <a:gd name="T21" fmla="*/ 12 h 1393"/>
                <a:gd name="T22" fmla="*/ 132 w 265"/>
                <a:gd name="T23" fmla="*/ 0 h 1393"/>
                <a:gd name="T24" fmla="*/ 192 w 265"/>
                <a:gd name="T25" fmla="*/ 48 h 1393"/>
                <a:gd name="T26" fmla="*/ 228 w 265"/>
                <a:gd name="T27" fmla="*/ 120 h 1393"/>
                <a:gd name="T28" fmla="*/ 228 w 265"/>
                <a:gd name="T29" fmla="*/ 192 h 1393"/>
                <a:gd name="T30" fmla="*/ 216 w 265"/>
                <a:gd name="T31" fmla="*/ 264 h 1393"/>
                <a:gd name="T32" fmla="*/ 204 w 265"/>
                <a:gd name="T33" fmla="*/ 348 h 1393"/>
                <a:gd name="T34" fmla="*/ 192 w 265"/>
                <a:gd name="T35" fmla="*/ 420 h 1393"/>
                <a:gd name="T36" fmla="*/ 168 w 265"/>
                <a:gd name="T37" fmla="*/ 492 h 1393"/>
                <a:gd name="T38" fmla="*/ 156 w 265"/>
                <a:gd name="T39" fmla="*/ 564 h 1393"/>
                <a:gd name="T40" fmla="*/ 144 w 265"/>
                <a:gd name="T41" fmla="*/ 636 h 1393"/>
                <a:gd name="T42" fmla="*/ 144 w 265"/>
                <a:gd name="T43" fmla="*/ 708 h 1393"/>
                <a:gd name="T44" fmla="*/ 144 w 265"/>
                <a:gd name="T45" fmla="*/ 780 h 1393"/>
                <a:gd name="T46" fmla="*/ 192 w 265"/>
                <a:gd name="T47" fmla="*/ 852 h 1393"/>
                <a:gd name="T48" fmla="*/ 228 w 265"/>
                <a:gd name="T49" fmla="*/ 924 h 1393"/>
                <a:gd name="T50" fmla="*/ 252 w 265"/>
                <a:gd name="T51" fmla="*/ 996 h 1393"/>
                <a:gd name="T52" fmla="*/ 264 w 265"/>
                <a:gd name="T53" fmla="*/ 1068 h 1393"/>
                <a:gd name="T54" fmla="*/ 264 w 265"/>
                <a:gd name="T55" fmla="*/ 1140 h 1393"/>
                <a:gd name="T56" fmla="*/ 264 w 265"/>
                <a:gd name="T57" fmla="*/ 1212 h 1393"/>
                <a:gd name="T58" fmla="*/ 240 w 265"/>
                <a:gd name="T59" fmla="*/ 1284 h 1393"/>
                <a:gd name="T60" fmla="*/ 192 w 265"/>
                <a:gd name="T61" fmla="*/ 1356 h 1393"/>
                <a:gd name="T62" fmla="*/ 120 w 265"/>
                <a:gd name="T63" fmla="*/ 1392 h 1393"/>
                <a:gd name="T64" fmla="*/ 84 w 265"/>
                <a:gd name="T65" fmla="*/ 1320 h 1393"/>
                <a:gd name="T66" fmla="*/ 60 w 265"/>
                <a:gd name="T67" fmla="*/ 1248 h 1393"/>
                <a:gd name="T68" fmla="*/ 60 w 265"/>
                <a:gd name="T69" fmla="*/ 1176 h 1393"/>
                <a:gd name="T70" fmla="*/ 60 w 265"/>
                <a:gd name="T71" fmla="*/ 1104 h 1393"/>
                <a:gd name="T72" fmla="*/ 60 w 265"/>
                <a:gd name="T73" fmla="*/ 1032 h 1393"/>
                <a:gd name="T74" fmla="*/ 60 w 265"/>
                <a:gd name="T75" fmla="*/ 960 h 1393"/>
                <a:gd name="T76" fmla="*/ 60 w 265"/>
                <a:gd name="T77" fmla="*/ 888 h 1393"/>
                <a:gd name="T78" fmla="*/ 60 w 265"/>
                <a:gd name="T79" fmla="*/ 816 h 1393"/>
                <a:gd name="T80" fmla="*/ 48 w 265"/>
                <a:gd name="T81" fmla="*/ 768 h 13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1393"/>
                <a:gd name="T125" fmla="*/ 265 w 265"/>
                <a:gd name="T126" fmla="*/ 1393 h 13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1393">
                  <a:moveTo>
                    <a:pt x="48" y="768"/>
                  </a:moveTo>
                  <a:lnTo>
                    <a:pt x="24" y="732"/>
                  </a:lnTo>
                  <a:lnTo>
                    <a:pt x="24" y="696"/>
                  </a:lnTo>
                  <a:lnTo>
                    <a:pt x="24" y="660"/>
                  </a:lnTo>
                  <a:lnTo>
                    <a:pt x="24" y="624"/>
                  </a:lnTo>
                  <a:lnTo>
                    <a:pt x="12" y="588"/>
                  </a:lnTo>
                  <a:lnTo>
                    <a:pt x="0" y="552"/>
                  </a:lnTo>
                  <a:lnTo>
                    <a:pt x="0" y="516"/>
                  </a:lnTo>
                  <a:lnTo>
                    <a:pt x="0" y="480"/>
                  </a:lnTo>
                  <a:lnTo>
                    <a:pt x="0" y="444"/>
                  </a:lnTo>
                  <a:lnTo>
                    <a:pt x="12" y="408"/>
                  </a:lnTo>
                  <a:lnTo>
                    <a:pt x="12" y="372"/>
                  </a:lnTo>
                  <a:lnTo>
                    <a:pt x="12" y="336"/>
                  </a:lnTo>
                  <a:lnTo>
                    <a:pt x="12" y="300"/>
                  </a:lnTo>
                  <a:lnTo>
                    <a:pt x="12" y="264"/>
                  </a:lnTo>
                  <a:lnTo>
                    <a:pt x="0" y="228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20"/>
                  </a:lnTo>
                  <a:lnTo>
                    <a:pt x="12" y="84"/>
                  </a:lnTo>
                  <a:lnTo>
                    <a:pt x="24" y="48"/>
                  </a:lnTo>
                  <a:lnTo>
                    <a:pt x="60" y="12"/>
                  </a:lnTo>
                  <a:lnTo>
                    <a:pt x="96" y="0"/>
                  </a:lnTo>
                  <a:lnTo>
                    <a:pt x="132" y="0"/>
                  </a:lnTo>
                  <a:lnTo>
                    <a:pt x="168" y="12"/>
                  </a:lnTo>
                  <a:lnTo>
                    <a:pt x="192" y="48"/>
                  </a:lnTo>
                  <a:lnTo>
                    <a:pt x="216" y="84"/>
                  </a:lnTo>
                  <a:lnTo>
                    <a:pt x="228" y="120"/>
                  </a:lnTo>
                  <a:lnTo>
                    <a:pt x="228" y="156"/>
                  </a:lnTo>
                  <a:lnTo>
                    <a:pt x="228" y="192"/>
                  </a:lnTo>
                  <a:lnTo>
                    <a:pt x="228" y="228"/>
                  </a:lnTo>
                  <a:lnTo>
                    <a:pt x="216" y="264"/>
                  </a:lnTo>
                  <a:lnTo>
                    <a:pt x="204" y="312"/>
                  </a:lnTo>
                  <a:lnTo>
                    <a:pt x="204" y="348"/>
                  </a:lnTo>
                  <a:lnTo>
                    <a:pt x="192" y="384"/>
                  </a:lnTo>
                  <a:lnTo>
                    <a:pt x="192" y="420"/>
                  </a:lnTo>
                  <a:lnTo>
                    <a:pt x="180" y="456"/>
                  </a:lnTo>
                  <a:lnTo>
                    <a:pt x="168" y="492"/>
                  </a:lnTo>
                  <a:lnTo>
                    <a:pt x="168" y="528"/>
                  </a:lnTo>
                  <a:lnTo>
                    <a:pt x="156" y="564"/>
                  </a:lnTo>
                  <a:lnTo>
                    <a:pt x="144" y="600"/>
                  </a:lnTo>
                  <a:lnTo>
                    <a:pt x="144" y="636"/>
                  </a:lnTo>
                  <a:lnTo>
                    <a:pt x="144" y="672"/>
                  </a:lnTo>
                  <a:lnTo>
                    <a:pt x="144" y="708"/>
                  </a:lnTo>
                  <a:lnTo>
                    <a:pt x="144" y="744"/>
                  </a:lnTo>
                  <a:lnTo>
                    <a:pt x="144" y="780"/>
                  </a:lnTo>
                  <a:lnTo>
                    <a:pt x="168" y="816"/>
                  </a:lnTo>
                  <a:lnTo>
                    <a:pt x="192" y="852"/>
                  </a:lnTo>
                  <a:lnTo>
                    <a:pt x="216" y="888"/>
                  </a:lnTo>
                  <a:lnTo>
                    <a:pt x="228" y="924"/>
                  </a:lnTo>
                  <a:lnTo>
                    <a:pt x="240" y="960"/>
                  </a:lnTo>
                  <a:lnTo>
                    <a:pt x="252" y="996"/>
                  </a:lnTo>
                  <a:lnTo>
                    <a:pt x="264" y="1032"/>
                  </a:lnTo>
                  <a:lnTo>
                    <a:pt x="264" y="1068"/>
                  </a:lnTo>
                  <a:lnTo>
                    <a:pt x="264" y="1104"/>
                  </a:lnTo>
                  <a:lnTo>
                    <a:pt x="264" y="1140"/>
                  </a:lnTo>
                  <a:lnTo>
                    <a:pt x="264" y="1176"/>
                  </a:lnTo>
                  <a:lnTo>
                    <a:pt x="264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192" y="1356"/>
                  </a:lnTo>
                  <a:lnTo>
                    <a:pt x="156" y="1380"/>
                  </a:lnTo>
                  <a:lnTo>
                    <a:pt x="120" y="1392"/>
                  </a:lnTo>
                  <a:lnTo>
                    <a:pt x="108" y="1356"/>
                  </a:lnTo>
                  <a:lnTo>
                    <a:pt x="84" y="1320"/>
                  </a:lnTo>
                  <a:lnTo>
                    <a:pt x="72" y="1284"/>
                  </a:lnTo>
                  <a:lnTo>
                    <a:pt x="60" y="1248"/>
                  </a:lnTo>
                  <a:lnTo>
                    <a:pt x="60" y="1212"/>
                  </a:lnTo>
                  <a:lnTo>
                    <a:pt x="60" y="1176"/>
                  </a:lnTo>
                  <a:lnTo>
                    <a:pt x="60" y="1140"/>
                  </a:lnTo>
                  <a:lnTo>
                    <a:pt x="60" y="1104"/>
                  </a:lnTo>
                  <a:lnTo>
                    <a:pt x="60" y="1068"/>
                  </a:lnTo>
                  <a:lnTo>
                    <a:pt x="60" y="1032"/>
                  </a:lnTo>
                  <a:lnTo>
                    <a:pt x="60" y="996"/>
                  </a:lnTo>
                  <a:lnTo>
                    <a:pt x="60" y="960"/>
                  </a:lnTo>
                  <a:lnTo>
                    <a:pt x="60" y="924"/>
                  </a:lnTo>
                  <a:lnTo>
                    <a:pt x="60" y="888"/>
                  </a:lnTo>
                  <a:lnTo>
                    <a:pt x="60" y="852"/>
                  </a:lnTo>
                  <a:lnTo>
                    <a:pt x="60" y="816"/>
                  </a:lnTo>
                  <a:lnTo>
                    <a:pt x="60" y="780"/>
                  </a:lnTo>
                  <a:lnTo>
                    <a:pt x="48" y="768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Oval 23"/>
            <p:cNvSpPr>
              <a:spLocks noChangeArrowheads="1"/>
            </p:cNvSpPr>
            <p:nvPr/>
          </p:nvSpPr>
          <p:spPr bwMode="auto">
            <a:xfrm>
              <a:off x="5192" y="2312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>
              <a:off x="192" y="1992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>
              <a:off x="336" y="1992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Oval 26"/>
            <p:cNvSpPr>
              <a:spLocks noChangeArrowheads="1"/>
            </p:cNvSpPr>
            <p:nvPr/>
          </p:nvSpPr>
          <p:spPr bwMode="auto">
            <a:xfrm>
              <a:off x="248" y="2168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auto">
            <a:xfrm>
              <a:off x="480" y="1992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28"/>
            <p:cNvSpPr>
              <a:spLocks/>
            </p:cNvSpPr>
            <p:nvPr/>
          </p:nvSpPr>
          <p:spPr bwMode="auto">
            <a:xfrm>
              <a:off x="624" y="1992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Oval 29"/>
            <p:cNvSpPr>
              <a:spLocks noChangeArrowheads="1"/>
            </p:cNvSpPr>
            <p:nvPr/>
          </p:nvSpPr>
          <p:spPr bwMode="auto">
            <a:xfrm>
              <a:off x="536" y="2168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2128" y="3264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3136" y="3264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903" y="3140"/>
              <a:ext cx="84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hair color</a:t>
              </a:r>
            </a:p>
            <a:p>
              <a:r>
                <a:rPr lang="en-US" sz="2000" b="1"/>
                <a:t>    locus</a:t>
              </a:r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1736" y="32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3831" y="3164"/>
              <a:ext cx="84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hair color</a:t>
              </a:r>
            </a:p>
            <a:p>
              <a:r>
                <a:rPr lang="en-US" sz="2000" b="1"/>
                <a:t>   locus</a:t>
              </a:r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560" y="32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Over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over (variation) </a:t>
            </a:r>
            <a:r>
              <a:rPr lang="en-US" sz="2800" smtClean="0"/>
              <a:t>may occur between nonsister </a:t>
            </a:r>
            <a:r>
              <a:rPr lang="en-US" sz="28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chromatids</a:t>
            </a:r>
            <a:r>
              <a:rPr lang="en-US" sz="2800" smtClean="0"/>
              <a:t> at the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chiasmata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over</a:t>
            </a:r>
            <a:r>
              <a:rPr lang="en-US" sz="2800" smtClean="0"/>
              <a:t>:  segments of nonsister </a:t>
            </a:r>
            <a:r>
              <a:rPr lang="en-US" sz="28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chromatids</a:t>
            </a:r>
            <a:r>
              <a:rPr lang="en-US" sz="2800" smtClean="0"/>
              <a:t> break and reattach to the other </a:t>
            </a:r>
            <a:r>
              <a:rPr lang="en-US" sz="28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chromatid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Chiasmata (chiasma) </a:t>
            </a:r>
            <a:r>
              <a:rPr lang="en-US" sz="2800" smtClean="0"/>
              <a:t>are the sites of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over</a:t>
            </a:r>
            <a:r>
              <a:rPr lang="en-US" sz="2800" smtClean="0"/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Over - variation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98700" y="2298700"/>
            <a:ext cx="3505200" cy="3663950"/>
            <a:chOff x="1448" y="1448"/>
            <a:chExt cx="2208" cy="2308"/>
          </a:xfrm>
        </p:grpSpPr>
        <p:sp>
          <p:nvSpPr>
            <p:cNvPr id="14367" name="Freeform 12"/>
            <p:cNvSpPr>
              <a:spLocks/>
            </p:cNvSpPr>
            <p:nvPr/>
          </p:nvSpPr>
          <p:spPr bwMode="auto">
            <a:xfrm>
              <a:off x="2293" y="1484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Oval 13"/>
            <p:cNvSpPr>
              <a:spLocks noChangeArrowheads="1"/>
            </p:cNvSpPr>
            <p:nvPr/>
          </p:nvSpPr>
          <p:spPr bwMode="auto">
            <a:xfrm rot="60000">
              <a:off x="2504" y="2455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Freeform 14"/>
            <p:cNvSpPr>
              <a:spLocks/>
            </p:cNvSpPr>
            <p:nvPr/>
          </p:nvSpPr>
          <p:spPr bwMode="auto">
            <a:xfrm>
              <a:off x="3277" y="1448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Oval 15"/>
            <p:cNvSpPr>
              <a:spLocks noChangeArrowheads="1"/>
            </p:cNvSpPr>
            <p:nvPr/>
          </p:nvSpPr>
          <p:spPr bwMode="auto">
            <a:xfrm rot="60000">
              <a:off x="3176" y="2455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Line 22"/>
            <p:cNvSpPr>
              <a:spLocks noChangeShapeType="1"/>
            </p:cNvSpPr>
            <p:nvPr/>
          </p:nvSpPr>
          <p:spPr bwMode="auto">
            <a:xfrm>
              <a:off x="1448" y="25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Freeform 26"/>
            <p:cNvSpPr>
              <a:spLocks/>
            </p:cNvSpPr>
            <p:nvPr/>
          </p:nvSpPr>
          <p:spPr bwMode="auto">
            <a:xfrm>
              <a:off x="2976" y="1500"/>
              <a:ext cx="325" cy="1093"/>
            </a:xfrm>
            <a:custGeom>
              <a:avLst/>
              <a:gdLst>
                <a:gd name="T0" fmla="*/ 252 w 325"/>
                <a:gd name="T1" fmla="*/ 960 h 1093"/>
                <a:gd name="T2" fmla="*/ 252 w 325"/>
                <a:gd name="T3" fmla="*/ 888 h 1093"/>
                <a:gd name="T4" fmla="*/ 264 w 325"/>
                <a:gd name="T5" fmla="*/ 816 h 1093"/>
                <a:gd name="T6" fmla="*/ 288 w 325"/>
                <a:gd name="T7" fmla="*/ 744 h 1093"/>
                <a:gd name="T8" fmla="*/ 312 w 325"/>
                <a:gd name="T9" fmla="*/ 672 h 1093"/>
                <a:gd name="T10" fmla="*/ 324 w 325"/>
                <a:gd name="T11" fmla="*/ 600 h 1093"/>
                <a:gd name="T12" fmla="*/ 324 w 325"/>
                <a:gd name="T13" fmla="*/ 516 h 1093"/>
                <a:gd name="T14" fmla="*/ 324 w 325"/>
                <a:gd name="T15" fmla="*/ 444 h 1093"/>
                <a:gd name="T16" fmla="*/ 324 w 325"/>
                <a:gd name="T17" fmla="*/ 372 h 1093"/>
                <a:gd name="T18" fmla="*/ 324 w 325"/>
                <a:gd name="T19" fmla="*/ 288 h 1093"/>
                <a:gd name="T20" fmla="*/ 312 w 325"/>
                <a:gd name="T21" fmla="*/ 216 h 1093"/>
                <a:gd name="T22" fmla="*/ 300 w 325"/>
                <a:gd name="T23" fmla="*/ 144 h 1093"/>
                <a:gd name="T24" fmla="*/ 276 w 325"/>
                <a:gd name="T25" fmla="*/ 72 h 1093"/>
                <a:gd name="T26" fmla="*/ 216 w 325"/>
                <a:gd name="T27" fmla="*/ 24 h 1093"/>
                <a:gd name="T28" fmla="*/ 144 w 325"/>
                <a:gd name="T29" fmla="*/ 12 h 1093"/>
                <a:gd name="T30" fmla="*/ 72 w 325"/>
                <a:gd name="T31" fmla="*/ 0 h 1093"/>
                <a:gd name="T32" fmla="*/ 24 w 325"/>
                <a:gd name="T33" fmla="*/ 72 h 1093"/>
                <a:gd name="T34" fmla="*/ 12 w 325"/>
                <a:gd name="T35" fmla="*/ 144 h 1093"/>
                <a:gd name="T36" fmla="*/ 0 w 325"/>
                <a:gd name="T37" fmla="*/ 228 h 1093"/>
                <a:gd name="T38" fmla="*/ 0 w 325"/>
                <a:gd name="T39" fmla="*/ 300 h 1093"/>
                <a:gd name="T40" fmla="*/ 0 w 325"/>
                <a:gd name="T41" fmla="*/ 372 h 1093"/>
                <a:gd name="T42" fmla="*/ 0 w 325"/>
                <a:gd name="T43" fmla="*/ 456 h 1093"/>
                <a:gd name="T44" fmla="*/ 0 w 325"/>
                <a:gd name="T45" fmla="*/ 552 h 1093"/>
                <a:gd name="T46" fmla="*/ 0 w 325"/>
                <a:gd name="T47" fmla="*/ 624 h 1093"/>
                <a:gd name="T48" fmla="*/ 0 w 325"/>
                <a:gd name="T49" fmla="*/ 696 h 1093"/>
                <a:gd name="T50" fmla="*/ 36 w 325"/>
                <a:gd name="T51" fmla="*/ 780 h 1093"/>
                <a:gd name="T52" fmla="*/ 72 w 325"/>
                <a:gd name="T53" fmla="*/ 852 h 1093"/>
                <a:gd name="T54" fmla="*/ 108 w 325"/>
                <a:gd name="T55" fmla="*/ 924 h 1093"/>
                <a:gd name="T56" fmla="*/ 144 w 325"/>
                <a:gd name="T57" fmla="*/ 996 h 1093"/>
                <a:gd name="T58" fmla="*/ 180 w 325"/>
                <a:gd name="T59" fmla="*/ 1068 h 1093"/>
                <a:gd name="T60" fmla="*/ 192 w 325"/>
                <a:gd name="T61" fmla="*/ 1092 h 1093"/>
                <a:gd name="T62" fmla="*/ 192 w 325"/>
                <a:gd name="T63" fmla="*/ 1092 h 1093"/>
                <a:gd name="T64" fmla="*/ 216 w 325"/>
                <a:gd name="T65" fmla="*/ 1020 h 1093"/>
                <a:gd name="T66" fmla="*/ 240 w 325"/>
                <a:gd name="T67" fmla="*/ 996 h 109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5"/>
                <a:gd name="T103" fmla="*/ 0 h 1093"/>
                <a:gd name="T104" fmla="*/ 325 w 325"/>
                <a:gd name="T105" fmla="*/ 1093 h 109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5" h="1093">
                  <a:moveTo>
                    <a:pt x="240" y="996"/>
                  </a:moveTo>
                  <a:lnTo>
                    <a:pt x="252" y="960"/>
                  </a:lnTo>
                  <a:lnTo>
                    <a:pt x="252" y="924"/>
                  </a:lnTo>
                  <a:lnTo>
                    <a:pt x="252" y="888"/>
                  </a:lnTo>
                  <a:lnTo>
                    <a:pt x="252" y="852"/>
                  </a:lnTo>
                  <a:lnTo>
                    <a:pt x="264" y="816"/>
                  </a:lnTo>
                  <a:lnTo>
                    <a:pt x="288" y="780"/>
                  </a:lnTo>
                  <a:lnTo>
                    <a:pt x="288" y="744"/>
                  </a:lnTo>
                  <a:lnTo>
                    <a:pt x="300" y="708"/>
                  </a:lnTo>
                  <a:lnTo>
                    <a:pt x="312" y="672"/>
                  </a:lnTo>
                  <a:lnTo>
                    <a:pt x="324" y="636"/>
                  </a:lnTo>
                  <a:lnTo>
                    <a:pt x="324" y="600"/>
                  </a:lnTo>
                  <a:lnTo>
                    <a:pt x="324" y="564"/>
                  </a:lnTo>
                  <a:lnTo>
                    <a:pt x="324" y="516"/>
                  </a:lnTo>
                  <a:lnTo>
                    <a:pt x="324" y="480"/>
                  </a:lnTo>
                  <a:lnTo>
                    <a:pt x="324" y="444"/>
                  </a:lnTo>
                  <a:lnTo>
                    <a:pt x="324" y="408"/>
                  </a:lnTo>
                  <a:lnTo>
                    <a:pt x="324" y="372"/>
                  </a:lnTo>
                  <a:lnTo>
                    <a:pt x="324" y="336"/>
                  </a:lnTo>
                  <a:lnTo>
                    <a:pt x="324" y="288"/>
                  </a:lnTo>
                  <a:lnTo>
                    <a:pt x="324" y="252"/>
                  </a:lnTo>
                  <a:lnTo>
                    <a:pt x="312" y="216"/>
                  </a:lnTo>
                  <a:lnTo>
                    <a:pt x="312" y="180"/>
                  </a:lnTo>
                  <a:lnTo>
                    <a:pt x="300" y="144"/>
                  </a:lnTo>
                  <a:lnTo>
                    <a:pt x="288" y="108"/>
                  </a:lnTo>
                  <a:lnTo>
                    <a:pt x="276" y="72"/>
                  </a:lnTo>
                  <a:lnTo>
                    <a:pt x="252" y="36"/>
                  </a:lnTo>
                  <a:lnTo>
                    <a:pt x="216" y="24"/>
                  </a:lnTo>
                  <a:lnTo>
                    <a:pt x="180" y="12"/>
                  </a:lnTo>
                  <a:lnTo>
                    <a:pt x="144" y="12"/>
                  </a:lnTo>
                  <a:lnTo>
                    <a:pt x="108" y="0"/>
                  </a:lnTo>
                  <a:lnTo>
                    <a:pt x="72" y="0"/>
                  </a:lnTo>
                  <a:lnTo>
                    <a:pt x="48" y="36"/>
                  </a:lnTo>
                  <a:lnTo>
                    <a:pt x="24" y="72"/>
                  </a:lnTo>
                  <a:lnTo>
                    <a:pt x="12" y="108"/>
                  </a:lnTo>
                  <a:lnTo>
                    <a:pt x="12" y="144"/>
                  </a:lnTo>
                  <a:lnTo>
                    <a:pt x="0" y="192"/>
                  </a:lnTo>
                  <a:lnTo>
                    <a:pt x="0" y="228"/>
                  </a:lnTo>
                  <a:lnTo>
                    <a:pt x="0" y="264"/>
                  </a:lnTo>
                  <a:lnTo>
                    <a:pt x="0" y="300"/>
                  </a:lnTo>
                  <a:lnTo>
                    <a:pt x="0" y="336"/>
                  </a:lnTo>
                  <a:lnTo>
                    <a:pt x="0" y="372"/>
                  </a:lnTo>
                  <a:lnTo>
                    <a:pt x="0" y="408"/>
                  </a:lnTo>
                  <a:lnTo>
                    <a:pt x="0" y="456"/>
                  </a:lnTo>
                  <a:lnTo>
                    <a:pt x="0" y="504"/>
                  </a:lnTo>
                  <a:lnTo>
                    <a:pt x="0" y="552"/>
                  </a:lnTo>
                  <a:lnTo>
                    <a:pt x="0" y="588"/>
                  </a:lnTo>
                  <a:lnTo>
                    <a:pt x="0" y="624"/>
                  </a:lnTo>
                  <a:lnTo>
                    <a:pt x="0" y="660"/>
                  </a:lnTo>
                  <a:lnTo>
                    <a:pt x="0" y="696"/>
                  </a:lnTo>
                  <a:lnTo>
                    <a:pt x="24" y="732"/>
                  </a:lnTo>
                  <a:lnTo>
                    <a:pt x="36" y="780"/>
                  </a:lnTo>
                  <a:lnTo>
                    <a:pt x="60" y="816"/>
                  </a:lnTo>
                  <a:lnTo>
                    <a:pt x="72" y="852"/>
                  </a:lnTo>
                  <a:lnTo>
                    <a:pt x="84" y="888"/>
                  </a:lnTo>
                  <a:lnTo>
                    <a:pt x="108" y="924"/>
                  </a:lnTo>
                  <a:lnTo>
                    <a:pt x="120" y="960"/>
                  </a:lnTo>
                  <a:lnTo>
                    <a:pt x="144" y="996"/>
                  </a:lnTo>
                  <a:lnTo>
                    <a:pt x="156" y="1032"/>
                  </a:lnTo>
                  <a:lnTo>
                    <a:pt x="180" y="1068"/>
                  </a:lnTo>
                  <a:lnTo>
                    <a:pt x="192" y="1092"/>
                  </a:lnTo>
                  <a:lnTo>
                    <a:pt x="192" y="1056"/>
                  </a:lnTo>
                  <a:lnTo>
                    <a:pt x="216" y="1020"/>
                  </a:lnTo>
                  <a:lnTo>
                    <a:pt x="252" y="1008"/>
                  </a:lnTo>
                  <a:lnTo>
                    <a:pt x="240" y="9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27"/>
            <p:cNvSpPr>
              <a:spLocks/>
            </p:cNvSpPr>
            <p:nvPr/>
          </p:nvSpPr>
          <p:spPr bwMode="auto">
            <a:xfrm>
              <a:off x="2604" y="1512"/>
              <a:ext cx="337" cy="973"/>
            </a:xfrm>
            <a:custGeom>
              <a:avLst/>
              <a:gdLst>
                <a:gd name="T0" fmla="*/ 36 w 337"/>
                <a:gd name="T1" fmla="*/ 936 h 973"/>
                <a:gd name="T2" fmla="*/ 48 w 337"/>
                <a:gd name="T3" fmla="*/ 900 h 973"/>
                <a:gd name="T4" fmla="*/ 48 w 337"/>
                <a:gd name="T5" fmla="*/ 864 h 973"/>
                <a:gd name="T6" fmla="*/ 48 w 337"/>
                <a:gd name="T7" fmla="*/ 828 h 973"/>
                <a:gd name="T8" fmla="*/ 48 w 337"/>
                <a:gd name="T9" fmla="*/ 792 h 973"/>
                <a:gd name="T10" fmla="*/ 36 w 337"/>
                <a:gd name="T11" fmla="*/ 756 h 973"/>
                <a:gd name="T12" fmla="*/ 36 w 337"/>
                <a:gd name="T13" fmla="*/ 720 h 973"/>
                <a:gd name="T14" fmla="*/ 36 w 337"/>
                <a:gd name="T15" fmla="*/ 684 h 973"/>
                <a:gd name="T16" fmla="*/ 36 w 337"/>
                <a:gd name="T17" fmla="*/ 648 h 973"/>
                <a:gd name="T18" fmla="*/ 36 w 337"/>
                <a:gd name="T19" fmla="*/ 612 h 973"/>
                <a:gd name="T20" fmla="*/ 24 w 337"/>
                <a:gd name="T21" fmla="*/ 576 h 973"/>
                <a:gd name="T22" fmla="*/ 24 w 337"/>
                <a:gd name="T23" fmla="*/ 540 h 973"/>
                <a:gd name="T24" fmla="*/ 24 w 337"/>
                <a:gd name="T25" fmla="*/ 504 h 973"/>
                <a:gd name="T26" fmla="*/ 24 w 337"/>
                <a:gd name="T27" fmla="*/ 468 h 973"/>
                <a:gd name="T28" fmla="*/ 24 w 337"/>
                <a:gd name="T29" fmla="*/ 432 h 973"/>
                <a:gd name="T30" fmla="*/ 24 w 337"/>
                <a:gd name="T31" fmla="*/ 396 h 973"/>
                <a:gd name="T32" fmla="*/ 36 w 337"/>
                <a:gd name="T33" fmla="*/ 360 h 973"/>
                <a:gd name="T34" fmla="*/ 24 w 337"/>
                <a:gd name="T35" fmla="*/ 324 h 973"/>
                <a:gd name="T36" fmla="*/ 24 w 337"/>
                <a:gd name="T37" fmla="*/ 288 h 973"/>
                <a:gd name="T38" fmla="*/ 0 w 337"/>
                <a:gd name="T39" fmla="*/ 252 h 973"/>
                <a:gd name="T40" fmla="*/ 0 w 337"/>
                <a:gd name="T41" fmla="*/ 216 h 973"/>
                <a:gd name="T42" fmla="*/ 0 w 337"/>
                <a:gd name="T43" fmla="*/ 180 h 973"/>
                <a:gd name="T44" fmla="*/ 0 w 337"/>
                <a:gd name="T45" fmla="*/ 144 h 973"/>
                <a:gd name="T46" fmla="*/ 12 w 337"/>
                <a:gd name="T47" fmla="*/ 108 h 973"/>
                <a:gd name="T48" fmla="*/ 24 w 337"/>
                <a:gd name="T49" fmla="*/ 72 h 973"/>
                <a:gd name="T50" fmla="*/ 48 w 337"/>
                <a:gd name="T51" fmla="*/ 36 h 973"/>
                <a:gd name="T52" fmla="*/ 84 w 337"/>
                <a:gd name="T53" fmla="*/ 12 h 973"/>
                <a:gd name="T54" fmla="*/ 120 w 337"/>
                <a:gd name="T55" fmla="*/ 0 h 973"/>
                <a:gd name="T56" fmla="*/ 156 w 337"/>
                <a:gd name="T57" fmla="*/ 0 h 973"/>
                <a:gd name="T58" fmla="*/ 192 w 337"/>
                <a:gd name="T59" fmla="*/ 0 h 973"/>
                <a:gd name="T60" fmla="*/ 228 w 337"/>
                <a:gd name="T61" fmla="*/ 12 h 973"/>
                <a:gd name="T62" fmla="*/ 264 w 337"/>
                <a:gd name="T63" fmla="*/ 36 h 973"/>
                <a:gd name="T64" fmla="*/ 300 w 337"/>
                <a:gd name="T65" fmla="*/ 60 h 973"/>
                <a:gd name="T66" fmla="*/ 312 w 337"/>
                <a:gd name="T67" fmla="*/ 96 h 973"/>
                <a:gd name="T68" fmla="*/ 324 w 337"/>
                <a:gd name="T69" fmla="*/ 132 h 973"/>
                <a:gd name="T70" fmla="*/ 336 w 337"/>
                <a:gd name="T71" fmla="*/ 168 h 973"/>
                <a:gd name="T72" fmla="*/ 336 w 337"/>
                <a:gd name="T73" fmla="*/ 204 h 973"/>
                <a:gd name="T74" fmla="*/ 336 w 337"/>
                <a:gd name="T75" fmla="*/ 240 h 973"/>
                <a:gd name="T76" fmla="*/ 336 w 337"/>
                <a:gd name="T77" fmla="*/ 276 h 973"/>
                <a:gd name="T78" fmla="*/ 336 w 337"/>
                <a:gd name="T79" fmla="*/ 312 h 973"/>
                <a:gd name="T80" fmla="*/ 336 w 337"/>
                <a:gd name="T81" fmla="*/ 348 h 973"/>
                <a:gd name="T82" fmla="*/ 336 w 337"/>
                <a:gd name="T83" fmla="*/ 384 h 973"/>
                <a:gd name="T84" fmla="*/ 324 w 337"/>
                <a:gd name="T85" fmla="*/ 420 h 973"/>
                <a:gd name="T86" fmla="*/ 324 w 337"/>
                <a:gd name="T87" fmla="*/ 456 h 973"/>
                <a:gd name="T88" fmla="*/ 324 w 337"/>
                <a:gd name="T89" fmla="*/ 492 h 973"/>
                <a:gd name="T90" fmla="*/ 324 w 337"/>
                <a:gd name="T91" fmla="*/ 528 h 973"/>
                <a:gd name="T92" fmla="*/ 324 w 337"/>
                <a:gd name="T93" fmla="*/ 564 h 973"/>
                <a:gd name="T94" fmla="*/ 324 w 337"/>
                <a:gd name="T95" fmla="*/ 600 h 973"/>
                <a:gd name="T96" fmla="*/ 312 w 337"/>
                <a:gd name="T97" fmla="*/ 636 h 973"/>
                <a:gd name="T98" fmla="*/ 300 w 337"/>
                <a:gd name="T99" fmla="*/ 672 h 973"/>
                <a:gd name="T100" fmla="*/ 288 w 337"/>
                <a:gd name="T101" fmla="*/ 708 h 973"/>
                <a:gd name="T102" fmla="*/ 264 w 337"/>
                <a:gd name="T103" fmla="*/ 744 h 973"/>
                <a:gd name="T104" fmla="*/ 264 w 337"/>
                <a:gd name="T105" fmla="*/ 780 h 973"/>
                <a:gd name="T106" fmla="*/ 240 w 337"/>
                <a:gd name="T107" fmla="*/ 816 h 973"/>
                <a:gd name="T108" fmla="*/ 216 w 337"/>
                <a:gd name="T109" fmla="*/ 852 h 973"/>
                <a:gd name="T110" fmla="*/ 204 w 337"/>
                <a:gd name="T111" fmla="*/ 888 h 973"/>
                <a:gd name="T112" fmla="*/ 192 w 337"/>
                <a:gd name="T113" fmla="*/ 924 h 973"/>
                <a:gd name="T114" fmla="*/ 168 w 337"/>
                <a:gd name="T115" fmla="*/ 960 h 973"/>
                <a:gd name="T116" fmla="*/ 132 w 337"/>
                <a:gd name="T117" fmla="*/ 972 h 973"/>
                <a:gd name="T118" fmla="*/ 96 w 337"/>
                <a:gd name="T119" fmla="*/ 972 h 973"/>
                <a:gd name="T120" fmla="*/ 60 w 337"/>
                <a:gd name="T121" fmla="*/ 948 h 973"/>
                <a:gd name="T122" fmla="*/ 24 w 337"/>
                <a:gd name="T123" fmla="*/ 948 h 973"/>
                <a:gd name="T124" fmla="*/ 36 w 337"/>
                <a:gd name="T125" fmla="*/ 936 h 9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7"/>
                <a:gd name="T190" fmla="*/ 0 h 973"/>
                <a:gd name="T191" fmla="*/ 337 w 337"/>
                <a:gd name="T192" fmla="*/ 973 h 97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7" h="973">
                  <a:moveTo>
                    <a:pt x="36" y="936"/>
                  </a:moveTo>
                  <a:lnTo>
                    <a:pt x="48" y="900"/>
                  </a:lnTo>
                  <a:lnTo>
                    <a:pt x="48" y="864"/>
                  </a:lnTo>
                  <a:lnTo>
                    <a:pt x="48" y="828"/>
                  </a:lnTo>
                  <a:lnTo>
                    <a:pt x="48" y="792"/>
                  </a:lnTo>
                  <a:lnTo>
                    <a:pt x="36" y="756"/>
                  </a:lnTo>
                  <a:lnTo>
                    <a:pt x="36" y="720"/>
                  </a:lnTo>
                  <a:lnTo>
                    <a:pt x="36" y="684"/>
                  </a:lnTo>
                  <a:lnTo>
                    <a:pt x="36" y="648"/>
                  </a:lnTo>
                  <a:lnTo>
                    <a:pt x="36" y="612"/>
                  </a:lnTo>
                  <a:lnTo>
                    <a:pt x="24" y="576"/>
                  </a:lnTo>
                  <a:lnTo>
                    <a:pt x="24" y="540"/>
                  </a:lnTo>
                  <a:lnTo>
                    <a:pt x="24" y="504"/>
                  </a:lnTo>
                  <a:lnTo>
                    <a:pt x="24" y="468"/>
                  </a:lnTo>
                  <a:lnTo>
                    <a:pt x="24" y="432"/>
                  </a:lnTo>
                  <a:lnTo>
                    <a:pt x="24" y="396"/>
                  </a:lnTo>
                  <a:lnTo>
                    <a:pt x="36" y="360"/>
                  </a:lnTo>
                  <a:lnTo>
                    <a:pt x="24" y="324"/>
                  </a:lnTo>
                  <a:lnTo>
                    <a:pt x="24" y="288"/>
                  </a:lnTo>
                  <a:lnTo>
                    <a:pt x="0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12" y="108"/>
                  </a:lnTo>
                  <a:lnTo>
                    <a:pt x="24" y="72"/>
                  </a:lnTo>
                  <a:lnTo>
                    <a:pt x="48" y="36"/>
                  </a:lnTo>
                  <a:lnTo>
                    <a:pt x="84" y="12"/>
                  </a:lnTo>
                  <a:lnTo>
                    <a:pt x="120" y="0"/>
                  </a:lnTo>
                  <a:lnTo>
                    <a:pt x="156" y="0"/>
                  </a:lnTo>
                  <a:lnTo>
                    <a:pt x="192" y="0"/>
                  </a:lnTo>
                  <a:lnTo>
                    <a:pt x="228" y="12"/>
                  </a:lnTo>
                  <a:lnTo>
                    <a:pt x="264" y="36"/>
                  </a:lnTo>
                  <a:lnTo>
                    <a:pt x="300" y="60"/>
                  </a:lnTo>
                  <a:lnTo>
                    <a:pt x="312" y="96"/>
                  </a:lnTo>
                  <a:lnTo>
                    <a:pt x="324" y="132"/>
                  </a:lnTo>
                  <a:lnTo>
                    <a:pt x="336" y="168"/>
                  </a:lnTo>
                  <a:lnTo>
                    <a:pt x="336" y="204"/>
                  </a:lnTo>
                  <a:lnTo>
                    <a:pt x="336" y="240"/>
                  </a:lnTo>
                  <a:lnTo>
                    <a:pt x="336" y="276"/>
                  </a:lnTo>
                  <a:lnTo>
                    <a:pt x="336" y="312"/>
                  </a:lnTo>
                  <a:lnTo>
                    <a:pt x="336" y="348"/>
                  </a:lnTo>
                  <a:lnTo>
                    <a:pt x="336" y="384"/>
                  </a:lnTo>
                  <a:lnTo>
                    <a:pt x="324" y="420"/>
                  </a:lnTo>
                  <a:lnTo>
                    <a:pt x="324" y="456"/>
                  </a:lnTo>
                  <a:lnTo>
                    <a:pt x="324" y="492"/>
                  </a:lnTo>
                  <a:lnTo>
                    <a:pt x="324" y="528"/>
                  </a:lnTo>
                  <a:lnTo>
                    <a:pt x="324" y="564"/>
                  </a:lnTo>
                  <a:lnTo>
                    <a:pt x="324" y="600"/>
                  </a:lnTo>
                  <a:lnTo>
                    <a:pt x="312" y="636"/>
                  </a:lnTo>
                  <a:lnTo>
                    <a:pt x="300" y="672"/>
                  </a:lnTo>
                  <a:lnTo>
                    <a:pt x="288" y="708"/>
                  </a:lnTo>
                  <a:lnTo>
                    <a:pt x="264" y="744"/>
                  </a:lnTo>
                  <a:lnTo>
                    <a:pt x="264" y="780"/>
                  </a:lnTo>
                  <a:lnTo>
                    <a:pt x="240" y="816"/>
                  </a:lnTo>
                  <a:lnTo>
                    <a:pt x="216" y="852"/>
                  </a:lnTo>
                  <a:lnTo>
                    <a:pt x="204" y="888"/>
                  </a:lnTo>
                  <a:lnTo>
                    <a:pt x="192" y="924"/>
                  </a:lnTo>
                  <a:lnTo>
                    <a:pt x="168" y="960"/>
                  </a:lnTo>
                  <a:lnTo>
                    <a:pt x="132" y="972"/>
                  </a:lnTo>
                  <a:lnTo>
                    <a:pt x="96" y="972"/>
                  </a:lnTo>
                  <a:lnTo>
                    <a:pt x="60" y="948"/>
                  </a:lnTo>
                  <a:lnTo>
                    <a:pt x="24" y="948"/>
                  </a:lnTo>
                  <a:lnTo>
                    <a:pt x="36" y="93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28"/>
            <p:cNvSpPr>
              <a:spLocks/>
            </p:cNvSpPr>
            <p:nvPr/>
          </p:nvSpPr>
          <p:spPr bwMode="auto">
            <a:xfrm>
              <a:off x="2592" y="2736"/>
              <a:ext cx="673" cy="949"/>
            </a:xfrm>
            <a:custGeom>
              <a:avLst/>
              <a:gdLst>
                <a:gd name="T0" fmla="*/ 624 w 673"/>
                <a:gd name="T1" fmla="*/ 0 h 949"/>
                <a:gd name="T2" fmla="*/ 636 w 673"/>
                <a:gd name="T3" fmla="*/ 36 h 949"/>
                <a:gd name="T4" fmla="*/ 672 w 673"/>
                <a:gd name="T5" fmla="*/ 60 h 949"/>
                <a:gd name="T6" fmla="*/ 672 w 673"/>
                <a:gd name="T7" fmla="*/ 96 h 949"/>
                <a:gd name="T8" fmla="*/ 660 w 673"/>
                <a:gd name="T9" fmla="*/ 132 h 949"/>
                <a:gd name="T10" fmla="*/ 648 w 673"/>
                <a:gd name="T11" fmla="*/ 168 h 949"/>
                <a:gd name="T12" fmla="*/ 612 w 673"/>
                <a:gd name="T13" fmla="*/ 192 h 949"/>
                <a:gd name="T14" fmla="*/ 600 w 673"/>
                <a:gd name="T15" fmla="*/ 228 h 949"/>
                <a:gd name="T16" fmla="*/ 588 w 673"/>
                <a:gd name="T17" fmla="*/ 264 h 949"/>
                <a:gd name="T18" fmla="*/ 564 w 673"/>
                <a:gd name="T19" fmla="*/ 300 h 949"/>
                <a:gd name="T20" fmla="*/ 552 w 673"/>
                <a:gd name="T21" fmla="*/ 336 h 949"/>
                <a:gd name="T22" fmla="*/ 540 w 673"/>
                <a:gd name="T23" fmla="*/ 372 h 949"/>
                <a:gd name="T24" fmla="*/ 528 w 673"/>
                <a:gd name="T25" fmla="*/ 408 h 949"/>
                <a:gd name="T26" fmla="*/ 516 w 673"/>
                <a:gd name="T27" fmla="*/ 444 h 949"/>
                <a:gd name="T28" fmla="*/ 504 w 673"/>
                <a:gd name="T29" fmla="*/ 480 h 949"/>
                <a:gd name="T30" fmla="*/ 480 w 673"/>
                <a:gd name="T31" fmla="*/ 516 h 949"/>
                <a:gd name="T32" fmla="*/ 468 w 673"/>
                <a:gd name="T33" fmla="*/ 552 h 949"/>
                <a:gd name="T34" fmla="*/ 456 w 673"/>
                <a:gd name="T35" fmla="*/ 588 h 949"/>
                <a:gd name="T36" fmla="*/ 432 w 673"/>
                <a:gd name="T37" fmla="*/ 624 h 949"/>
                <a:gd name="T38" fmla="*/ 420 w 673"/>
                <a:gd name="T39" fmla="*/ 660 h 949"/>
                <a:gd name="T40" fmla="*/ 408 w 673"/>
                <a:gd name="T41" fmla="*/ 696 h 949"/>
                <a:gd name="T42" fmla="*/ 384 w 673"/>
                <a:gd name="T43" fmla="*/ 732 h 949"/>
                <a:gd name="T44" fmla="*/ 360 w 673"/>
                <a:gd name="T45" fmla="*/ 768 h 949"/>
                <a:gd name="T46" fmla="*/ 348 w 673"/>
                <a:gd name="T47" fmla="*/ 804 h 949"/>
                <a:gd name="T48" fmla="*/ 324 w 673"/>
                <a:gd name="T49" fmla="*/ 840 h 949"/>
                <a:gd name="T50" fmla="*/ 288 w 673"/>
                <a:gd name="T51" fmla="*/ 864 h 949"/>
                <a:gd name="T52" fmla="*/ 264 w 673"/>
                <a:gd name="T53" fmla="*/ 900 h 949"/>
                <a:gd name="T54" fmla="*/ 228 w 673"/>
                <a:gd name="T55" fmla="*/ 912 h 949"/>
                <a:gd name="T56" fmla="*/ 192 w 673"/>
                <a:gd name="T57" fmla="*/ 936 h 949"/>
                <a:gd name="T58" fmla="*/ 156 w 673"/>
                <a:gd name="T59" fmla="*/ 948 h 949"/>
                <a:gd name="T60" fmla="*/ 120 w 673"/>
                <a:gd name="T61" fmla="*/ 948 h 949"/>
                <a:gd name="T62" fmla="*/ 96 w 673"/>
                <a:gd name="T63" fmla="*/ 912 h 949"/>
                <a:gd name="T64" fmla="*/ 60 w 673"/>
                <a:gd name="T65" fmla="*/ 888 h 949"/>
                <a:gd name="T66" fmla="*/ 36 w 673"/>
                <a:gd name="T67" fmla="*/ 852 h 949"/>
                <a:gd name="T68" fmla="*/ 24 w 673"/>
                <a:gd name="T69" fmla="*/ 816 h 949"/>
                <a:gd name="T70" fmla="*/ 0 w 673"/>
                <a:gd name="T71" fmla="*/ 780 h 949"/>
                <a:gd name="T72" fmla="*/ 0 w 673"/>
                <a:gd name="T73" fmla="*/ 744 h 949"/>
                <a:gd name="T74" fmla="*/ 0 w 673"/>
                <a:gd name="T75" fmla="*/ 708 h 949"/>
                <a:gd name="T76" fmla="*/ 0 w 673"/>
                <a:gd name="T77" fmla="*/ 672 h 949"/>
                <a:gd name="T78" fmla="*/ 0 w 673"/>
                <a:gd name="T79" fmla="*/ 636 h 949"/>
                <a:gd name="T80" fmla="*/ 0 w 673"/>
                <a:gd name="T81" fmla="*/ 600 h 949"/>
                <a:gd name="T82" fmla="*/ 24 w 673"/>
                <a:gd name="T83" fmla="*/ 552 h 949"/>
                <a:gd name="T84" fmla="*/ 36 w 673"/>
                <a:gd name="T85" fmla="*/ 516 h 949"/>
                <a:gd name="T86" fmla="*/ 60 w 673"/>
                <a:gd name="T87" fmla="*/ 480 h 949"/>
                <a:gd name="T88" fmla="*/ 72 w 673"/>
                <a:gd name="T89" fmla="*/ 444 h 949"/>
                <a:gd name="T90" fmla="*/ 96 w 673"/>
                <a:gd name="T91" fmla="*/ 408 h 949"/>
                <a:gd name="T92" fmla="*/ 132 w 673"/>
                <a:gd name="T93" fmla="*/ 372 h 949"/>
                <a:gd name="T94" fmla="*/ 156 w 673"/>
                <a:gd name="T95" fmla="*/ 336 h 949"/>
                <a:gd name="T96" fmla="*/ 192 w 673"/>
                <a:gd name="T97" fmla="*/ 312 h 949"/>
                <a:gd name="T98" fmla="*/ 228 w 673"/>
                <a:gd name="T99" fmla="*/ 288 h 949"/>
                <a:gd name="T100" fmla="*/ 264 w 673"/>
                <a:gd name="T101" fmla="*/ 264 h 949"/>
                <a:gd name="T102" fmla="*/ 300 w 673"/>
                <a:gd name="T103" fmla="*/ 240 h 949"/>
                <a:gd name="T104" fmla="*/ 336 w 673"/>
                <a:gd name="T105" fmla="*/ 216 h 949"/>
                <a:gd name="T106" fmla="*/ 372 w 673"/>
                <a:gd name="T107" fmla="*/ 192 h 949"/>
                <a:gd name="T108" fmla="*/ 408 w 673"/>
                <a:gd name="T109" fmla="*/ 180 h 949"/>
                <a:gd name="T110" fmla="*/ 444 w 673"/>
                <a:gd name="T111" fmla="*/ 156 h 949"/>
                <a:gd name="T112" fmla="*/ 468 w 673"/>
                <a:gd name="T113" fmla="*/ 120 h 949"/>
                <a:gd name="T114" fmla="*/ 504 w 673"/>
                <a:gd name="T115" fmla="*/ 108 h 949"/>
                <a:gd name="T116" fmla="*/ 540 w 673"/>
                <a:gd name="T117" fmla="*/ 84 h 949"/>
                <a:gd name="T118" fmla="*/ 564 w 673"/>
                <a:gd name="T119" fmla="*/ 48 h 949"/>
                <a:gd name="T120" fmla="*/ 600 w 673"/>
                <a:gd name="T121" fmla="*/ 24 h 949"/>
                <a:gd name="T122" fmla="*/ 636 w 673"/>
                <a:gd name="T123" fmla="*/ 36 h 949"/>
                <a:gd name="T124" fmla="*/ 624 w 673"/>
                <a:gd name="T125" fmla="*/ 0 h 9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73"/>
                <a:gd name="T190" fmla="*/ 0 h 949"/>
                <a:gd name="T191" fmla="*/ 673 w 673"/>
                <a:gd name="T192" fmla="*/ 949 h 9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73" h="949">
                  <a:moveTo>
                    <a:pt x="624" y="0"/>
                  </a:moveTo>
                  <a:lnTo>
                    <a:pt x="636" y="36"/>
                  </a:lnTo>
                  <a:lnTo>
                    <a:pt x="672" y="60"/>
                  </a:lnTo>
                  <a:lnTo>
                    <a:pt x="672" y="96"/>
                  </a:lnTo>
                  <a:lnTo>
                    <a:pt x="660" y="132"/>
                  </a:lnTo>
                  <a:lnTo>
                    <a:pt x="648" y="168"/>
                  </a:lnTo>
                  <a:lnTo>
                    <a:pt x="612" y="192"/>
                  </a:lnTo>
                  <a:lnTo>
                    <a:pt x="600" y="228"/>
                  </a:lnTo>
                  <a:lnTo>
                    <a:pt x="588" y="264"/>
                  </a:lnTo>
                  <a:lnTo>
                    <a:pt x="564" y="300"/>
                  </a:lnTo>
                  <a:lnTo>
                    <a:pt x="552" y="336"/>
                  </a:lnTo>
                  <a:lnTo>
                    <a:pt x="540" y="372"/>
                  </a:lnTo>
                  <a:lnTo>
                    <a:pt x="528" y="408"/>
                  </a:lnTo>
                  <a:lnTo>
                    <a:pt x="516" y="444"/>
                  </a:lnTo>
                  <a:lnTo>
                    <a:pt x="504" y="480"/>
                  </a:lnTo>
                  <a:lnTo>
                    <a:pt x="480" y="516"/>
                  </a:lnTo>
                  <a:lnTo>
                    <a:pt x="468" y="552"/>
                  </a:lnTo>
                  <a:lnTo>
                    <a:pt x="456" y="588"/>
                  </a:lnTo>
                  <a:lnTo>
                    <a:pt x="432" y="624"/>
                  </a:lnTo>
                  <a:lnTo>
                    <a:pt x="420" y="660"/>
                  </a:lnTo>
                  <a:lnTo>
                    <a:pt x="408" y="696"/>
                  </a:lnTo>
                  <a:lnTo>
                    <a:pt x="384" y="732"/>
                  </a:lnTo>
                  <a:lnTo>
                    <a:pt x="360" y="768"/>
                  </a:lnTo>
                  <a:lnTo>
                    <a:pt x="348" y="804"/>
                  </a:lnTo>
                  <a:lnTo>
                    <a:pt x="324" y="840"/>
                  </a:lnTo>
                  <a:lnTo>
                    <a:pt x="288" y="864"/>
                  </a:lnTo>
                  <a:lnTo>
                    <a:pt x="264" y="900"/>
                  </a:lnTo>
                  <a:lnTo>
                    <a:pt x="228" y="912"/>
                  </a:lnTo>
                  <a:lnTo>
                    <a:pt x="192" y="936"/>
                  </a:lnTo>
                  <a:lnTo>
                    <a:pt x="156" y="948"/>
                  </a:lnTo>
                  <a:lnTo>
                    <a:pt x="120" y="948"/>
                  </a:lnTo>
                  <a:lnTo>
                    <a:pt x="96" y="912"/>
                  </a:lnTo>
                  <a:lnTo>
                    <a:pt x="60" y="888"/>
                  </a:lnTo>
                  <a:lnTo>
                    <a:pt x="36" y="852"/>
                  </a:lnTo>
                  <a:lnTo>
                    <a:pt x="24" y="816"/>
                  </a:lnTo>
                  <a:lnTo>
                    <a:pt x="0" y="780"/>
                  </a:lnTo>
                  <a:lnTo>
                    <a:pt x="0" y="744"/>
                  </a:lnTo>
                  <a:lnTo>
                    <a:pt x="0" y="708"/>
                  </a:lnTo>
                  <a:lnTo>
                    <a:pt x="0" y="672"/>
                  </a:lnTo>
                  <a:lnTo>
                    <a:pt x="0" y="636"/>
                  </a:lnTo>
                  <a:lnTo>
                    <a:pt x="0" y="600"/>
                  </a:lnTo>
                  <a:lnTo>
                    <a:pt x="24" y="552"/>
                  </a:lnTo>
                  <a:lnTo>
                    <a:pt x="36" y="516"/>
                  </a:lnTo>
                  <a:lnTo>
                    <a:pt x="60" y="480"/>
                  </a:lnTo>
                  <a:lnTo>
                    <a:pt x="72" y="444"/>
                  </a:lnTo>
                  <a:lnTo>
                    <a:pt x="96" y="408"/>
                  </a:lnTo>
                  <a:lnTo>
                    <a:pt x="132" y="372"/>
                  </a:lnTo>
                  <a:lnTo>
                    <a:pt x="156" y="336"/>
                  </a:lnTo>
                  <a:lnTo>
                    <a:pt x="192" y="312"/>
                  </a:lnTo>
                  <a:lnTo>
                    <a:pt x="228" y="288"/>
                  </a:lnTo>
                  <a:lnTo>
                    <a:pt x="264" y="264"/>
                  </a:lnTo>
                  <a:lnTo>
                    <a:pt x="300" y="240"/>
                  </a:lnTo>
                  <a:lnTo>
                    <a:pt x="336" y="216"/>
                  </a:lnTo>
                  <a:lnTo>
                    <a:pt x="372" y="192"/>
                  </a:lnTo>
                  <a:lnTo>
                    <a:pt x="408" y="180"/>
                  </a:lnTo>
                  <a:lnTo>
                    <a:pt x="444" y="156"/>
                  </a:lnTo>
                  <a:lnTo>
                    <a:pt x="468" y="120"/>
                  </a:lnTo>
                  <a:lnTo>
                    <a:pt x="504" y="108"/>
                  </a:lnTo>
                  <a:lnTo>
                    <a:pt x="540" y="84"/>
                  </a:lnTo>
                  <a:lnTo>
                    <a:pt x="564" y="48"/>
                  </a:lnTo>
                  <a:lnTo>
                    <a:pt x="600" y="24"/>
                  </a:lnTo>
                  <a:lnTo>
                    <a:pt x="636" y="36"/>
                  </a:lnTo>
                  <a:lnTo>
                    <a:pt x="624" y="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29"/>
            <p:cNvSpPr>
              <a:spLocks/>
            </p:cNvSpPr>
            <p:nvPr/>
          </p:nvSpPr>
          <p:spPr bwMode="auto">
            <a:xfrm>
              <a:off x="2688" y="2760"/>
              <a:ext cx="613" cy="877"/>
            </a:xfrm>
            <a:custGeom>
              <a:avLst/>
              <a:gdLst>
                <a:gd name="T0" fmla="*/ 0 w 613"/>
                <a:gd name="T1" fmla="*/ 24 h 877"/>
                <a:gd name="T2" fmla="*/ 24 w 613"/>
                <a:gd name="T3" fmla="*/ 60 h 877"/>
                <a:gd name="T4" fmla="*/ 36 w 613"/>
                <a:gd name="T5" fmla="*/ 96 h 877"/>
                <a:gd name="T6" fmla="*/ 36 w 613"/>
                <a:gd name="T7" fmla="*/ 132 h 877"/>
                <a:gd name="T8" fmla="*/ 36 w 613"/>
                <a:gd name="T9" fmla="*/ 168 h 877"/>
                <a:gd name="T10" fmla="*/ 36 w 613"/>
                <a:gd name="T11" fmla="*/ 204 h 877"/>
                <a:gd name="T12" fmla="*/ 36 w 613"/>
                <a:gd name="T13" fmla="*/ 240 h 877"/>
                <a:gd name="T14" fmla="*/ 48 w 613"/>
                <a:gd name="T15" fmla="*/ 276 h 877"/>
                <a:gd name="T16" fmla="*/ 48 w 613"/>
                <a:gd name="T17" fmla="*/ 312 h 877"/>
                <a:gd name="T18" fmla="*/ 60 w 613"/>
                <a:gd name="T19" fmla="*/ 348 h 877"/>
                <a:gd name="T20" fmla="*/ 84 w 613"/>
                <a:gd name="T21" fmla="*/ 384 h 877"/>
                <a:gd name="T22" fmla="*/ 96 w 613"/>
                <a:gd name="T23" fmla="*/ 420 h 877"/>
                <a:gd name="T24" fmla="*/ 108 w 613"/>
                <a:gd name="T25" fmla="*/ 456 h 877"/>
                <a:gd name="T26" fmla="*/ 132 w 613"/>
                <a:gd name="T27" fmla="*/ 492 h 877"/>
                <a:gd name="T28" fmla="*/ 144 w 613"/>
                <a:gd name="T29" fmla="*/ 528 h 877"/>
                <a:gd name="T30" fmla="*/ 156 w 613"/>
                <a:gd name="T31" fmla="*/ 564 h 877"/>
                <a:gd name="T32" fmla="*/ 180 w 613"/>
                <a:gd name="T33" fmla="*/ 600 h 877"/>
                <a:gd name="T34" fmla="*/ 204 w 613"/>
                <a:gd name="T35" fmla="*/ 636 h 877"/>
                <a:gd name="T36" fmla="*/ 240 w 613"/>
                <a:gd name="T37" fmla="*/ 672 h 877"/>
                <a:gd name="T38" fmla="*/ 252 w 613"/>
                <a:gd name="T39" fmla="*/ 708 h 877"/>
                <a:gd name="T40" fmla="*/ 276 w 613"/>
                <a:gd name="T41" fmla="*/ 744 h 877"/>
                <a:gd name="T42" fmla="*/ 300 w 613"/>
                <a:gd name="T43" fmla="*/ 780 h 877"/>
                <a:gd name="T44" fmla="*/ 336 w 613"/>
                <a:gd name="T45" fmla="*/ 816 h 877"/>
                <a:gd name="T46" fmla="*/ 372 w 613"/>
                <a:gd name="T47" fmla="*/ 840 h 877"/>
                <a:gd name="T48" fmla="*/ 408 w 613"/>
                <a:gd name="T49" fmla="*/ 864 h 877"/>
                <a:gd name="T50" fmla="*/ 444 w 613"/>
                <a:gd name="T51" fmla="*/ 876 h 877"/>
                <a:gd name="T52" fmla="*/ 480 w 613"/>
                <a:gd name="T53" fmla="*/ 876 h 877"/>
                <a:gd name="T54" fmla="*/ 516 w 613"/>
                <a:gd name="T55" fmla="*/ 876 h 877"/>
                <a:gd name="T56" fmla="*/ 552 w 613"/>
                <a:gd name="T57" fmla="*/ 876 h 877"/>
                <a:gd name="T58" fmla="*/ 588 w 613"/>
                <a:gd name="T59" fmla="*/ 852 h 877"/>
                <a:gd name="T60" fmla="*/ 600 w 613"/>
                <a:gd name="T61" fmla="*/ 816 h 877"/>
                <a:gd name="T62" fmla="*/ 612 w 613"/>
                <a:gd name="T63" fmla="*/ 780 h 877"/>
                <a:gd name="T64" fmla="*/ 612 w 613"/>
                <a:gd name="T65" fmla="*/ 744 h 877"/>
                <a:gd name="T66" fmla="*/ 612 w 613"/>
                <a:gd name="T67" fmla="*/ 708 h 877"/>
                <a:gd name="T68" fmla="*/ 612 w 613"/>
                <a:gd name="T69" fmla="*/ 672 h 877"/>
                <a:gd name="T70" fmla="*/ 588 w 613"/>
                <a:gd name="T71" fmla="*/ 636 h 877"/>
                <a:gd name="T72" fmla="*/ 576 w 613"/>
                <a:gd name="T73" fmla="*/ 600 h 877"/>
                <a:gd name="T74" fmla="*/ 540 w 613"/>
                <a:gd name="T75" fmla="*/ 564 h 877"/>
                <a:gd name="T76" fmla="*/ 528 w 613"/>
                <a:gd name="T77" fmla="*/ 528 h 877"/>
                <a:gd name="T78" fmla="*/ 492 w 613"/>
                <a:gd name="T79" fmla="*/ 504 h 877"/>
                <a:gd name="T80" fmla="*/ 456 w 613"/>
                <a:gd name="T81" fmla="*/ 480 h 877"/>
                <a:gd name="T82" fmla="*/ 432 w 613"/>
                <a:gd name="T83" fmla="*/ 444 h 877"/>
                <a:gd name="T84" fmla="*/ 396 w 613"/>
                <a:gd name="T85" fmla="*/ 420 h 877"/>
                <a:gd name="T86" fmla="*/ 372 w 613"/>
                <a:gd name="T87" fmla="*/ 384 h 877"/>
                <a:gd name="T88" fmla="*/ 336 w 613"/>
                <a:gd name="T89" fmla="*/ 360 h 877"/>
                <a:gd name="T90" fmla="*/ 324 w 613"/>
                <a:gd name="T91" fmla="*/ 324 h 877"/>
                <a:gd name="T92" fmla="*/ 288 w 613"/>
                <a:gd name="T93" fmla="*/ 300 h 877"/>
                <a:gd name="T94" fmla="*/ 276 w 613"/>
                <a:gd name="T95" fmla="*/ 264 h 877"/>
                <a:gd name="T96" fmla="*/ 240 w 613"/>
                <a:gd name="T97" fmla="*/ 240 h 877"/>
                <a:gd name="T98" fmla="*/ 216 w 613"/>
                <a:gd name="T99" fmla="*/ 204 h 877"/>
                <a:gd name="T100" fmla="*/ 180 w 613"/>
                <a:gd name="T101" fmla="*/ 180 h 877"/>
                <a:gd name="T102" fmla="*/ 156 w 613"/>
                <a:gd name="T103" fmla="*/ 144 h 877"/>
                <a:gd name="T104" fmla="*/ 132 w 613"/>
                <a:gd name="T105" fmla="*/ 108 h 877"/>
                <a:gd name="T106" fmla="*/ 108 w 613"/>
                <a:gd name="T107" fmla="*/ 72 h 877"/>
                <a:gd name="T108" fmla="*/ 84 w 613"/>
                <a:gd name="T109" fmla="*/ 36 h 877"/>
                <a:gd name="T110" fmla="*/ 84 w 613"/>
                <a:gd name="T111" fmla="*/ 0 h 877"/>
                <a:gd name="T112" fmla="*/ 48 w 613"/>
                <a:gd name="T113" fmla="*/ 12 h 877"/>
                <a:gd name="T114" fmla="*/ 12 w 613"/>
                <a:gd name="T115" fmla="*/ 0 h 877"/>
                <a:gd name="T116" fmla="*/ 0 w 613"/>
                <a:gd name="T117" fmla="*/ 24 h 8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3"/>
                <a:gd name="T178" fmla="*/ 0 h 877"/>
                <a:gd name="T179" fmla="*/ 613 w 613"/>
                <a:gd name="T180" fmla="*/ 877 h 8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3" h="877">
                  <a:moveTo>
                    <a:pt x="0" y="24"/>
                  </a:moveTo>
                  <a:lnTo>
                    <a:pt x="24" y="60"/>
                  </a:lnTo>
                  <a:lnTo>
                    <a:pt x="36" y="96"/>
                  </a:lnTo>
                  <a:lnTo>
                    <a:pt x="36" y="132"/>
                  </a:lnTo>
                  <a:lnTo>
                    <a:pt x="36" y="168"/>
                  </a:lnTo>
                  <a:lnTo>
                    <a:pt x="36" y="204"/>
                  </a:lnTo>
                  <a:lnTo>
                    <a:pt x="36" y="240"/>
                  </a:lnTo>
                  <a:lnTo>
                    <a:pt x="48" y="276"/>
                  </a:lnTo>
                  <a:lnTo>
                    <a:pt x="48" y="312"/>
                  </a:lnTo>
                  <a:lnTo>
                    <a:pt x="60" y="348"/>
                  </a:lnTo>
                  <a:lnTo>
                    <a:pt x="84" y="384"/>
                  </a:lnTo>
                  <a:lnTo>
                    <a:pt x="96" y="420"/>
                  </a:lnTo>
                  <a:lnTo>
                    <a:pt x="108" y="456"/>
                  </a:lnTo>
                  <a:lnTo>
                    <a:pt x="132" y="492"/>
                  </a:lnTo>
                  <a:lnTo>
                    <a:pt x="144" y="528"/>
                  </a:lnTo>
                  <a:lnTo>
                    <a:pt x="156" y="564"/>
                  </a:lnTo>
                  <a:lnTo>
                    <a:pt x="180" y="600"/>
                  </a:lnTo>
                  <a:lnTo>
                    <a:pt x="204" y="636"/>
                  </a:lnTo>
                  <a:lnTo>
                    <a:pt x="240" y="672"/>
                  </a:lnTo>
                  <a:lnTo>
                    <a:pt x="252" y="708"/>
                  </a:lnTo>
                  <a:lnTo>
                    <a:pt x="276" y="744"/>
                  </a:lnTo>
                  <a:lnTo>
                    <a:pt x="300" y="780"/>
                  </a:lnTo>
                  <a:lnTo>
                    <a:pt x="336" y="816"/>
                  </a:lnTo>
                  <a:lnTo>
                    <a:pt x="372" y="840"/>
                  </a:lnTo>
                  <a:lnTo>
                    <a:pt x="408" y="864"/>
                  </a:lnTo>
                  <a:lnTo>
                    <a:pt x="444" y="876"/>
                  </a:lnTo>
                  <a:lnTo>
                    <a:pt x="480" y="876"/>
                  </a:lnTo>
                  <a:lnTo>
                    <a:pt x="516" y="876"/>
                  </a:lnTo>
                  <a:lnTo>
                    <a:pt x="552" y="876"/>
                  </a:lnTo>
                  <a:lnTo>
                    <a:pt x="588" y="852"/>
                  </a:lnTo>
                  <a:lnTo>
                    <a:pt x="600" y="816"/>
                  </a:lnTo>
                  <a:lnTo>
                    <a:pt x="612" y="780"/>
                  </a:lnTo>
                  <a:lnTo>
                    <a:pt x="612" y="744"/>
                  </a:lnTo>
                  <a:lnTo>
                    <a:pt x="612" y="708"/>
                  </a:lnTo>
                  <a:lnTo>
                    <a:pt x="612" y="672"/>
                  </a:lnTo>
                  <a:lnTo>
                    <a:pt x="588" y="636"/>
                  </a:lnTo>
                  <a:lnTo>
                    <a:pt x="576" y="600"/>
                  </a:lnTo>
                  <a:lnTo>
                    <a:pt x="540" y="564"/>
                  </a:lnTo>
                  <a:lnTo>
                    <a:pt x="528" y="528"/>
                  </a:lnTo>
                  <a:lnTo>
                    <a:pt x="492" y="504"/>
                  </a:lnTo>
                  <a:lnTo>
                    <a:pt x="456" y="480"/>
                  </a:lnTo>
                  <a:lnTo>
                    <a:pt x="432" y="444"/>
                  </a:lnTo>
                  <a:lnTo>
                    <a:pt x="396" y="420"/>
                  </a:lnTo>
                  <a:lnTo>
                    <a:pt x="372" y="384"/>
                  </a:lnTo>
                  <a:lnTo>
                    <a:pt x="336" y="360"/>
                  </a:lnTo>
                  <a:lnTo>
                    <a:pt x="324" y="324"/>
                  </a:lnTo>
                  <a:lnTo>
                    <a:pt x="288" y="300"/>
                  </a:lnTo>
                  <a:lnTo>
                    <a:pt x="276" y="264"/>
                  </a:lnTo>
                  <a:lnTo>
                    <a:pt x="240" y="240"/>
                  </a:lnTo>
                  <a:lnTo>
                    <a:pt x="216" y="204"/>
                  </a:lnTo>
                  <a:lnTo>
                    <a:pt x="180" y="180"/>
                  </a:lnTo>
                  <a:lnTo>
                    <a:pt x="156" y="144"/>
                  </a:lnTo>
                  <a:lnTo>
                    <a:pt x="132" y="108"/>
                  </a:lnTo>
                  <a:lnTo>
                    <a:pt x="108" y="72"/>
                  </a:lnTo>
                  <a:lnTo>
                    <a:pt x="84" y="36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12" y="0"/>
                  </a:lnTo>
                  <a:lnTo>
                    <a:pt x="0" y="2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0" y="1371600"/>
            <a:ext cx="3279775" cy="5486400"/>
            <a:chOff x="0" y="864"/>
            <a:chExt cx="2066" cy="3456"/>
          </a:xfrm>
        </p:grpSpPr>
        <p:sp>
          <p:nvSpPr>
            <p:cNvPr id="14356" name="Freeform 5"/>
            <p:cNvSpPr>
              <a:spLocks/>
            </p:cNvSpPr>
            <p:nvPr/>
          </p:nvSpPr>
          <p:spPr bwMode="auto">
            <a:xfrm>
              <a:off x="445" y="1400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6"/>
            <p:cNvSpPr>
              <a:spLocks/>
            </p:cNvSpPr>
            <p:nvPr/>
          </p:nvSpPr>
          <p:spPr bwMode="auto">
            <a:xfrm>
              <a:off x="133" y="1436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Oval 7"/>
            <p:cNvSpPr>
              <a:spLocks noChangeArrowheads="1"/>
            </p:cNvSpPr>
            <p:nvPr/>
          </p:nvSpPr>
          <p:spPr bwMode="auto">
            <a:xfrm rot="60000">
              <a:off x="344" y="2407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Freeform 8"/>
            <p:cNvSpPr>
              <a:spLocks/>
            </p:cNvSpPr>
            <p:nvPr/>
          </p:nvSpPr>
          <p:spPr bwMode="auto">
            <a:xfrm>
              <a:off x="1117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9"/>
            <p:cNvSpPr>
              <a:spLocks/>
            </p:cNvSpPr>
            <p:nvPr/>
          </p:nvSpPr>
          <p:spPr bwMode="auto">
            <a:xfrm>
              <a:off x="805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Oval 10"/>
            <p:cNvSpPr>
              <a:spLocks noChangeArrowheads="1"/>
            </p:cNvSpPr>
            <p:nvPr/>
          </p:nvSpPr>
          <p:spPr bwMode="auto">
            <a:xfrm rot="60000">
              <a:off x="1016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Rectangle 30"/>
            <p:cNvSpPr>
              <a:spLocks noChangeArrowheads="1"/>
            </p:cNvSpPr>
            <p:nvPr/>
          </p:nvSpPr>
          <p:spPr bwMode="auto">
            <a:xfrm>
              <a:off x="0" y="864"/>
              <a:ext cx="206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nonsister chromatids</a:t>
              </a:r>
            </a:p>
          </p:txBody>
        </p:sp>
        <p:sp>
          <p:nvSpPr>
            <p:cNvPr id="14363" name="Line 31"/>
            <p:cNvSpPr>
              <a:spLocks noChangeShapeType="1"/>
            </p:cNvSpPr>
            <p:nvPr/>
          </p:nvSpPr>
          <p:spPr bwMode="auto">
            <a:xfrm>
              <a:off x="1008" y="111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32"/>
            <p:cNvSpPr>
              <a:spLocks noChangeShapeType="1"/>
            </p:cNvSpPr>
            <p:nvPr/>
          </p:nvSpPr>
          <p:spPr bwMode="auto">
            <a:xfrm>
              <a:off x="672" y="111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Rectangle 33"/>
            <p:cNvSpPr>
              <a:spLocks noChangeArrowheads="1"/>
            </p:cNvSpPr>
            <p:nvPr/>
          </p:nvSpPr>
          <p:spPr bwMode="auto">
            <a:xfrm>
              <a:off x="240" y="3880"/>
              <a:ext cx="1440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/>
                <a:t>chiasmata: site of crossing over</a:t>
              </a:r>
            </a:p>
          </p:txBody>
        </p:sp>
        <p:sp>
          <p:nvSpPr>
            <p:cNvPr id="14366" name="Line 35"/>
            <p:cNvSpPr>
              <a:spLocks noChangeShapeType="1"/>
            </p:cNvSpPr>
            <p:nvPr/>
          </p:nvSpPr>
          <p:spPr bwMode="auto">
            <a:xfrm>
              <a:off x="816" y="2896"/>
              <a:ext cx="0" cy="1024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7148513" y="615791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variation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727700" y="1295400"/>
            <a:ext cx="3200400" cy="4687888"/>
            <a:chOff x="3608" y="816"/>
            <a:chExt cx="2016" cy="2953"/>
          </a:xfrm>
        </p:grpSpPr>
        <p:sp>
          <p:nvSpPr>
            <p:cNvPr id="14345" name="Rectangle 11"/>
            <p:cNvSpPr>
              <a:spLocks noChangeArrowheads="1"/>
            </p:cNvSpPr>
            <p:nvPr/>
          </p:nvSpPr>
          <p:spPr bwMode="auto">
            <a:xfrm>
              <a:off x="4608" y="816"/>
              <a:ext cx="7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B50069"/>
                  </a:solidFill>
                </a:rPr>
                <a:t>Tetrad</a:t>
              </a:r>
            </a:p>
          </p:txBody>
        </p:sp>
        <p:sp>
          <p:nvSpPr>
            <p:cNvPr id="14346" name="Freeform 16"/>
            <p:cNvSpPr>
              <a:spLocks/>
            </p:cNvSpPr>
            <p:nvPr/>
          </p:nvSpPr>
          <p:spPr bwMode="auto">
            <a:xfrm>
              <a:off x="4573" y="1448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7"/>
            <p:cNvSpPr>
              <a:spLocks/>
            </p:cNvSpPr>
            <p:nvPr/>
          </p:nvSpPr>
          <p:spPr bwMode="auto">
            <a:xfrm>
              <a:off x="4261" y="1484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Oval 18"/>
            <p:cNvSpPr>
              <a:spLocks noChangeArrowheads="1"/>
            </p:cNvSpPr>
            <p:nvPr/>
          </p:nvSpPr>
          <p:spPr bwMode="auto">
            <a:xfrm rot="60000">
              <a:off x="4472" y="2455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Freeform 19"/>
            <p:cNvSpPr>
              <a:spLocks/>
            </p:cNvSpPr>
            <p:nvPr/>
          </p:nvSpPr>
          <p:spPr bwMode="auto">
            <a:xfrm>
              <a:off x="5245" y="1448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20"/>
            <p:cNvSpPr>
              <a:spLocks/>
            </p:cNvSpPr>
            <p:nvPr/>
          </p:nvSpPr>
          <p:spPr bwMode="auto">
            <a:xfrm>
              <a:off x="4933" y="1484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Oval 21"/>
            <p:cNvSpPr>
              <a:spLocks noChangeArrowheads="1"/>
            </p:cNvSpPr>
            <p:nvPr/>
          </p:nvSpPr>
          <p:spPr bwMode="auto">
            <a:xfrm rot="60000">
              <a:off x="5144" y="2455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23"/>
            <p:cNvSpPr>
              <a:spLocks noChangeShapeType="1"/>
            </p:cNvSpPr>
            <p:nvPr/>
          </p:nvSpPr>
          <p:spPr bwMode="auto">
            <a:xfrm>
              <a:off x="3608" y="25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Freeform 24"/>
            <p:cNvSpPr>
              <a:spLocks/>
            </p:cNvSpPr>
            <p:nvPr/>
          </p:nvSpPr>
          <p:spPr bwMode="auto">
            <a:xfrm>
              <a:off x="4584" y="2964"/>
              <a:ext cx="385" cy="781"/>
            </a:xfrm>
            <a:custGeom>
              <a:avLst/>
              <a:gdLst>
                <a:gd name="T0" fmla="*/ 24 w 385"/>
                <a:gd name="T1" fmla="*/ 12 h 781"/>
                <a:gd name="T2" fmla="*/ 60 w 385"/>
                <a:gd name="T3" fmla="*/ 0 h 781"/>
                <a:gd name="T4" fmla="*/ 96 w 385"/>
                <a:gd name="T5" fmla="*/ 0 h 781"/>
                <a:gd name="T6" fmla="*/ 132 w 385"/>
                <a:gd name="T7" fmla="*/ 0 h 781"/>
                <a:gd name="T8" fmla="*/ 168 w 385"/>
                <a:gd name="T9" fmla="*/ 0 h 781"/>
                <a:gd name="T10" fmla="*/ 204 w 385"/>
                <a:gd name="T11" fmla="*/ 0 h 781"/>
                <a:gd name="T12" fmla="*/ 240 w 385"/>
                <a:gd name="T13" fmla="*/ 0 h 781"/>
                <a:gd name="T14" fmla="*/ 276 w 385"/>
                <a:gd name="T15" fmla="*/ 0 h 781"/>
                <a:gd name="T16" fmla="*/ 300 w 385"/>
                <a:gd name="T17" fmla="*/ 36 h 781"/>
                <a:gd name="T18" fmla="*/ 312 w 385"/>
                <a:gd name="T19" fmla="*/ 72 h 781"/>
                <a:gd name="T20" fmla="*/ 324 w 385"/>
                <a:gd name="T21" fmla="*/ 108 h 781"/>
                <a:gd name="T22" fmla="*/ 360 w 385"/>
                <a:gd name="T23" fmla="*/ 132 h 781"/>
                <a:gd name="T24" fmla="*/ 360 w 385"/>
                <a:gd name="T25" fmla="*/ 168 h 781"/>
                <a:gd name="T26" fmla="*/ 372 w 385"/>
                <a:gd name="T27" fmla="*/ 204 h 781"/>
                <a:gd name="T28" fmla="*/ 372 w 385"/>
                <a:gd name="T29" fmla="*/ 240 h 781"/>
                <a:gd name="T30" fmla="*/ 372 w 385"/>
                <a:gd name="T31" fmla="*/ 276 h 781"/>
                <a:gd name="T32" fmla="*/ 372 w 385"/>
                <a:gd name="T33" fmla="*/ 312 h 781"/>
                <a:gd name="T34" fmla="*/ 372 w 385"/>
                <a:gd name="T35" fmla="*/ 348 h 781"/>
                <a:gd name="T36" fmla="*/ 372 w 385"/>
                <a:gd name="T37" fmla="*/ 384 h 781"/>
                <a:gd name="T38" fmla="*/ 372 w 385"/>
                <a:gd name="T39" fmla="*/ 420 h 781"/>
                <a:gd name="T40" fmla="*/ 372 w 385"/>
                <a:gd name="T41" fmla="*/ 456 h 781"/>
                <a:gd name="T42" fmla="*/ 372 w 385"/>
                <a:gd name="T43" fmla="*/ 492 h 781"/>
                <a:gd name="T44" fmla="*/ 372 w 385"/>
                <a:gd name="T45" fmla="*/ 528 h 781"/>
                <a:gd name="T46" fmla="*/ 372 w 385"/>
                <a:gd name="T47" fmla="*/ 564 h 781"/>
                <a:gd name="T48" fmla="*/ 384 w 385"/>
                <a:gd name="T49" fmla="*/ 600 h 781"/>
                <a:gd name="T50" fmla="*/ 360 w 385"/>
                <a:gd name="T51" fmla="*/ 636 h 781"/>
                <a:gd name="T52" fmla="*/ 324 w 385"/>
                <a:gd name="T53" fmla="*/ 648 h 781"/>
                <a:gd name="T54" fmla="*/ 300 w 385"/>
                <a:gd name="T55" fmla="*/ 684 h 781"/>
                <a:gd name="T56" fmla="*/ 276 w 385"/>
                <a:gd name="T57" fmla="*/ 720 h 781"/>
                <a:gd name="T58" fmla="*/ 264 w 385"/>
                <a:gd name="T59" fmla="*/ 756 h 781"/>
                <a:gd name="T60" fmla="*/ 228 w 385"/>
                <a:gd name="T61" fmla="*/ 768 h 781"/>
                <a:gd name="T62" fmla="*/ 192 w 385"/>
                <a:gd name="T63" fmla="*/ 780 h 781"/>
                <a:gd name="T64" fmla="*/ 156 w 385"/>
                <a:gd name="T65" fmla="*/ 780 h 781"/>
                <a:gd name="T66" fmla="*/ 120 w 385"/>
                <a:gd name="T67" fmla="*/ 768 h 781"/>
                <a:gd name="T68" fmla="*/ 108 w 385"/>
                <a:gd name="T69" fmla="*/ 732 h 781"/>
                <a:gd name="T70" fmla="*/ 84 w 385"/>
                <a:gd name="T71" fmla="*/ 696 h 781"/>
                <a:gd name="T72" fmla="*/ 72 w 385"/>
                <a:gd name="T73" fmla="*/ 660 h 781"/>
                <a:gd name="T74" fmla="*/ 60 w 385"/>
                <a:gd name="T75" fmla="*/ 624 h 781"/>
                <a:gd name="T76" fmla="*/ 36 w 385"/>
                <a:gd name="T77" fmla="*/ 588 h 781"/>
                <a:gd name="T78" fmla="*/ 24 w 385"/>
                <a:gd name="T79" fmla="*/ 552 h 781"/>
                <a:gd name="T80" fmla="*/ 12 w 385"/>
                <a:gd name="T81" fmla="*/ 516 h 781"/>
                <a:gd name="T82" fmla="*/ 0 w 385"/>
                <a:gd name="T83" fmla="*/ 480 h 781"/>
                <a:gd name="T84" fmla="*/ 0 w 385"/>
                <a:gd name="T85" fmla="*/ 444 h 781"/>
                <a:gd name="T86" fmla="*/ 0 w 385"/>
                <a:gd name="T87" fmla="*/ 408 h 781"/>
                <a:gd name="T88" fmla="*/ 0 w 385"/>
                <a:gd name="T89" fmla="*/ 372 h 781"/>
                <a:gd name="T90" fmla="*/ 0 w 385"/>
                <a:gd name="T91" fmla="*/ 336 h 781"/>
                <a:gd name="T92" fmla="*/ 0 w 385"/>
                <a:gd name="T93" fmla="*/ 300 h 781"/>
                <a:gd name="T94" fmla="*/ 0 w 385"/>
                <a:gd name="T95" fmla="*/ 264 h 781"/>
                <a:gd name="T96" fmla="*/ 0 w 385"/>
                <a:gd name="T97" fmla="*/ 228 h 781"/>
                <a:gd name="T98" fmla="*/ 0 w 385"/>
                <a:gd name="T99" fmla="*/ 192 h 781"/>
                <a:gd name="T100" fmla="*/ 0 w 385"/>
                <a:gd name="T101" fmla="*/ 156 h 781"/>
                <a:gd name="T102" fmla="*/ 0 w 385"/>
                <a:gd name="T103" fmla="*/ 120 h 781"/>
                <a:gd name="T104" fmla="*/ 0 w 385"/>
                <a:gd name="T105" fmla="*/ 84 h 781"/>
                <a:gd name="T106" fmla="*/ 0 w 385"/>
                <a:gd name="T107" fmla="*/ 48 h 781"/>
                <a:gd name="T108" fmla="*/ 24 w 385"/>
                <a:gd name="T109" fmla="*/ 12 h 781"/>
                <a:gd name="T110" fmla="*/ 24 w 385"/>
                <a:gd name="T111" fmla="*/ 12 h 7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85"/>
                <a:gd name="T169" fmla="*/ 0 h 781"/>
                <a:gd name="T170" fmla="*/ 385 w 385"/>
                <a:gd name="T171" fmla="*/ 781 h 78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85" h="781">
                  <a:moveTo>
                    <a:pt x="24" y="12"/>
                  </a:moveTo>
                  <a:lnTo>
                    <a:pt x="60" y="0"/>
                  </a:lnTo>
                  <a:lnTo>
                    <a:pt x="96" y="0"/>
                  </a:lnTo>
                  <a:lnTo>
                    <a:pt x="132" y="0"/>
                  </a:lnTo>
                  <a:lnTo>
                    <a:pt x="168" y="0"/>
                  </a:lnTo>
                  <a:lnTo>
                    <a:pt x="204" y="0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324" y="108"/>
                  </a:lnTo>
                  <a:lnTo>
                    <a:pt x="360" y="132"/>
                  </a:lnTo>
                  <a:lnTo>
                    <a:pt x="360" y="168"/>
                  </a:lnTo>
                  <a:lnTo>
                    <a:pt x="372" y="204"/>
                  </a:lnTo>
                  <a:lnTo>
                    <a:pt x="372" y="240"/>
                  </a:lnTo>
                  <a:lnTo>
                    <a:pt x="372" y="276"/>
                  </a:lnTo>
                  <a:lnTo>
                    <a:pt x="372" y="312"/>
                  </a:lnTo>
                  <a:lnTo>
                    <a:pt x="372" y="348"/>
                  </a:lnTo>
                  <a:lnTo>
                    <a:pt x="372" y="384"/>
                  </a:lnTo>
                  <a:lnTo>
                    <a:pt x="372" y="420"/>
                  </a:lnTo>
                  <a:lnTo>
                    <a:pt x="372" y="456"/>
                  </a:lnTo>
                  <a:lnTo>
                    <a:pt x="372" y="492"/>
                  </a:lnTo>
                  <a:lnTo>
                    <a:pt x="372" y="528"/>
                  </a:lnTo>
                  <a:lnTo>
                    <a:pt x="372" y="564"/>
                  </a:lnTo>
                  <a:lnTo>
                    <a:pt x="384" y="600"/>
                  </a:lnTo>
                  <a:lnTo>
                    <a:pt x="360" y="636"/>
                  </a:lnTo>
                  <a:lnTo>
                    <a:pt x="324" y="648"/>
                  </a:lnTo>
                  <a:lnTo>
                    <a:pt x="300" y="684"/>
                  </a:lnTo>
                  <a:lnTo>
                    <a:pt x="276" y="720"/>
                  </a:lnTo>
                  <a:lnTo>
                    <a:pt x="264" y="756"/>
                  </a:lnTo>
                  <a:lnTo>
                    <a:pt x="228" y="768"/>
                  </a:lnTo>
                  <a:lnTo>
                    <a:pt x="192" y="780"/>
                  </a:lnTo>
                  <a:lnTo>
                    <a:pt x="156" y="780"/>
                  </a:lnTo>
                  <a:lnTo>
                    <a:pt x="120" y="768"/>
                  </a:lnTo>
                  <a:lnTo>
                    <a:pt x="108" y="732"/>
                  </a:lnTo>
                  <a:lnTo>
                    <a:pt x="84" y="696"/>
                  </a:lnTo>
                  <a:lnTo>
                    <a:pt x="72" y="660"/>
                  </a:lnTo>
                  <a:lnTo>
                    <a:pt x="60" y="624"/>
                  </a:lnTo>
                  <a:lnTo>
                    <a:pt x="36" y="588"/>
                  </a:lnTo>
                  <a:lnTo>
                    <a:pt x="24" y="552"/>
                  </a:lnTo>
                  <a:lnTo>
                    <a:pt x="12" y="516"/>
                  </a:lnTo>
                  <a:lnTo>
                    <a:pt x="0" y="480"/>
                  </a:lnTo>
                  <a:lnTo>
                    <a:pt x="0" y="444"/>
                  </a:lnTo>
                  <a:lnTo>
                    <a:pt x="0" y="408"/>
                  </a:lnTo>
                  <a:lnTo>
                    <a:pt x="0" y="372"/>
                  </a:lnTo>
                  <a:lnTo>
                    <a:pt x="0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0" y="228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25"/>
            <p:cNvSpPr>
              <a:spLocks/>
            </p:cNvSpPr>
            <p:nvPr/>
          </p:nvSpPr>
          <p:spPr bwMode="auto">
            <a:xfrm>
              <a:off x="4920" y="2976"/>
              <a:ext cx="349" cy="793"/>
            </a:xfrm>
            <a:custGeom>
              <a:avLst/>
              <a:gdLst>
                <a:gd name="T0" fmla="*/ 312 w 349"/>
                <a:gd name="T1" fmla="*/ 0 h 793"/>
                <a:gd name="T2" fmla="*/ 276 w 349"/>
                <a:gd name="T3" fmla="*/ 0 h 793"/>
                <a:gd name="T4" fmla="*/ 240 w 349"/>
                <a:gd name="T5" fmla="*/ 0 h 793"/>
                <a:gd name="T6" fmla="*/ 204 w 349"/>
                <a:gd name="T7" fmla="*/ 0 h 793"/>
                <a:gd name="T8" fmla="*/ 168 w 349"/>
                <a:gd name="T9" fmla="*/ 0 h 793"/>
                <a:gd name="T10" fmla="*/ 132 w 349"/>
                <a:gd name="T11" fmla="*/ 0 h 793"/>
                <a:gd name="T12" fmla="*/ 96 w 349"/>
                <a:gd name="T13" fmla="*/ 0 h 793"/>
                <a:gd name="T14" fmla="*/ 60 w 349"/>
                <a:gd name="T15" fmla="*/ 0 h 793"/>
                <a:gd name="T16" fmla="*/ 48 w 349"/>
                <a:gd name="T17" fmla="*/ 36 h 793"/>
                <a:gd name="T18" fmla="*/ 48 w 349"/>
                <a:gd name="T19" fmla="*/ 72 h 793"/>
                <a:gd name="T20" fmla="*/ 24 w 349"/>
                <a:gd name="T21" fmla="*/ 108 h 793"/>
                <a:gd name="T22" fmla="*/ 12 w 349"/>
                <a:gd name="T23" fmla="*/ 144 h 793"/>
                <a:gd name="T24" fmla="*/ 0 w 349"/>
                <a:gd name="T25" fmla="*/ 192 h 793"/>
                <a:gd name="T26" fmla="*/ 0 w 349"/>
                <a:gd name="T27" fmla="*/ 240 h 793"/>
                <a:gd name="T28" fmla="*/ 0 w 349"/>
                <a:gd name="T29" fmla="*/ 276 h 793"/>
                <a:gd name="T30" fmla="*/ 0 w 349"/>
                <a:gd name="T31" fmla="*/ 312 h 793"/>
                <a:gd name="T32" fmla="*/ 0 w 349"/>
                <a:gd name="T33" fmla="*/ 348 h 793"/>
                <a:gd name="T34" fmla="*/ 0 w 349"/>
                <a:gd name="T35" fmla="*/ 384 h 793"/>
                <a:gd name="T36" fmla="*/ 0 w 349"/>
                <a:gd name="T37" fmla="*/ 420 h 793"/>
                <a:gd name="T38" fmla="*/ 0 w 349"/>
                <a:gd name="T39" fmla="*/ 456 h 793"/>
                <a:gd name="T40" fmla="*/ 0 w 349"/>
                <a:gd name="T41" fmla="*/ 492 h 793"/>
                <a:gd name="T42" fmla="*/ 0 w 349"/>
                <a:gd name="T43" fmla="*/ 528 h 793"/>
                <a:gd name="T44" fmla="*/ 0 w 349"/>
                <a:gd name="T45" fmla="*/ 564 h 793"/>
                <a:gd name="T46" fmla="*/ 12 w 349"/>
                <a:gd name="T47" fmla="*/ 600 h 793"/>
                <a:gd name="T48" fmla="*/ 24 w 349"/>
                <a:gd name="T49" fmla="*/ 636 h 793"/>
                <a:gd name="T50" fmla="*/ 48 w 349"/>
                <a:gd name="T51" fmla="*/ 672 h 793"/>
                <a:gd name="T52" fmla="*/ 60 w 349"/>
                <a:gd name="T53" fmla="*/ 708 h 793"/>
                <a:gd name="T54" fmla="*/ 72 w 349"/>
                <a:gd name="T55" fmla="*/ 744 h 793"/>
                <a:gd name="T56" fmla="*/ 108 w 349"/>
                <a:gd name="T57" fmla="*/ 768 h 793"/>
                <a:gd name="T58" fmla="*/ 144 w 349"/>
                <a:gd name="T59" fmla="*/ 792 h 793"/>
                <a:gd name="T60" fmla="*/ 180 w 349"/>
                <a:gd name="T61" fmla="*/ 792 h 793"/>
                <a:gd name="T62" fmla="*/ 216 w 349"/>
                <a:gd name="T63" fmla="*/ 792 h 793"/>
                <a:gd name="T64" fmla="*/ 252 w 349"/>
                <a:gd name="T65" fmla="*/ 768 h 793"/>
                <a:gd name="T66" fmla="*/ 264 w 349"/>
                <a:gd name="T67" fmla="*/ 732 h 793"/>
                <a:gd name="T68" fmla="*/ 276 w 349"/>
                <a:gd name="T69" fmla="*/ 696 h 793"/>
                <a:gd name="T70" fmla="*/ 288 w 349"/>
                <a:gd name="T71" fmla="*/ 660 h 793"/>
                <a:gd name="T72" fmla="*/ 300 w 349"/>
                <a:gd name="T73" fmla="*/ 624 h 793"/>
                <a:gd name="T74" fmla="*/ 300 w 349"/>
                <a:gd name="T75" fmla="*/ 588 h 793"/>
                <a:gd name="T76" fmla="*/ 288 w 349"/>
                <a:gd name="T77" fmla="*/ 552 h 793"/>
                <a:gd name="T78" fmla="*/ 288 w 349"/>
                <a:gd name="T79" fmla="*/ 516 h 793"/>
                <a:gd name="T80" fmla="*/ 300 w 349"/>
                <a:gd name="T81" fmla="*/ 480 h 793"/>
                <a:gd name="T82" fmla="*/ 312 w 349"/>
                <a:gd name="T83" fmla="*/ 444 h 793"/>
                <a:gd name="T84" fmla="*/ 312 w 349"/>
                <a:gd name="T85" fmla="*/ 408 h 793"/>
                <a:gd name="T86" fmla="*/ 336 w 349"/>
                <a:gd name="T87" fmla="*/ 372 h 793"/>
                <a:gd name="T88" fmla="*/ 336 w 349"/>
                <a:gd name="T89" fmla="*/ 336 h 793"/>
                <a:gd name="T90" fmla="*/ 336 w 349"/>
                <a:gd name="T91" fmla="*/ 300 h 793"/>
                <a:gd name="T92" fmla="*/ 336 w 349"/>
                <a:gd name="T93" fmla="*/ 264 h 793"/>
                <a:gd name="T94" fmla="*/ 336 w 349"/>
                <a:gd name="T95" fmla="*/ 228 h 793"/>
                <a:gd name="T96" fmla="*/ 336 w 349"/>
                <a:gd name="T97" fmla="*/ 192 h 793"/>
                <a:gd name="T98" fmla="*/ 336 w 349"/>
                <a:gd name="T99" fmla="*/ 156 h 793"/>
                <a:gd name="T100" fmla="*/ 336 w 349"/>
                <a:gd name="T101" fmla="*/ 120 h 793"/>
                <a:gd name="T102" fmla="*/ 348 w 349"/>
                <a:gd name="T103" fmla="*/ 84 h 793"/>
                <a:gd name="T104" fmla="*/ 324 w 349"/>
                <a:gd name="T105" fmla="*/ 48 h 793"/>
                <a:gd name="T106" fmla="*/ 300 w 349"/>
                <a:gd name="T107" fmla="*/ 12 h 793"/>
                <a:gd name="T108" fmla="*/ 312 w 349"/>
                <a:gd name="T109" fmla="*/ 0 h 79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9"/>
                <a:gd name="T166" fmla="*/ 0 h 793"/>
                <a:gd name="T167" fmla="*/ 349 w 349"/>
                <a:gd name="T168" fmla="*/ 793 h 79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9" h="793">
                  <a:moveTo>
                    <a:pt x="312" y="0"/>
                  </a:moveTo>
                  <a:lnTo>
                    <a:pt x="276" y="0"/>
                  </a:lnTo>
                  <a:lnTo>
                    <a:pt x="240" y="0"/>
                  </a:lnTo>
                  <a:lnTo>
                    <a:pt x="204" y="0"/>
                  </a:lnTo>
                  <a:lnTo>
                    <a:pt x="168" y="0"/>
                  </a:lnTo>
                  <a:lnTo>
                    <a:pt x="132" y="0"/>
                  </a:lnTo>
                  <a:lnTo>
                    <a:pt x="96" y="0"/>
                  </a:lnTo>
                  <a:lnTo>
                    <a:pt x="60" y="0"/>
                  </a:lnTo>
                  <a:lnTo>
                    <a:pt x="48" y="36"/>
                  </a:lnTo>
                  <a:lnTo>
                    <a:pt x="48" y="72"/>
                  </a:lnTo>
                  <a:lnTo>
                    <a:pt x="24" y="108"/>
                  </a:lnTo>
                  <a:lnTo>
                    <a:pt x="12" y="144"/>
                  </a:lnTo>
                  <a:lnTo>
                    <a:pt x="0" y="192"/>
                  </a:lnTo>
                  <a:lnTo>
                    <a:pt x="0" y="240"/>
                  </a:lnTo>
                  <a:lnTo>
                    <a:pt x="0" y="276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84"/>
                  </a:lnTo>
                  <a:lnTo>
                    <a:pt x="0" y="420"/>
                  </a:lnTo>
                  <a:lnTo>
                    <a:pt x="0" y="456"/>
                  </a:lnTo>
                  <a:lnTo>
                    <a:pt x="0" y="492"/>
                  </a:lnTo>
                  <a:lnTo>
                    <a:pt x="0" y="528"/>
                  </a:lnTo>
                  <a:lnTo>
                    <a:pt x="0" y="564"/>
                  </a:lnTo>
                  <a:lnTo>
                    <a:pt x="12" y="600"/>
                  </a:lnTo>
                  <a:lnTo>
                    <a:pt x="24" y="636"/>
                  </a:lnTo>
                  <a:lnTo>
                    <a:pt x="48" y="672"/>
                  </a:lnTo>
                  <a:lnTo>
                    <a:pt x="60" y="708"/>
                  </a:lnTo>
                  <a:lnTo>
                    <a:pt x="72" y="744"/>
                  </a:lnTo>
                  <a:lnTo>
                    <a:pt x="108" y="768"/>
                  </a:lnTo>
                  <a:lnTo>
                    <a:pt x="144" y="792"/>
                  </a:lnTo>
                  <a:lnTo>
                    <a:pt x="180" y="792"/>
                  </a:lnTo>
                  <a:lnTo>
                    <a:pt x="216" y="792"/>
                  </a:lnTo>
                  <a:lnTo>
                    <a:pt x="252" y="768"/>
                  </a:lnTo>
                  <a:lnTo>
                    <a:pt x="264" y="732"/>
                  </a:lnTo>
                  <a:lnTo>
                    <a:pt x="276" y="696"/>
                  </a:lnTo>
                  <a:lnTo>
                    <a:pt x="288" y="660"/>
                  </a:lnTo>
                  <a:lnTo>
                    <a:pt x="300" y="624"/>
                  </a:lnTo>
                  <a:lnTo>
                    <a:pt x="300" y="588"/>
                  </a:lnTo>
                  <a:lnTo>
                    <a:pt x="288" y="552"/>
                  </a:lnTo>
                  <a:lnTo>
                    <a:pt x="288" y="516"/>
                  </a:lnTo>
                  <a:lnTo>
                    <a:pt x="300" y="480"/>
                  </a:lnTo>
                  <a:lnTo>
                    <a:pt x="312" y="444"/>
                  </a:lnTo>
                  <a:lnTo>
                    <a:pt x="312" y="408"/>
                  </a:lnTo>
                  <a:lnTo>
                    <a:pt x="336" y="372"/>
                  </a:lnTo>
                  <a:lnTo>
                    <a:pt x="336" y="336"/>
                  </a:lnTo>
                  <a:lnTo>
                    <a:pt x="336" y="300"/>
                  </a:lnTo>
                  <a:lnTo>
                    <a:pt x="336" y="264"/>
                  </a:lnTo>
                  <a:lnTo>
                    <a:pt x="336" y="228"/>
                  </a:lnTo>
                  <a:lnTo>
                    <a:pt x="336" y="192"/>
                  </a:lnTo>
                  <a:lnTo>
                    <a:pt x="336" y="156"/>
                  </a:lnTo>
                  <a:lnTo>
                    <a:pt x="336" y="120"/>
                  </a:lnTo>
                  <a:lnTo>
                    <a:pt x="348" y="84"/>
                  </a:lnTo>
                  <a:lnTo>
                    <a:pt x="324" y="48"/>
                  </a:lnTo>
                  <a:lnTo>
                    <a:pt x="300" y="12"/>
                  </a:lnTo>
                  <a:lnTo>
                    <a:pt x="312" y="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AutoShape 38"/>
            <p:cNvSpPr>
              <a:spLocks/>
            </p:cNvSpPr>
            <p:nvPr/>
          </p:nvSpPr>
          <p:spPr bwMode="auto">
            <a:xfrm rot="5406134">
              <a:off x="4751" y="623"/>
              <a:ext cx="384" cy="1248"/>
            </a:xfrm>
            <a:prstGeom prst="leftBrace">
              <a:avLst>
                <a:gd name="adj1" fmla="val 2708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 Chromosomes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20738" y="1993900"/>
            <a:ext cx="2163762" cy="3663950"/>
            <a:chOff x="517" y="1256"/>
            <a:chExt cx="1363" cy="2308"/>
          </a:xfrm>
        </p:grpSpPr>
        <p:sp>
          <p:nvSpPr>
            <p:cNvPr id="15373" name="Freeform 3"/>
            <p:cNvSpPr>
              <a:spLocks/>
            </p:cNvSpPr>
            <p:nvPr/>
          </p:nvSpPr>
          <p:spPr bwMode="auto">
            <a:xfrm>
              <a:off x="829" y="1256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4"/>
            <p:cNvSpPr>
              <a:spLocks/>
            </p:cNvSpPr>
            <p:nvPr/>
          </p:nvSpPr>
          <p:spPr bwMode="auto">
            <a:xfrm>
              <a:off x="517" y="1292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Oval 5"/>
            <p:cNvSpPr>
              <a:spLocks noChangeArrowheads="1"/>
            </p:cNvSpPr>
            <p:nvPr/>
          </p:nvSpPr>
          <p:spPr bwMode="auto">
            <a:xfrm rot="60000">
              <a:off x="728" y="2263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Freeform 6"/>
            <p:cNvSpPr>
              <a:spLocks/>
            </p:cNvSpPr>
            <p:nvPr/>
          </p:nvSpPr>
          <p:spPr bwMode="auto">
            <a:xfrm>
              <a:off x="1501" y="1256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7"/>
            <p:cNvSpPr>
              <a:spLocks/>
            </p:cNvSpPr>
            <p:nvPr/>
          </p:nvSpPr>
          <p:spPr bwMode="auto">
            <a:xfrm>
              <a:off x="1189" y="1292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Oval 8"/>
            <p:cNvSpPr>
              <a:spLocks noChangeArrowheads="1"/>
            </p:cNvSpPr>
            <p:nvPr/>
          </p:nvSpPr>
          <p:spPr bwMode="auto">
            <a:xfrm rot="60000">
              <a:off x="1400" y="2263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926138" y="2070100"/>
            <a:ext cx="1847850" cy="3663950"/>
            <a:chOff x="3733" y="1304"/>
            <a:chExt cx="1164" cy="2308"/>
          </a:xfrm>
        </p:grpSpPr>
        <p:sp>
          <p:nvSpPr>
            <p:cNvPr id="15367" name="Freeform 9"/>
            <p:cNvSpPr>
              <a:spLocks/>
            </p:cNvSpPr>
            <p:nvPr/>
          </p:nvSpPr>
          <p:spPr bwMode="auto">
            <a:xfrm>
              <a:off x="4045" y="1304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0"/>
            <p:cNvSpPr>
              <a:spLocks/>
            </p:cNvSpPr>
            <p:nvPr/>
          </p:nvSpPr>
          <p:spPr bwMode="auto">
            <a:xfrm>
              <a:off x="3733" y="1340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11"/>
            <p:cNvSpPr>
              <a:spLocks noChangeArrowheads="1"/>
            </p:cNvSpPr>
            <p:nvPr/>
          </p:nvSpPr>
          <p:spPr bwMode="auto">
            <a:xfrm rot="60000">
              <a:off x="3944" y="2311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auto">
            <a:xfrm>
              <a:off x="4434" y="2126"/>
              <a:ext cx="202" cy="1427"/>
            </a:xfrm>
            <a:custGeom>
              <a:avLst/>
              <a:gdLst>
                <a:gd name="T0" fmla="*/ 58 w 202"/>
                <a:gd name="T1" fmla="*/ 667 h 1427"/>
                <a:gd name="T2" fmla="*/ 40 w 202"/>
                <a:gd name="T3" fmla="*/ 593 h 1427"/>
                <a:gd name="T4" fmla="*/ 34 w 202"/>
                <a:gd name="T5" fmla="*/ 521 h 1427"/>
                <a:gd name="T6" fmla="*/ 28 w 202"/>
                <a:gd name="T7" fmla="*/ 448 h 1427"/>
                <a:gd name="T8" fmla="*/ 25 w 202"/>
                <a:gd name="T9" fmla="*/ 351 h 1427"/>
                <a:gd name="T10" fmla="*/ 8 w 202"/>
                <a:gd name="T11" fmla="*/ 266 h 1427"/>
                <a:gd name="T12" fmla="*/ 15 w 202"/>
                <a:gd name="T13" fmla="*/ 182 h 1427"/>
                <a:gd name="T14" fmla="*/ 23 w 202"/>
                <a:gd name="T15" fmla="*/ 98 h 1427"/>
                <a:gd name="T16" fmla="*/ 53 w 202"/>
                <a:gd name="T17" fmla="*/ 29 h 1427"/>
                <a:gd name="T18" fmla="*/ 140 w 202"/>
                <a:gd name="T19" fmla="*/ 0 h 1427"/>
                <a:gd name="T20" fmla="*/ 183 w 202"/>
                <a:gd name="T21" fmla="*/ 63 h 1427"/>
                <a:gd name="T22" fmla="*/ 201 w 202"/>
                <a:gd name="T23" fmla="*/ 137 h 1427"/>
                <a:gd name="T24" fmla="*/ 194 w 202"/>
                <a:gd name="T25" fmla="*/ 209 h 1427"/>
                <a:gd name="T26" fmla="*/ 187 w 202"/>
                <a:gd name="T27" fmla="*/ 293 h 1427"/>
                <a:gd name="T28" fmla="*/ 179 w 202"/>
                <a:gd name="T29" fmla="*/ 388 h 1427"/>
                <a:gd name="T30" fmla="*/ 172 w 202"/>
                <a:gd name="T31" fmla="*/ 460 h 1427"/>
                <a:gd name="T32" fmla="*/ 166 w 202"/>
                <a:gd name="T33" fmla="*/ 532 h 1427"/>
                <a:gd name="T34" fmla="*/ 160 w 202"/>
                <a:gd name="T35" fmla="*/ 603 h 1427"/>
                <a:gd name="T36" fmla="*/ 154 w 202"/>
                <a:gd name="T37" fmla="*/ 675 h 1427"/>
                <a:gd name="T38" fmla="*/ 147 w 202"/>
                <a:gd name="T39" fmla="*/ 747 h 1427"/>
                <a:gd name="T40" fmla="*/ 141 w 202"/>
                <a:gd name="T41" fmla="*/ 819 h 1427"/>
                <a:gd name="T42" fmla="*/ 135 w 202"/>
                <a:gd name="T43" fmla="*/ 890 h 1427"/>
                <a:gd name="T44" fmla="*/ 141 w 202"/>
                <a:gd name="T45" fmla="*/ 963 h 1427"/>
                <a:gd name="T46" fmla="*/ 158 w 202"/>
                <a:gd name="T47" fmla="*/ 1037 h 1427"/>
                <a:gd name="T48" fmla="*/ 164 w 202"/>
                <a:gd name="T49" fmla="*/ 1110 h 1427"/>
                <a:gd name="T50" fmla="*/ 170 w 202"/>
                <a:gd name="T51" fmla="*/ 1182 h 1427"/>
                <a:gd name="T52" fmla="*/ 163 w 202"/>
                <a:gd name="T53" fmla="*/ 1254 h 1427"/>
                <a:gd name="T54" fmla="*/ 133 w 202"/>
                <a:gd name="T55" fmla="*/ 1324 h 1427"/>
                <a:gd name="T56" fmla="*/ 91 w 202"/>
                <a:gd name="T57" fmla="*/ 1392 h 1427"/>
                <a:gd name="T58" fmla="*/ 29 w 202"/>
                <a:gd name="T59" fmla="*/ 1411 h 1427"/>
                <a:gd name="T60" fmla="*/ 11 w 202"/>
                <a:gd name="T61" fmla="*/ 1338 h 1427"/>
                <a:gd name="T62" fmla="*/ 17 w 202"/>
                <a:gd name="T63" fmla="*/ 1266 h 1427"/>
                <a:gd name="T64" fmla="*/ 0 w 202"/>
                <a:gd name="T65" fmla="*/ 1192 h 1427"/>
                <a:gd name="T66" fmla="*/ 6 w 202"/>
                <a:gd name="T67" fmla="*/ 1120 h 1427"/>
                <a:gd name="T68" fmla="*/ 13 w 202"/>
                <a:gd name="T69" fmla="*/ 1037 h 1427"/>
                <a:gd name="T70" fmla="*/ 20 w 202"/>
                <a:gd name="T71" fmla="*/ 965 h 1427"/>
                <a:gd name="T72" fmla="*/ 50 w 202"/>
                <a:gd name="T73" fmla="*/ 895 h 1427"/>
                <a:gd name="T74" fmla="*/ 80 w 202"/>
                <a:gd name="T75" fmla="*/ 826 h 1427"/>
                <a:gd name="T76" fmla="*/ 98 w 202"/>
                <a:gd name="T77" fmla="*/ 755 h 1427"/>
                <a:gd name="T78" fmla="*/ 79 w 202"/>
                <a:gd name="T79" fmla="*/ 705 h 1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2"/>
                <a:gd name="T121" fmla="*/ 0 h 1427"/>
                <a:gd name="T122" fmla="*/ 202 w 202"/>
                <a:gd name="T123" fmla="*/ 1427 h 14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2" h="1427">
                  <a:moveTo>
                    <a:pt x="79" y="705"/>
                  </a:moveTo>
                  <a:lnTo>
                    <a:pt x="58" y="667"/>
                  </a:lnTo>
                  <a:lnTo>
                    <a:pt x="49" y="630"/>
                  </a:lnTo>
                  <a:lnTo>
                    <a:pt x="40" y="593"/>
                  </a:lnTo>
                  <a:lnTo>
                    <a:pt x="31" y="557"/>
                  </a:lnTo>
                  <a:lnTo>
                    <a:pt x="34" y="521"/>
                  </a:lnTo>
                  <a:lnTo>
                    <a:pt x="25" y="484"/>
                  </a:lnTo>
                  <a:lnTo>
                    <a:pt x="28" y="448"/>
                  </a:lnTo>
                  <a:lnTo>
                    <a:pt x="21" y="399"/>
                  </a:lnTo>
                  <a:lnTo>
                    <a:pt x="25" y="351"/>
                  </a:lnTo>
                  <a:lnTo>
                    <a:pt x="17" y="303"/>
                  </a:lnTo>
                  <a:lnTo>
                    <a:pt x="8" y="266"/>
                  </a:lnTo>
                  <a:lnTo>
                    <a:pt x="11" y="230"/>
                  </a:lnTo>
                  <a:lnTo>
                    <a:pt x="15" y="182"/>
                  </a:lnTo>
                  <a:lnTo>
                    <a:pt x="20" y="134"/>
                  </a:lnTo>
                  <a:lnTo>
                    <a:pt x="23" y="98"/>
                  </a:lnTo>
                  <a:lnTo>
                    <a:pt x="38" y="63"/>
                  </a:lnTo>
                  <a:lnTo>
                    <a:pt x="53" y="29"/>
                  </a:lnTo>
                  <a:lnTo>
                    <a:pt x="103" y="9"/>
                  </a:lnTo>
                  <a:lnTo>
                    <a:pt x="140" y="0"/>
                  </a:lnTo>
                  <a:lnTo>
                    <a:pt x="174" y="27"/>
                  </a:lnTo>
                  <a:lnTo>
                    <a:pt x="183" y="63"/>
                  </a:lnTo>
                  <a:lnTo>
                    <a:pt x="192" y="100"/>
                  </a:lnTo>
                  <a:lnTo>
                    <a:pt x="201" y="137"/>
                  </a:lnTo>
                  <a:lnTo>
                    <a:pt x="198" y="173"/>
                  </a:lnTo>
                  <a:lnTo>
                    <a:pt x="194" y="209"/>
                  </a:lnTo>
                  <a:lnTo>
                    <a:pt x="191" y="245"/>
                  </a:lnTo>
                  <a:lnTo>
                    <a:pt x="187" y="293"/>
                  </a:lnTo>
                  <a:lnTo>
                    <a:pt x="183" y="340"/>
                  </a:lnTo>
                  <a:lnTo>
                    <a:pt x="179" y="388"/>
                  </a:lnTo>
                  <a:lnTo>
                    <a:pt x="176" y="424"/>
                  </a:lnTo>
                  <a:lnTo>
                    <a:pt x="172" y="460"/>
                  </a:lnTo>
                  <a:lnTo>
                    <a:pt x="169" y="496"/>
                  </a:lnTo>
                  <a:lnTo>
                    <a:pt x="166" y="532"/>
                  </a:lnTo>
                  <a:lnTo>
                    <a:pt x="163" y="568"/>
                  </a:lnTo>
                  <a:lnTo>
                    <a:pt x="160" y="603"/>
                  </a:lnTo>
                  <a:lnTo>
                    <a:pt x="157" y="639"/>
                  </a:lnTo>
                  <a:lnTo>
                    <a:pt x="154" y="675"/>
                  </a:lnTo>
                  <a:lnTo>
                    <a:pt x="151" y="711"/>
                  </a:lnTo>
                  <a:lnTo>
                    <a:pt x="147" y="747"/>
                  </a:lnTo>
                  <a:lnTo>
                    <a:pt x="144" y="783"/>
                  </a:lnTo>
                  <a:lnTo>
                    <a:pt x="141" y="819"/>
                  </a:lnTo>
                  <a:lnTo>
                    <a:pt x="138" y="854"/>
                  </a:lnTo>
                  <a:lnTo>
                    <a:pt x="135" y="890"/>
                  </a:lnTo>
                  <a:lnTo>
                    <a:pt x="144" y="927"/>
                  </a:lnTo>
                  <a:lnTo>
                    <a:pt x="141" y="963"/>
                  </a:lnTo>
                  <a:lnTo>
                    <a:pt x="149" y="1000"/>
                  </a:lnTo>
                  <a:lnTo>
                    <a:pt x="158" y="1037"/>
                  </a:lnTo>
                  <a:lnTo>
                    <a:pt x="167" y="1074"/>
                  </a:lnTo>
                  <a:lnTo>
                    <a:pt x="164" y="1110"/>
                  </a:lnTo>
                  <a:lnTo>
                    <a:pt x="161" y="1145"/>
                  </a:lnTo>
                  <a:lnTo>
                    <a:pt x="170" y="1182"/>
                  </a:lnTo>
                  <a:lnTo>
                    <a:pt x="167" y="1218"/>
                  </a:lnTo>
                  <a:lnTo>
                    <a:pt x="163" y="1254"/>
                  </a:lnTo>
                  <a:lnTo>
                    <a:pt x="160" y="1290"/>
                  </a:lnTo>
                  <a:lnTo>
                    <a:pt x="133" y="1324"/>
                  </a:lnTo>
                  <a:lnTo>
                    <a:pt x="118" y="1359"/>
                  </a:lnTo>
                  <a:lnTo>
                    <a:pt x="91" y="1392"/>
                  </a:lnTo>
                  <a:lnTo>
                    <a:pt x="64" y="1426"/>
                  </a:lnTo>
                  <a:lnTo>
                    <a:pt x="29" y="1411"/>
                  </a:lnTo>
                  <a:lnTo>
                    <a:pt x="8" y="1373"/>
                  </a:lnTo>
                  <a:lnTo>
                    <a:pt x="11" y="1338"/>
                  </a:lnTo>
                  <a:lnTo>
                    <a:pt x="14" y="1302"/>
                  </a:lnTo>
                  <a:lnTo>
                    <a:pt x="17" y="1266"/>
                  </a:lnTo>
                  <a:lnTo>
                    <a:pt x="9" y="1229"/>
                  </a:lnTo>
                  <a:lnTo>
                    <a:pt x="0" y="1192"/>
                  </a:lnTo>
                  <a:lnTo>
                    <a:pt x="3" y="1156"/>
                  </a:lnTo>
                  <a:lnTo>
                    <a:pt x="6" y="1120"/>
                  </a:lnTo>
                  <a:lnTo>
                    <a:pt x="9" y="1085"/>
                  </a:lnTo>
                  <a:lnTo>
                    <a:pt x="13" y="1037"/>
                  </a:lnTo>
                  <a:lnTo>
                    <a:pt x="16" y="1001"/>
                  </a:lnTo>
                  <a:lnTo>
                    <a:pt x="20" y="965"/>
                  </a:lnTo>
                  <a:lnTo>
                    <a:pt x="35" y="930"/>
                  </a:lnTo>
                  <a:lnTo>
                    <a:pt x="50" y="895"/>
                  </a:lnTo>
                  <a:lnTo>
                    <a:pt x="65" y="860"/>
                  </a:lnTo>
                  <a:lnTo>
                    <a:pt x="80" y="826"/>
                  </a:lnTo>
                  <a:lnTo>
                    <a:pt x="95" y="791"/>
                  </a:lnTo>
                  <a:lnTo>
                    <a:pt x="98" y="755"/>
                  </a:lnTo>
                  <a:lnTo>
                    <a:pt x="101" y="719"/>
                  </a:lnTo>
                  <a:lnTo>
                    <a:pt x="79" y="705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3"/>
            <p:cNvSpPr>
              <a:spLocks/>
            </p:cNvSpPr>
            <p:nvPr/>
          </p:nvSpPr>
          <p:spPr bwMode="auto">
            <a:xfrm>
              <a:off x="4610" y="2112"/>
              <a:ext cx="287" cy="1387"/>
            </a:xfrm>
            <a:custGeom>
              <a:avLst/>
              <a:gdLst>
                <a:gd name="T0" fmla="*/ 18 w 287"/>
                <a:gd name="T1" fmla="*/ 720 h 1387"/>
                <a:gd name="T2" fmla="*/ 26 w 287"/>
                <a:gd name="T3" fmla="*/ 648 h 1387"/>
                <a:gd name="T4" fmla="*/ 22 w 287"/>
                <a:gd name="T5" fmla="*/ 576 h 1387"/>
                <a:gd name="T6" fmla="*/ 17 w 287"/>
                <a:gd name="T7" fmla="*/ 503 h 1387"/>
                <a:gd name="T8" fmla="*/ 24 w 287"/>
                <a:gd name="T9" fmla="*/ 431 h 1387"/>
                <a:gd name="T10" fmla="*/ 44 w 287"/>
                <a:gd name="T11" fmla="*/ 361 h 1387"/>
                <a:gd name="T12" fmla="*/ 52 w 287"/>
                <a:gd name="T13" fmla="*/ 291 h 1387"/>
                <a:gd name="T14" fmla="*/ 47 w 287"/>
                <a:gd name="T15" fmla="*/ 217 h 1387"/>
                <a:gd name="T16" fmla="*/ 54 w 287"/>
                <a:gd name="T17" fmla="*/ 146 h 1387"/>
                <a:gd name="T18" fmla="*/ 74 w 287"/>
                <a:gd name="T19" fmla="*/ 75 h 1387"/>
                <a:gd name="T20" fmla="*/ 130 w 287"/>
                <a:gd name="T21" fmla="*/ 8 h 1387"/>
                <a:gd name="T22" fmla="*/ 202 w 287"/>
                <a:gd name="T23" fmla="*/ 4 h 1387"/>
                <a:gd name="T24" fmla="*/ 258 w 287"/>
                <a:gd name="T25" fmla="*/ 58 h 1387"/>
                <a:gd name="T26" fmla="*/ 286 w 287"/>
                <a:gd name="T27" fmla="*/ 134 h 1387"/>
                <a:gd name="T28" fmla="*/ 278 w 287"/>
                <a:gd name="T29" fmla="*/ 205 h 1387"/>
                <a:gd name="T30" fmla="*/ 259 w 287"/>
                <a:gd name="T31" fmla="*/ 276 h 1387"/>
                <a:gd name="T32" fmla="*/ 238 w 287"/>
                <a:gd name="T33" fmla="*/ 357 h 1387"/>
                <a:gd name="T34" fmla="*/ 218 w 287"/>
                <a:gd name="T35" fmla="*/ 427 h 1387"/>
                <a:gd name="T36" fmla="*/ 187 w 287"/>
                <a:gd name="T37" fmla="*/ 496 h 1387"/>
                <a:gd name="T38" fmla="*/ 168 w 287"/>
                <a:gd name="T39" fmla="*/ 567 h 1387"/>
                <a:gd name="T40" fmla="*/ 148 w 287"/>
                <a:gd name="T41" fmla="*/ 638 h 1387"/>
                <a:gd name="T42" fmla="*/ 140 w 287"/>
                <a:gd name="T43" fmla="*/ 710 h 1387"/>
                <a:gd name="T44" fmla="*/ 133 w 287"/>
                <a:gd name="T45" fmla="*/ 781 h 1387"/>
                <a:gd name="T46" fmla="*/ 174 w 287"/>
                <a:gd name="T47" fmla="*/ 858 h 1387"/>
                <a:gd name="T48" fmla="*/ 202 w 287"/>
                <a:gd name="T49" fmla="*/ 933 h 1387"/>
                <a:gd name="T50" fmla="*/ 218 w 287"/>
                <a:gd name="T51" fmla="*/ 1007 h 1387"/>
                <a:gd name="T52" fmla="*/ 223 w 287"/>
                <a:gd name="T53" fmla="*/ 1079 h 1387"/>
                <a:gd name="T54" fmla="*/ 215 w 287"/>
                <a:gd name="T55" fmla="*/ 1151 h 1387"/>
                <a:gd name="T56" fmla="*/ 208 w 287"/>
                <a:gd name="T57" fmla="*/ 1222 h 1387"/>
                <a:gd name="T58" fmla="*/ 176 w 287"/>
                <a:gd name="T59" fmla="*/ 1292 h 1387"/>
                <a:gd name="T60" fmla="*/ 120 w 287"/>
                <a:gd name="T61" fmla="*/ 1358 h 1387"/>
                <a:gd name="T62" fmla="*/ 46 w 287"/>
                <a:gd name="T63" fmla="*/ 1386 h 1387"/>
                <a:gd name="T64" fmla="*/ 16 w 287"/>
                <a:gd name="T65" fmla="*/ 1311 h 1387"/>
                <a:gd name="T66" fmla="*/ 0 w 287"/>
                <a:gd name="T67" fmla="*/ 1237 h 1387"/>
                <a:gd name="T68" fmla="*/ 8 w 287"/>
                <a:gd name="T69" fmla="*/ 1165 h 1387"/>
                <a:gd name="T70" fmla="*/ 16 w 287"/>
                <a:gd name="T71" fmla="*/ 1093 h 1387"/>
                <a:gd name="T72" fmla="*/ 23 w 287"/>
                <a:gd name="T73" fmla="*/ 1023 h 1387"/>
                <a:gd name="T74" fmla="*/ 30 w 287"/>
                <a:gd name="T75" fmla="*/ 951 h 1387"/>
                <a:gd name="T76" fmla="*/ 38 w 287"/>
                <a:gd name="T77" fmla="*/ 880 h 1387"/>
                <a:gd name="T78" fmla="*/ 46 w 287"/>
                <a:gd name="T79" fmla="*/ 808 h 1387"/>
                <a:gd name="T80" fmla="*/ 38 w 287"/>
                <a:gd name="T81" fmla="*/ 759 h 13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7"/>
                <a:gd name="T124" fmla="*/ 0 h 1387"/>
                <a:gd name="T125" fmla="*/ 287 w 287"/>
                <a:gd name="T126" fmla="*/ 1387 h 13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7" h="1387">
                  <a:moveTo>
                    <a:pt x="38" y="759"/>
                  </a:moveTo>
                  <a:lnTo>
                    <a:pt x="18" y="720"/>
                  </a:lnTo>
                  <a:lnTo>
                    <a:pt x="22" y="684"/>
                  </a:lnTo>
                  <a:lnTo>
                    <a:pt x="26" y="648"/>
                  </a:lnTo>
                  <a:lnTo>
                    <a:pt x="30" y="613"/>
                  </a:lnTo>
                  <a:lnTo>
                    <a:pt x="22" y="576"/>
                  </a:lnTo>
                  <a:lnTo>
                    <a:pt x="14" y="538"/>
                  </a:lnTo>
                  <a:lnTo>
                    <a:pt x="17" y="503"/>
                  </a:lnTo>
                  <a:lnTo>
                    <a:pt x="21" y="467"/>
                  </a:lnTo>
                  <a:lnTo>
                    <a:pt x="24" y="431"/>
                  </a:lnTo>
                  <a:lnTo>
                    <a:pt x="40" y="396"/>
                  </a:lnTo>
                  <a:lnTo>
                    <a:pt x="44" y="361"/>
                  </a:lnTo>
                  <a:lnTo>
                    <a:pt x="48" y="325"/>
                  </a:lnTo>
                  <a:lnTo>
                    <a:pt x="52" y="291"/>
                  </a:lnTo>
                  <a:lnTo>
                    <a:pt x="56" y="255"/>
                  </a:lnTo>
                  <a:lnTo>
                    <a:pt x="47" y="217"/>
                  </a:lnTo>
                  <a:lnTo>
                    <a:pt x="51" y="181"/>
                  </a:lnTo>
                  <a:lnTo>
                    <a:pt x="54" y="146"/>
                  </a:lnTo>
                  <a:lnTo>
                    <a:pt x="70" y="111"/>
                  </a:lnTo>
                  <a:lnTo>
                    <a:pt x="74" y="75"/>
                  </a:lnTo>
                  <a:lnTo>
                    <a:pt x="90" y="40"/>
                  </a:lnTo>
                  <a:lnTo>
                    <a:pt x="130" y="8"/>
                  </a:lnTo>
                  <a:lnTo>
                    <a:pt x="166" y="0"/>
                  </a:lnTo>
                  <a:lnTo>
                    <a:pt x="202" y="4"/>
                  </a:lnTo>
                  <a:lnTo>
                    <a:pt x="238" y="20"/>
                  </a:lnTo>
                  <a:lnTo>
                    <a:pt x="258" y="58"/>
                  </a:lnTo>
                  <a:lnTo>
                    <a:pt x="278" y="96"/>
                  </a:lnTo>
                  <a:lnTo>
                    <a:pt x="286" y="134"/>
                  </a:lnTo>
                  <a:lnTo>
                    <a:pt x="282" y="169"/>
                  </a:lnTo>
                  <a:lnTo>
                    <a:pt x="278" y="205"/>
                  </a:lnTo>
                  <a:lnTo>
                    <a:pt x="274" y="241"/>
                  </a:lnTo>
                  <a:lnTo>
                    <a:pt x="259" y="276"/>
                  </a:lnTo>
                  <a:lnTo>
                    <a:pt x="242" y="323"/>
                  </a:lnTo>
                  <a:lnTo>
                    <a:pt x="238" y="357"/>
                  </a:lnTo>
                  <a:lnTo>
                    <a:pt x="222" y="391"/>
                  </a:lnTo>
                  <a:lnTo>
                    <a:pt x="218" y="427"/>
                  </a:lnTo>
                  <a:lnTo>
                    <a:pt x="203" y="462"/>
                  </a:lnTo>
                  <a:lnTo>
                    <a:pt x="187" y="496"/>
                  </a:lnTo>
                  <a:lnTo>
                    <a:pt x="184" y="532"/>
                  </a:lnTo>
                  <a:lnTo>
                    <a:pt x="168" y="567"/>
                  </a:lnTo>
                  <a:lnTo>
                    <a:pt x="152" y="602"/>
                  </a:lnTo>
                  <a:lnTo>
                    <a:pt x="148" y="638"/>
                  </a:lnTo>
                  <a:lnTo>
                    <a:pt x="144" y="674"/>
                  </a:lnTo>
                  <a:lnTo>
                    <a:pt x="140" y="710"/>
                  </a:lnTo>
                  <a:lnTo>
                    <a:pt x="136" y="745"/>
                  </a:lnTo>
                  <a:lnTo>
                    <a:pt x="133" y="781"/>
                  </a:lnTo>
                  <a:lnTo>
                    <a:pt x="154" y="820"/>
                  </a:lnTo>
                  <a:lnTo>
                    <a:pt x="174" y="858"/>
                  </a:lnTo>
                  <a:lnTo>
                    <a:pt x="194" y="896"/>
                  </a:lnTo>
                  <a:lnTo>
                    <a:pt x="202" y="933"/>
                  </a:lnTo>
                  <a:lnTo>
                    <a:pt x="210" y="971"/>
                  </a:lnTo>
                  <a:lnTo>
                    <a:pt x="218" y="1007"/>
                  </a:lnTo>
                  <a:lnTo>
                    <a:pt x="226" y="1045"/>
                  </a:lnTo>
                  <a:lnTo>
                    <a:pt x="223" y="1079"/>
                  </a:lnTo>
                  <a:lnTo>
                    <a:pt x="219" y="1115"/>
                  </a:lnTo>
                  <a:lnTo>
                    <a:pt x="215" y="1151"/>
                  </a:lnTo>
                  <a:lnTo>
                    <a:pt x="211" y="1187"/>
                  </a:lnTo>
                  <a:lnTo>
                    <a:pt x="208" y="1222"/>
                  </a:lnTo>
                  <a:lnTo>
                    <a:pt x="180" y="1256"/>
                  </a:lnTo>
                  <a:lnTo>
                    <a:pt x="176" y="1292"/>
                  </a:lnTo>
                  <a:lnTo>
                    <a:pt x="148" y="1325"/>
                  </a:lnTo>
                  <a:lnTo>
                    <a:pt x="120" y="1358"/>
                  </a:lnTo>
                  <a:lnTo>
                    <a:pt x="82" y="1378"/>
                  </a:lnTo>
                  <a:lnTo>
                    <a:pt x="46" y="1386"/>
                  </a:lnTo>
                  <a:lnTo>
                    <a:pt x="36" y="1350"/>
                  </a:lnTo>
                  <a:lnTo>
                    <a:pt x="16" y="1311"/>
                  </a:lnTo>
                  <a:lnTo>
                    <a:pt x="8" y="1274"/>
                  </a:lnTo>
                  <a:lnTo>
                    <a:pt x="0" y="1237"/>
                  </a:lnTo>
                  <a:lnTo>
                    <a:pt x="4" y="1201"/>
                  </a:lnTo>
                  <a:lnTo>
                    <a:pt x="8" y="1165"/>
                  </a:lnTo>
                  <a:lnTo>
                    <a:pt x="12" y="1129"/>
                  </a:lnTo>
                  <a:lnTo>
                    <a:pt x="16" y="1093"/>
                  </a:lnTo>
                  <a:lnTo>
                    <a:pt x="20" y="1057"/>
                  </a:lnTo>
                  <a:lnTo>
                    <a:pt x="23" y="1023"/>
                  </a:lnTo>
                  <a:lnTo>
                    <a:pt x="26" y="987"/>
                  </a:lnTo>
                  <a:lnTo>
                    <a:pt x="30" y="951"/>
                  </a:lnTo>
                  <a:lnTo>
                    <a:pt x="34" y="916"/>
                  </a:lnTo>
                  <a:lnTo>
                    <a:pt x="38" y="880"/>
                  </a:lnTo>
                  <a:lnTo>
                    <a:pt x="42" y="844"/>
                  </a:lnTo>
                  <a:lnTo>
                    <a:pt x="46" y="808"/>
                  </a:lnTo>
                  <a:lnTo>
                    <a:pt x="50" y="772"/>
                  </a:lnTo>
                  <a:lnTo>
                    <a:pt x="38" y="759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Oval 14"/>
            <p:cNvSpPr>
              <a:spLocks noChangeArrowheads="1"/>
            </p:cNvSpPr>
            <p:nvPr/>
          </p:nvSpPr>
          <p:spPr bwMode="auto">
            <a:xfrm>
              <a:off x="4472" y="2696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1913" y="5776913"/>
            <a:ext cx="3822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XX chromosome - female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938713" y="5776913"/>
            <a:ext cx="3551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XY chromosome - male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99" grpId="0" autoUpdateAnimBg="0"/>
      <p:bldP spid="16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Prophase 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1600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204913" y="2119313"/>
            <a:ext cx="5964237" cy="3430587"/>
            <a:chOff x="759" y="1335"/>
            <a:chExt cx="3757" cy="2161"/>
          </a:xfrm>
        </p:grpSpPr>
        <p:sp>
          <p:nvSpPr>
            <p:cNvPr id="16390" name="Oval 5"/>
            <p:cNvSpPr>
              <a:spLocks noChangeArrowheads="1"/>
            </p:cNvSpPr>
            <p:nvPr/>
          </p:nvSpPr>
          <p:spPr bwMode="auto">
            <a:xfrm>
              <a:off x="1928" y="1400"/>
              <a:ext cx="1952" cy="20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3700" y="240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2020" y="235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3652" y="2308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2068" y="250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>
              <a:off x="2532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2676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2644" y="278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Freeform 13"/>
            <p:cNvSpPr>
              <a:spLocks/>
            </p:cNvSpPr>
            <p:nvPr/>
          </p:nvSpPr>
          <p:spPr bwMode="auto">
            <a:xfrm>
              <a:off x="2964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4"/>
            <p:cNvSpPr>
              <a:spLocks/>
            </p:cNvSpPr>
            <p:nvPr/>
          </p:nvSpPr>
          <p:spPr bwMode="auto">
            <a:xfrm>
              <a:off x="3108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>
              <a:off x="3076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3495" y="1431"/>
              <a:ext cx="10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centrioles</a:t>
              </a: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999" y="1335"/>
              <a:ext cx="12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9234DB"/>
                  </a:solidFill>
                </a:rPr>
                <a:t>spindle fiber</a:t>
              </a:r>
            </a:p>
          </p:txBody>
        </p:sp>
        <p:sp>
          <p:nvSpPr>
            <p:cNvPr id="16403" name="Line 18"/>
            <p:cNvSpPr>
              <a:spLocks noChangeShapeType="1"/>
            </p:cNvSpPr>
            <p:nvPr/>
          </p:nvSpPr>
          <p:spPr bwMode="auto">
            <a:xfrm flipH="1">
              <a:off x="2012" y="2644"/>
              <a:ext cx="56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Line 19"/>
            <p:cNvSpPr>
              <a:spLocks noChangeShapeType="1"/>
            </p:cNvSpPr>
            <p:nvPr/>
          </p:nvSpPr>
          <p:spPr bwMode="auto">
            <a:xfrm flipH="1">
              <a:off x="1964" y="2548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20"/>
            <p:cNvSpPr>
              <a:spLocks noChangeShapeType="1"/>
            </p:cNvSpPr>
            <p:nvPr/>
          </p:nvSpPr>
          <p:spPr bwMode="auto">
            <a:xfrm>
              <a:off x="1924" y="244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21"/>
            <p:cNvSpPr>
              <a:spLocks noChangeShapeType="1"/>
            </p:cNvSpPr>
            <p:nvPr/>
          </p:nvSpPr>
          <p:spPr bwMode="auto">
            <a:xfrm>
              <a:off x="1972" y="226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 flipV="1">
              <a:off x="2064" y="220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 flipV="1">
              <a:off x="3744" y="215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 flipV="1">
              <a:off x="3796" y="225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3796" y="240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3796" y="250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7"/>
            <p:cNvSpPr>
              <a:spLocks noChangeShapeType="1"/>
            </p:cNvSpPr>
            <p:nvPr/>
          </p:nvSpPr>
          <p:spPr bwMode="auto">
            <a:xfrm>
              <a:off x="3744" y="259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Rectangle 28"/>
            <p:cNvSpPr>
              <a:spLocks noChangeArrowheads="1"/>
            </p:cNvSpPr>
            <p:nvPr/>
          </p:nvSpPr>
          <p:spPr bwMode="auto">
            <a:xfrm>
              <a:off x="759" y="2007"/>
              <a:ext cx="63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hlink"/>
                  </a:solidFill>
                </a:rPr>
                <a:t>aster</a:t>
              </a:r>
            </a:p>
            <a:p>
              <a:r>
                <a:rPr lang="en-US" b="1">
                  <a:solidFill>
                    <a:schemeClr val="hlink"/>
                  </a:solidFill>
                </a:rPr>
                <a:t>fibers</a:t>
              </a:r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>
              <a:off x="1352" y="2216"/>
              <a:ext cx="712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Freeform 30"/>
            <p:cNvSpPr>
              <a:spLocks/>
            </p:cNvSpPr>
            <p:nvPr/>
          </p:nvSpPr>
          <p:spPr bwMode="auto">
            <a:xfrm>
              <a:off x="2724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31"/>
            <p:cNvSpPr>
              <a:spLocks/>
            </p:cNvSpPr>
            <p:nvPr/>
          </p:nvSpPr>
          <p:spPr bwMode="auto">
            <a:xfrm>
              <a:off x="2868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Oval 32"/>
            <p:cNvSpPr>
              <a:spLocks noChangeArrowheads="1"/>
            </p:cNvSpPr>
            <p:nvPr/>
          </p:nvSpPr>
          <p:spPr bwMode="auto">
            <a:xfrm>
              <a:off x="2836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Freeform 33"/>
            <p:cNvSpPr>
              <a:spLocks/>
            </p:cNvSpPr>
            <p:nvPr/>
          </p:nvSpPr>
          <p:spPr bwMode="auto">
            <a:xfrm>
              <a:off x="2772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34"/>
            <p:cNvSpPr>
              <a:spLocks/>
            </p:cNvSpPr>
            <p:nvPr/>
          </p:nvSpPr>
          <p:spPr bwMode="auto">
            <a:xfrm>
              <a:off x="2916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Oval 35"/>
            <p:cNvSpPr>
              <a:spLocks noChangeArrowheads="1"/>
            </p:cNvSpPr>
            <p:nvPr/>
          </p:nvSpPr>
          <p:spPr bwMode="auto">
            <a:xfrm>
              <a:off x="2884" y="278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36"/>
            <p:cNvSpPr>
              <a:spLocks noChangeShapeType="1"/>
            </p:cNvSpPr>
            <p:nvPr/>
          </p:nvSpPr>
          <p:spPr bwMode="auto">
            <a:xfrm flipV="1">
              <a:off x="2164" y="2204"/>
              <a:ext cx="712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Line 37"/>
            <p:cNvSpPr>
              <a:spLocks noChangeShapeType="1"/>
            </p:cNvSpPr>
            <p:nvPr/>
          </p:nvSpPr>
          <p:spPr bwMode="auto">
            <a:xfrm flipH="1" flipV="1">
              <a:off x="3116" y="2204"/>
              <a:ext cx="488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Line 38"/>
            <p:cNvSpPr>
              <a:spLocks noChangeShapeType="1"/>
            </p:cNvSpPr>
            <p:nvPr/>
          </p:nvSpPr>
          <p:spPr bwMode="auto">
            <a:xfrm flipV="1">
              <a:off x="2932" y="2444"/>
              <a:ext cx="760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Line 39"/>
            <p:cNvSpPr>
              <a:spLocks noChangeShapeType="1"/>
            </p:cNvSpPr>
            <p:nvPr/>
          </p:nvSpPr>
          <p:spPr bwMode="auto">
            <a:xfrm>
              <a:off x="2164" y="2548"/>
              <a:ext cx="52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Line 40"/>
            <p:cNvSpPr>
              <a:spLocks noChangeShapeType="1"/>
            </p:cNvSpPr>
            <p:nvPr/>
          </p:nvSpPr>
          <p:spPr bwMode="auto">
            <a:xfrm>
              <a:off x="1880" y="1592"/>
              <a:ext cx="608" cy="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Line 41"/>
            <p:cNvSpPr>
              <a:spLocks noChangeShapeType="1"/>
            </p:cNvSpPr>
            <p:nvPr/>
          </p:nvSpPr>
          <p:spPr bwMode="auto">
            <a:xfrm flipV="1">
              <a:off x="3656" y="1624"/>
              <a:ext cx="80" cy="6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Metaphase 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Shortest phase</a:t>
            </a:r>
            <a:endParaRPr lang="en-US" sz="280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000" smtClean="0"/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D931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Tetrads</a:t>
            </a:r>
            <a:r>
              <a:rPr lang="en-US" sz="2800" smtClean="0"/>
              <a:t> align on the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metaphase plate</a:t>
            </a:r>
            <a:r>
              <a:rPr lang="en-US" sz="2800" smtClean="0"/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1000" smtClean="0"/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ASSORTMENT OCCURS: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smtClean="0"/>
              <a:t>	1.  Orientation of homologous pair to poles is random.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smtClean="0"/>
              <a:t>	2.  Variation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smtClean="0"/>
              <a:t>	3.  </a:t>
            </a:r>
            <a:r>
              <a:rPr lang="en-US" sz="2600" b="1" smtClean="0">
                <a:solidFill>
                  <a:schemeClr val="hlink"/>
                </a:solidFill>
              </a:rPr>
              <a:t>Formula:  2</a:t>
            </a:r>
            <a:r>
              <a:rPr lang="en-US" sz="2600" b="1" baseline="30000" smtClean="0">
                <a:solidFill>
                  <a:schemeClr val="hlink"/>
                </a:solidFill>
              </a:rPr>
              <a:t>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Example:	2n = 4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then 	  n = 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6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          thus	 2</a:t>
            </a:r>
            <a:r>
              <a:rPr lang="en-US" sz="2600" b="1" baseline="3000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6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 combinations</a:t>
            </a:r>
            <a:endParaRPr lang="en-US" sz="28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Metaphase I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4478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" y="1600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615950" y="1835150"/>
            <a:ext cx="4275138" cy="4624388"/>
            <a:chOff x="388" y="1156"/>
            <a:chExt cx="2693" cy="2913"/>
          </a:xfrm>
        </p:grpSpPr>
        <p:sp>
          <p:nvSpPr>
            <p:cNvPr id="18472" name="Oval 5"/>
            <p:cNvSpPr>
              <a:spLocks noChangeArrowheads="1"/>
            </p:cNvSpPr>
            <p:nvPr/>
          </p:nvSpPr>
          <p:spPr bwMode="auto">
            <a:xfrm>
              <a:off x="392" y="1352"/>
              <a:ext cx="1952" cy="20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6"/>
            <p:cNvSpPr>
              <a:spLocks noChangeArrowheads="1"/>
            </p:cNvSpPr>
            <p:nvPr/>
          </p:nvSpPr>
          <p:spPr bwMode="auto">
            <a:xfrm>
              <a:off x="2164" y="235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7"/>
            <p:cNvSpPr>
              <a:spLocks noChangeArrowheads="1"/>
            </p:cNvSpPr>
            <p:nvPr/>
          </p:nvSpPr>
          <p:spPr bwMode="auto">
            <a:xfrm>
              <a:off x="484" y="230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Rectangle 8"/>
            <p:cNvSpPr>
              <a:spLocks noChangeArrowheads="1"/>
            </p:cNvSpPr>
            <p:nvPr/>
          </p:nvSpPr>
          <p:spPr bwMode="auto">
            <a:xfrm>
              <a:off x="2116" y="226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9"/>
            <p:cNvSpPr>
              <a:spLocks noChangeArrowheads="1"/>
            </p:cNvSpPr>
            <p:nvPr/>
          </p:nvSpPr>
          <p:spPr bwMode="auto">
            <a:xfrm>
              <a:off x="532" y="2452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Freeform 10"/>
            <p:cNvSpPr>
              <a:spLocks/>
            </p:cNvSpPr>
            <p:nvPr/>
          </p:nvSpPr>
          <p:spPr bwMode="auto">
            <a:xfrm>
              <a:off x="1092" y="25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11"/>
            <p:cNvSpPr>
              <a:spLocks/>
            </p:cNvSpPr>
            <p:nvPr/>
          </p:nvSpPr>
          <p:spPr bwMode="auto">
            <a:xfrm>
              <a:off x="1236" y="25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Oval 12"/>
            <p:cNvSpPr>
              <a:spLocks noChangeArrowheads="1"/>
            </p:cNvSpPr>
            <p:nvPr/>
          </p:nvSpPr>
          <p:spPr bwMode="auto">
            <a:xfrm>
              <a:off x="1204" y="27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Freeform 13"/>
            <p:cNvSpPr>
              <a:spLocks/>
            </p:cNvSpPr>
            <p:nvPr/>
          </p:nvSpPr>
          <p:spPr bwMode="auto">
            <a:xfrm>
              <a:off x="1332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14"/>
            <p:cNvSpPr>
              <a:spLocks/>
            </p:cNvSpPr>
            <p:nvPr/>
          </p:nvSpPr>
          <p:spPr bwMode="auto">
            <a:xfrm>
              <a:off x="1476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Oval 15"/>
            <p:cNvSpPr>
              <a:spLocks noChangeArrowheads="1"/>
            </p:cNvSpPr>
            <p:nvPr/>
          </p:nvSpPr>
          <p:spPr bwMode="auto">
            <a:xfrm>
              <a:off x="1444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16"/>
            <p:cNvSpPr>
              <a:spLocks noChangeShapeType="1"/>
            </p:cNvSpPr>
            <p:nvPr/>
          </p:nvSpPr>
          <p:spPr bwMode="auto">
            <a:xfrm flipH="1">
              <a:off x="476" y="2596"/>
              <a:ext cx="56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17"/>
            <p:cNvSpPr>
              <a:spLocks noChangeShapeType="1"/>
            </p:cNvSpPr>
            <p:nvPr/>
          </p:nvSpPr>
          <p:spPr bwMode="auto">
            <a:xfrm flipH="1">
              <a:off x="428" y="2500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18"/>
            <p:cNvSpPr>
              <a:spLocks noChangeShapeType="1"/>
            </p:cNvSpPr>
            <p:nvPr/>
          </p:nvSpPr>
          <p:spPr bwMode="auto">
            <a:xfrm>
              <a:off x="388" y="240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19"/>
            <p:cNvSpPr>
              <a:spLocks noChangeShapeType="1"/>
            </p:cNvSpPr>
            <p:nvPr/>
          </p:nvSpPr>
          <p:spPr bwMode="auto">
            <a:xfrm>
              <a:off x="436" y="2212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20"/>
            <p:cNvSpPr>
              <a:spLocks noChangeShapeType="1"/>
            </p:cNvSpPr>
            <p:nvPr/>
          </p:nvSpPr>
          <p:spPr bwMode="auto">
            <a:xfrm flipV="1">
              <a:off x="528" y="215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21"/>
            <p:cNvSpPr>
              <a:spLocks noChangeShapeType="1"/>
            </p:cNvSpPr>
            <p:nvPr/>
          </p:nvSpPr>
          <p:spPr bwMode="auto">
            <a:xfrm flipV="1">
              <a:off x="2208" y="2108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22"/>
            <p:cNvSpPr>
              <a:spLocks noChangeShapeType="1"/>
            </p:cNvSpPr>
            <p:nvPr/>
          </p:nvSpPr>
          <p:spPr bwMode="auto">
            <a:xfrm flipV="1">
              <a:off x="2260" y="2204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23"/>
            <p:cNvSpPr>
              <a:spLocks noChangeShapeType="1"/>
            </p:cNvSpPr>
            <p:nvPr/>
          </p:nvSpPr>
          <p:spPr bwMode="auto">
            <a:xfrm>
              <a:off x="2260" y="2352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24"/>
            <p:cNvSpPr>
              <a:spLocks noChangeShapeType="1"/>
            </p:cNvSpPr>
            <p:nvPr/>
          </p:nvSpPr>
          <p:spPr bwMode="auto">
            <a:xfrm>
              <a:off x="2260" y="2452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25"/>
            <p:cNvSpPr>
              <a:spLocks noChangeShapeType="1"/>
            </p:cNvSpPr>
            <p:nvPr/>
          </p:nvSpPr>
          <p:spPr bwMode="auto">
            <a:xfrm>
              <a:off x="2208" y="254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Freeform 26"/>
            <p:cNvSpPr>
              <a:spLocks/>
            </p:cNvSpPr>
            <p:nvPr/>
          </p:nvSpPr>
          <p:spPr bwMode="auto">
            <a:xfrm>
              <a:off x="1092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27"/>
            <p:cNvSpPr>
              <a:spLocks/>
            </p:cNvSpPr>
            <p:nvPr/>
          </p:nvSpPr>
          <p:spPr bwMode="auto">
            <a:xfrm>
              <a:off x="1236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Oval 28"/>
            <p:cNvSpPr>
              <a:spLocks noChangeArrowheads="1"/>
            </p:cNvSpPr>
            <p:nvPr/>
          </p:nvSpPr>
          <p:spPr bwMode="auto">
            <a:xfrm>
              <a:off x="1204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Freeform 29"/>
            <p:cNvSpPr>
              <a:spLocks/>
            </p:cNvSpPr>
            <p:nvPr/>
          </p:nvSpPr>
          <p:spPr bwMode="auto">
            <a:xfrm>
              <a:off x="1332" y="25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Freeform 30"/>
            <p:cNvSpPr>
              <a:spLocks/>
            </p:cNvSpPr>
            <p:nvPr/>
          </p:nvSpPr>
          <p:spPr bwMode="auto">
            <a:xfrm>
              <a:off x="1476" y="25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Oval 31"/>
            <p:cNvSpPr>
              <a:spLocks noChangeArrowheads="1"/>
            </p:cNvSpPr>
            <p:nvPr/>
          </p:nvSpPr>
          <p:spPr bwMode="auto">
            <a:xfrm>
              <a:off x="1444" y="27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Rectangle 32"/>
            <p:cNvSpPr>
              <a:spLocks noChangeArrowheads="1"/>
            </p:cNvSpPr>
            <p:nvPr/>
          </p:nvSpPr>
          <p:spPr bwMode="auto">
            <a:xfrm>
              <a:off x="615" y="3783"/>
              <a:ext cx="161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metaphase plate</a:t>
              </a:r>
            </a:p>
          </p:txBody>
        </p:sp>
        <p:sp>
          <p:nvSpPr>
            <p:cNvPr id="18500" name="Line 33"/>
            <p:cNvSpPr>
              <a:spLocks noChangeShapeType="1"/>
            </p:cNvSpPr>
            <p:nvPr/>
          </p:nvSpPr>
          <p:spPr bwMode="auto">
            <a:xfrm>
              <a:off x="1344" y="1156"/>
              <a:ext cx="0" cy="2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Rectangle 63"/>
            <p:cNvSpPr>
              <a:spLocks noChangeArrowheads="1"/>
            </p:cNvSpPr>
            <p:nvPr/>
          </p:nvSpPr>
          <p:spPr bwMode="auto">
            <a:xfrm>
              <a:off x="2679" y="2343"/>
              <a:ext cx="4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OR</a:t>
              </a:r>
            </a:p>
          </p:txBody>
        </p:sp>
        <p:sp>
          <p:nvSpPr>
            <p:cNvPr id="18502" name="Line 64"/>
            <p:cNvSpPr>
              <a:spLocks noChangeShapeType="1"/>
            </p:cNvSpPr>
            <p:nvPr/>
          </p:nvSpPr>
          <p:spPr bwMode="auto">
            <a:xfrm>
              <a:off x="628" y="2500"/>
              <a:ext cx="616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Line 65"/>
            <p:cNvSpPr>
              <a:spLocks noChangeShapeType="1"/>
            </p:cNvSpPr>
            <p:nvPr/>
          </p:nvSpPr>
          <p:spPr bwMode="auto">
            <a:xfrm flipV="1">
              <a:off x="532" y="2204"/>
              <a:ext cx="712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66"/>
            <p:cNvSpPr>
              <a:spLocks noChangeShapeType="1"/>
            </p:cNvSpPr>
            <p:nvPr/>
          </p:nvSpPr>
          <p:spPr bwMode="auto">
            <a:xfrm flipH="1" flipV="1">
              <a:off x="1484" y="2204"/>
              <a:ext cx="584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67"/>
            <p:cNvSpPr>
              <a:spLocks noChangeShapeType="1"/>
            </p:cNvSpPr>
            <p:nvPr/>
          </p:nvSpPr>
          <p:spPr bwMode="auto">
            <a:xfrm flipH="1">
              <a:off x="1484" y="2404"/>
              <a:ext cx="632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5721350" y="1987550"/>
            <a:ext cx="3105150" cy="4548188"/>
            <a:chOff x="3604" y="1252"/>
            <a:chExt cx="1956" cy="2865"/>
          </a:xfrm>
        </p:grpSpPr>
        <p:sp>
          <p:nvSpPr>
            <p:cNvPr id="18439" name="Oval 34"/>
            <p:cNvSpPr>
              <a:spLocks noChangeArrowheads="1"/>
            </p:cNvSpPr>
            <p:nvPr/>
          </p:nvSpPr>
          <p:spPr bwMode="auto">
            <a:xfrm>
              <a:off x="3608" y="1400"/>
              <a:ext cx="1952" cy="20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35"/>
            <p:cNvSpPr>
              <a:spLocks noChangeArrowheads="1"/>
            </p:cNvSpPr>
            <p:nvPr/>
          </p:nvSpPr>
          <p:spPr bwMode="auto">
            <a:xfrm>
              <a:off x="5380" y="240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36"/>
            <p:cNvSpPr>
              <a:spLocks noChangeArrowheads="1"/>
            </p:cNvSpPr>
            <p:nvPr/>
          </p:nvSpPr>
          <p:spPr bwMode="auto">
            <a:xfrm>
              <a:off x="3700" y="235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37"/>
            <p:cNvSpPr>
              <a:spLocks noChangeArrowheads="1"/>
            </p:cNvSpPr>
            <p:nvPr/>
          </p:nvSpPr>
          <p:spPr bwMode="auto">
            <a:xfrm>
              <a:off x="5332" y="2308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38"/>
            <p:cNvSpPr>
              <a:spLocks noChangeArrowheads="1"/>
            </p:cNvSpPr>
            <p:nvPr/>
          </p:nvSpPr>
          <p:spPr bwMode="auto">
            <a:xfrm>
              <a:off x="3748" y="250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Freeform 39"/>
            <p:cNvSpPr>
              <a:spLocks/>
            </p:cNvSpPr>
            <p:nvPr/>
          </p:nvSpPr>
          <p:spPr bwMode="auto">
            <a:xfrm>
              <a:off x="4548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40"/>
            <p:cNvSpPr>
              <a:spLocks/>
            </p:cNvSpPr>
            <p:nvPr/>
          </p:nvSpPr>
          <p:spPr bwMode="auto">
            <a:xfrm>
              <a:off x="4692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Oval 41"/>
            <p:cNvSpPr>
              <a:spLocks noChangeArrowheads="1"/>
            </p:cNvSpPr>
            <p:nvPr/>
          </p:nvSpPr>
          <p:spPr bwMode="auto">
            <a:xfrm>
              <a:off x="4660" y="278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Freeform 42"/>
            <p:cNvSpPr>
              <a:spLocks/>
            </p:cNvSpPr>
            <p:nvPr/>
          </p:nvSpPr>
          <p:spPr bwMode="auto">
            <a:xfrm>
              <a:off x="4548" y="200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43"/>
            <p:cNvSpPr>
              <a:spLocks/>
            </p:cNvSpPr>
            <p:nvPr/>
          </p:nvSpPr>
          <p:spPr bwMode="auto">
            <a:xfrm>
              <a:off x="4692" y="200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Oval 44"/>
            <p:cNvSpPr>
              <a:spLocks noChangeArrowheads="1"/>
            </p:cNvSpPr>
            <p:nvPr/>
          </p:nvSpPr>
          <p:spPr bwMode="auto">
            <a:xfrm>
              <a:off x="4660" y="221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45"/>
            <p:cNvSpPr>
              <a:spLocks noChangeShapeType="1"/>
            </p:cNvSpPr>
            <p:nvPr/>
          </p:nvSpPr>
          <p:spPr bwMode="auto">
            <a:xfrm flipH="1">
              <a:off x="3692" y="2644"/>
              <a:ext cx="56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46"/>
            <p:cNvSpPr>
              <a:spLocks noChangeShapeType="1"/>
            </p:cNvSpPr>
            <p:nvPr/>
          </p:nvSpPr>
          <p:spPr bwMode="auto">
            <a:xfrm flipH="1">
              <a:off x="3644" y="2548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47"/>
            <p:cNvSpPr>
              <a:spLocks noChangeShapeType="1"/>
            </p:cNvSpPr>
            <p:nvPr/>
          </p:nvSpPr>
          <p:spPr bwMode="auto">
            <a:xfrm>
              <a:off x="3604" y="244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48"/>
            <p:cNvSpPr>
              <a:spLocks noChangeShapeType="1"/>
            </p:cNvSpPr>
            <p:nvPr/>
          </p:nvSpPr>
          <p:spPr bwMode="auto">
            <a:xfrm>
              <a:off x="3652" y="226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49"/>
            <p:cNvSpPr>
              <a:spLocks noChangeShapeType="1"/>
            </p:cNvSpPr>
            <p:nvPr/>
          </p:nvSpPr>
          <p:spPr bwMode="auto">
            <a:xfrm flipV="1">
              <a:off x="3744" y="220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50"/>
            <p:cNvSpPr>
              <a:spLocks noChangeShapeType="1"/>
            </p:cNvSpPr>
            <p:nvPr/>
          </p:nvSpPr>
          <p:spPr bwMode="auto">
            <a:xfrm flipV="1">
              <a:off x="5424" y="215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51"/>
            <p:cNvSpPr>
              <a:spLocks noChangeShapeType="1"/>
            </p:cNvSpPr>
            <p:nvPr/>
          </p:nvSpPr>
          <p:spPr bwMode="auto">
            <a:xfrm flipV="1">
              <a:off x="5476" y="225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52"/>
            <p:cNvSpPr>
              <a:spLocks noChangeShapeType="1"/>
            </p:cNvSpPr>
            <p:nvPr/>
          </p:nvSpPr>
          <p:spPr bwMode="auto">
            <a:xfrm>
              <a:off x="5476" y="240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53"/>
            <p:cNvSpPr>
              <a:spLocks noChangeShapeType="1"/>
            </p:cNvSpPr>
            <p:nvPr/>
          </p:nvSpPr>
          <p:spPr bwMode="auto">
            <a:xfrm>
              <a:off x="5476" y="250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54"/>
            <p:cNvSpPr>
              <a:spLocks noChangeShapeType="1"/>
            </p:cNvSpPr>
            <p:nvPr/>
          </p:nvSpPr>
          <p:spPr bwMode="auto">
            <a:xfrm>
              <a:off x="5424" y="259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Freeform 55"/>
            <p:cNvSpPr>
              <a:spLocks/>
            </p:cNvSpPr>
            <p:nvPr/>
          </p:nvSpPr>
          <p:spPr bwMode="auto">
            <a:xfrm>
              <a:off x="4308" y="200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56"/>
            <p:cNvSpPr>
              <a:spLocks/>
            </p:cNvSpPr>
            <p:nvPr/>
          </p:nvSpPr>
          <p:spPr bwMode="auto">
            <a:xfrm>
              <a:off x="4452" y="200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Oval 57"/>
            <p:cNvSpPr>
              <a:spLocks noChangeArrowheads="1"/>
            </p:cNvSpPr>
            <p:nvPr/>
          </p:nvSpPr>
          <p:spPr bwMode="auto">
            <a:xfrm>
              <a:off x="4420" y="221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Freeform 58"/>
            <p:cNvSpPr>
              <a:spLocks/>
            </p:cNvSpPr>
            <p:nvPr/>
          </p:nvSpPr>
          <p:spPr bwMode="auto">
            <a:xfrm>
              <a:off x="4308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59"/>
            <p:cNvSpPr>
              <a:spLocks/>
            </p:cNvSpPr>
            <p:nvPr/>
          </p:nvSpPr>
          <p:spPr bwMode="auto">
            <a:xfrm>
              <a:off x="4452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Oval 60"/>
            <p:cNvSpPr>
              <a:spLocks noChangeArrowheads="1"/>
            </p:cNvSpPr>
            <p:nvPr/>
          </p:nvSpPr>
          <p:spPr bwMode="auto">
            <a:xfrm>
              <a:off x="4420" y="278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Rectangle 61"/>
            <p:cNvSpPr>
              <a:spLocks noChangeArrowheads="1"/>
            </p:cNvSpPr>
            <p:nvPr/>
          </p:nvSpPr>
          <p:spPr bwMode="auto">
            <a:xfrm>
              <a:off x="3831" y="3831"/>
              <a:ext cx="161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metaphase plate</a:t>
              </a:r>
            </a:p>
          </p:txBody>
        </p:sp>
        <p:sp>
          <p:nvSpPr>
            <p:cNvPr id="18467" name="Line 62"/>
            <p:cNvSpPr>
              <a:spLocks noChangeShapeType="1"/>
            </p:cNvSpPr>
            <p:nvPr/>
          </p:nvSpPr>
          <p:spPr bwMode="auto">
            <a:xfrm>
              <a:off x="4560" y="1252"/>
              <a:ext cx="0" cy="2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Line 68"/>
            <p:cNvSpPr>
              <a:spLocks noChangeShapeType="1"/>
            </p:cNvSpPr>
            <p:nvPr/>
          </p:nvSpPr>
          <p:spPr bwMode="auto">
            <a:xfrm flipV="1">
              <a:off x="3796" y="2252"/>
              <a:ext cx="664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Line 69"/>
            <p:cNvSpPr>
              <a:spLocks noChangeShapeType="1"/>
            </p:cNvSpPr>
            <p:nvPr/>
          </p:nvSpPr>
          <p:spPr bwMode="auto">
            <a:xfrm>
              <a:off x="3892" y="2548"/>
              <a:ext cx="568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70"/>
            <p:cNvSpPr>
              <a:spLocks noChangeShapeType="1"/>
            </p:cNvSpPr>
            <p:nvPr/>
          </p:nvSpPr>
          <p:spPr bwMode="auto">
            <a:xfrm>
              <a:off x="4756" y="2260"/>
              <a:ext cx="568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Line 71"/>
            <p:cNvSpPr>
              <a:spLocks noChangeShapeType="1"/>
            </p:cNvSpPr>
            <p:nvPr/>
          </p:nvSpPr>
          <p:spPr bwMode="auto">
            <a:xfrm flipV="1">
              <a:off x="4708" y="2444"/>
              <a:ext cx="664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terms of </a:t>
            </a:r>
            <a:r>
              <a:rPr lang="en-US" b="1" smtClean="0">
                <a:solidFill>
                  <a:srgbClr val="D9319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Assortment</a:t>
            </a: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-how many different combinations of sperm could a </a:t>
            </a:r>
            <a:r>
              <a:rPr lang="en-US" b="1" u="sng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u="sng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male</a:t>
            </a: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produce?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Answer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Formula:   2</a:t>
            </a:r>
            <a:r>
              <a:rPr lang="en-US" b="1" baseline="3000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en-US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chromosomes:	2n = 46</a:t>
            </a:r>
          </a:p>
          <a:p>
            <a:pPr>
              <a:buFontTx/>
              <a:buNone/>
              <a:defRPr/>
            </a:pPr>
            <a:r>
              <a:rPr lang="en-US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 	  n = 23</a:t>
            </a:r>
          </a:p>
          <a:p>
            <a:pPr>
              <a:buFontTx/>
              <a:buNone/>
              <a:defRPr/>
            </a:pPr>
            <a:endParaRPr lang="en-US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40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baseline="3000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r>
              <a:rPr lang="en-US" sz="40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~8 million combinations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Anaphase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Homologous chromosomes </a:t>
            </a:r>
            <a:r>
              <a:rPr lang="en-US" sz="2800" smtClean="0"/>
              <a:t>separate and move towards the poles.</a:t>
            </a:r>
          </a:p>
          <a:p>
            <a:pPr>
              <a:buFontTx/>
              <a:buNone/>
              <a:defRPr/>
            </a:pPr>
            <a:endParaRPr lang="en-US" sz="1400" smtClean="0"/>
          </a:p>
          <a:p>
            <a:pPr>
              <a:defRPr/>
            </a:pPr>
            <a:r>
              <a:rPr lang="en-US" sz="2800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Sister chromatids </a:t>
            </a:r>
            <a:r>
              <a:rPr lang="en-US" sz="2800" smtClean="0"/>
              <a:t>remain attached at their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centromeres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Meiosis</a:t>
            </a:r>
            <a:endParaRPr lang="en-US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The form of </a:t>
            </a:r>
            <a:r>
              <a:rPr lang="en-US" sz="2800" b="1" dirty="0" smtClean="0">
                <a:solidFill>
                  <a:srgbClr val="00968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 division</a:t>
            </a:r>
            <a:r>
              <a:rPr lang="en-US" sz="2800" b="1" dirty="0" smtClean="0"/>
              <a:t> </a:t>
            </a:r>
            <a:r>
              <a:rPr lang="en-US" sz="2800" dirty="0" smtClean="0"/>
              <a:t>by which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gametes </a:t>
            </a:r>
            <a:r>
              <a:rPr lang="en-US" sz="2800" b="1" dirty="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(sperm or egg)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dirty="0" smtClean="0"/>
              <a:t>with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half</a:t>
            </a:r>
            <a:r>
              <a:rPr lang="en-US" sz="2800" dirty="0" smtClean="0"/>
              <a:t> the number of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chromosomes,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/>
              <a:t>are produced.</a:t>
            </a:r>
          </a:p>
          <a:p>
            <a:pPr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Diploid (2n)    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	4 haploid (n)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sex cell			gametes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1800" dirty="0" smtClean="0"/>
              <a:t>      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</a:t>
            </a:r>
            <a:r>
              <a:rPr lang="en-US" sz="2800" dirty="0" smtClean="0"/>
              <a:t> is involved in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sexual reproduction.</a:t>
            </a:r>
          </a:p>
          <a:p>
            <a:pPr>
              <a:buFontTx/>
              <a:buNone/>
              <a:defRPr/>
            </a:pPr>
            <a:endParaRPr lang="en-US" sz="1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divisions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I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II</a:t>
            </a:r>
            <a:r>
              <a:rPr lang="en-US" sz="2800" dirty="0" smtClean="0"/>
              <a:t>).</a:t>
            </a:r>
          </a:p>
          <a:p>
            <a:pPr>
              <a:buFontTx/>
              <a:buNone/>
              <a:defRPr/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Anaphase I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51100" y="2298700"/>
            <a:ext cx="4241800" cy="3327400"/>
            <a:chOff x="1544" y="1448"/>
            <a:chExt cx="2672" cy="2096"/>
          </a:xfrm>
        </p:grpSpPr>
        <p:sp>
          <p:nvSpPr>
            <p:cNvPr id="22532" name="Oval 3"/>
            <p:cNvSpPr>
              <a:spLocks noChangeArrowheads="1"/>
            </p:cNvSpPr>
            <p:nvPr/>
          </p:nvSpPr>
          <p:spPr bwMode="auto">
            <a:xfrm>
              <a:off x="1544" y="1448"/>
              <a:ext cx="2672" cy="20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4"/>
            <p:cNvSpPr>
              <a:spLocks noChangeArrowheads="1"/>
            </p:cNvSpPr>
            <p:nvPr/>
          </p:nvSpPr>
          <p:spPr bwMode="auto">
            <a:xfrm>
              <a:off x="3988" y="2452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1684" y="235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6"/>
            <p:cNvSpPr>
              <a:spLocks noChangeArrowheads="1"/>
            </p:cNvSpPr>
            <p:nvPr/>
          </p:nvSpPr>
          <p:spPr bwMode="auto">
            <a:xfrm>
              <a:off x="3940" y="2356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7"/>
            <p:cNvSpPr>
              <a:spLocks noChangeArrowheads="1"/>
            </p:cNvSpPr>
            <p:nvPr/>
          </p:nvSpPr>
          <p:spPr bwMode="auto">
            <a:xfrm>
              <a:off x="1684" y="250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2196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340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Oval 10"/>
            <p:cNvSpPr>
              <a:spLocks noChangeArrowheads="1"/>
            </p:cNvSpPr>
            <p:nvPr/>
          </p:nvSpPr>
          <p:spPr bwMode="auto">
            <a:xfrm>
              <a:off x="2308" y="278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3156" y="200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3300" y="200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Oval 13"/>
            <p:cNvSpPr>
              <a:spLocks noChangeArrowheads="1"/>
            </p:cNvSpPr>
            <p:nvPr/>
          </p:nvSpPr>
          <p:spPr bwMode="auto">
            <a:xfrm>
              <a:off x="3268" y="221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4"/>
            <p:cNvSpPr>
              <a:spLocks noChangeShapeType="1"/>
            </p:cNvSpPr>
            <p:nvPr/>
          </p:nvSpPr>
          <p:spPr bwMode="auto">
            <a:xfrm flipH="1">
              <a:off x="1580" y="2548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5"/>
            <p:cNvSpPr>
              <a:spLocks noChangeShapeType="1"/>
            </p:cNvSpPr>
            <p:nvPr/>
          </p:nvSpPr>
          <p:spPr bwMode="auto">
            <a:xfrm>
              <a:off x="1588" y="244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Line 16"/>
            <p:cNvSpPr>
              <a:spLocks noChangeShapeType="1"/>
            </p:cNvSpPr>
            <p:nvPr/>
          </p:nvSpPr>
          <p:spPr bwMode="auto">
            <a:xfrm>
              <a:off x="1588" y="2308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Line 17"/>
            <p:cNvSpPr>
              <a:spLocks noChangeShapeType="1"/>
            </p:cNvSpPr>
            <p:nvPr/>
          </p:nvSpPr>
          <p:spPr bwMode="auto">
            <a:xfrm flipV="1">
              <a:off x="1680" y="220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Line 18"/>
            <p:cNvSpPr>
              <a:spLocks noChangeShapeType="1"/>
            </p:cNvSpPr>
            <p:nvPr/>
          </p:nvSpPr>
          <p:spPr bwMode="auto">
            <a:xfrm flipV="1">
              <a:off x="4032" y="220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Line 19"/>
            <p:cNvSpPr>
              <a:spLocks noChangeShapeType="1"/>
            </p:cNvSpPr>
            <p:nvPr/>
          </p:nvSpPr>
          <p:spPr bwMode="auto">
            <a:xfrm flipV="1">
              <a:off x="4084" y="2300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20"/>
            <p:cNvSpPr>
              <a:spLocks noChangeShapeType="1"/>
            </p:cNvSpPr>
            <p:nvPr/>
          </p:nvSpPr>
          <p:spPr bwMode="auto">
            <a:xfrm>
              <a:off x="4132" y="244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>
              <a:off x="4084" y="2548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22"/>
            <p:cNvSpPr>
              <a:spLocks noChangeShapeType="1"/>
            </p:cNvSpPr>
            <p:nvPr/>
          </p:nvSpPr>
          <p:spPr bwMode="auto">
            <a:xfrm>
              <a:off x="4032" y="259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Freeform 23"/>
            <p:cNvSpPr>
              <a:spLocks/>
            </p:cNvSpPr>
            <p:nvPr/>
          </p:nvSpPr>
          <p:spPr bwMode="auto">
            <a:xfrm>
              <a:off x="2196" y="200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Freeform 24"/>
            <p:cNvSpPr>
              <a:spLocks/>
            </p:cNvSpPr>
            <p:nvPr/>
          </p:nvSpPr>
          <p:spPr bwMode="auto">
            <a:xfrm>
              <a:off x="2340" y="200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Oval 25"/>
            <p:cNvSpPr>
              <a:spLocks noChangeArrowheads="1"/>
            </p:cNvSpPr>
            <p:nvPr/>
          </p:nvSpPr>
          <p:spPr bwMode="auto">
            <a:xfrm>
              <a:off x="2308" y="221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Freeform 26"/>
            <p:cNvSpPr>
              <a:spLocks/>
            </p:cNvSpPr>
            <p:nvPr/>
          </p:nvSpPr>
          <p:spPr bwMode="auto">
            <a:xfrm>
              <a:off x="3204" y="262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Freeform 27"/>
            <p:cNvSpPr>
              <a:spLocks/>
            </p:cNvSpPr>
            <p:nvPr/>
          </p:nvSpPr>
          <p:spPr bwMode="auto">
            <a:xfrm>
              <a:off x="3348" y="262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Oval 28"/>
            <p:cNvSpPr>
              <a:spLocks noChangeArrowheads="1"/>
            </p:cNvSpPr>
            <p:nvPr/>
          </p:nvSpPr>
          <p:spPr bwMode="auto">
            <a:xfrm>
              <a:off x="3316" y="283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29"/>
            <p:cNvSpPr>
              <a:spLocks noChangeShapeType="1"/>
            </p:cNvSpPr>
            <p:nvPr/>
          </p:nvSpPr>
          <p:spPr bwMode="auto">
            <a:xfrm>
              <a:off x="1680" y="2644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30"/>
            <p:cNvSpPr>
              <a:spLocks noChangeShapeType="1"/>
            </p:cNvSpPr>
            <p:nvPr/>
          </p:nvSpPr>
          <p:spPr bwMode="auto">
            <a:xfrm flipV="1">
              <a:off x="1780" y="2252"/>
              <a:ext cx="568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31"/>
            <p:cNvSpPr>
              <a:spLocks noChangeShapeType="1"/>
            </p:cNvSpPr>
            <p:nvPr/>
          </p:nvSpPr>
          <p:spPr bwMode="auto">
            <a:xfrm>
              <a:off x="1828" y="2548"/>
              <a:ext cx="52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32"/>
            <p:cNvSpPr>
              <a:spLocks noChangeShapeType="1"/>
            </p:cNvSpPr>
            <p:nvPr/>
          </p:nvSpPr>
          <p:spPr bwMode="auto">
            <a:xfrm>
              <a:off x="3316" y="2260"/>
              <a:ext cx="61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3"/>
            <p:cNvSpPr>
              <a:spLocks noChangeShapeType="1"/>
            </p:cNvSpPr>
            <p:nvPr/>
          </p:nvSpPr>
          <p:spPr bwMode="auto">
            <a:xfrm flipV="1">
              <a:off x="3364" y="2492"/>
              <a:ext cx="61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 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Each pole now has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haploid</a:t>
            </a:r>
            <a:r>
              <a:rPr lang="en-US" sz="2800" smtClean="0"/>
              <a:t> set of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2800" smtClean="0"/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Cytokinesis</a:t>
            </a:r>
            <a:r>
              <a:rPr lang="en-US" sz="2800" smtClean="0"/>
              <a:t> occurs and two haploid daughter cells are formed.</a:t>
            </a:r>
          </a:p>
          <a:p>
            <a:pPr>
              <a:buFontTx/>
              <a:buNone/>
              <a:defRPr/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</a:t>
            </a:r>
            <a:r>
              <a:rPr lang="en-US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41300" y="3898900"/>
            <a:ext cx="8813800" cy="2870200"/>
            <a:chOff x="152" y="2456"/>
            <a:chExt cx="5552" cy="1808"/>
          </a:xfrm>
        </p:grpSpPr>
        <p:sp>
          <p:nvSpPr>
            <p:cNvPr id="24612" name="Freeform 3"/>
            <p:cNvSpPr>
              <a:spLocks/>
            </p:cNvSpPr>
            <p:nvPr/>
          </p:nvSpPr>
          <p:spPr bwMode="auto">
            <a:xfrm>
              <a:off x="1044" y="334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Freeform 4"/>
            <p:cNvSpPr>
              <a:spLocks/>
            </p:cNvSpPr>
            <p:nvPr/>
          </p:nvSpPr>
          <p:spPr bwMode="auto">
            <a:xfrm>
              <a:off x="1188" y="334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Oval 5"/>
            <p:cNvSpPr>
              <a:spLocks noChangeArrowheads="1"/>
            </p:cNvSpPr>
            <p:nvPr/>
          </p:nvSpPr>
          <p:spPr bwMode="auto">
            <a:xfrm>
              <a:off x="1156" y="355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6"/>
            <p:cNvSpPr>
              <a:spLocks/>
            </p:cNvSpPr>
            <p:nvPr/>
          </p:nvSpPr>
          <p:spPr bwMode="auto">
            <a:xfrm>
              <a:off x="4596" y="291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Freeform 7"/>
            <p:cNvSpPr>
              <a:spLocks/>
            </p:cNvSpPr>
            <p:nvPr/>
          </p:nvSpPr>
          <p:spPr bwMode="auto">
            <a:xfrm>
              <a:off x="4740" y="29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Oval 8"/>
            <p:cNvSpPr>
              <a:spLocks noChangeArrowheads="1"/>
            </p:cNvSpPr>
            <p:nvPr/>
          </p:nvSpPr>
          <p:spPr bwMode="auto">
            <a:xfrm>
              <a:off x="4708" y="312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Freeform 9"/>
            <p:cNvSpPr>
              <a:spLocks/>
            </p:cNvSpPr>
            <p:nvPr/>
          </p:nvSpPr>
          <p:spPr bwMode="auto">
            <a:xfrm>
              <a:off x="756" y="286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Freeform 10"/>
            <p:cNvSpPr>
              <a:spLocks/>
            </p:cNvSpPr>
            <p:nvPr/>
          </p:nvSpPr>
          <p:spPr bwMode="auto">
            <a:xfrm>
              <a:off x="900" y="286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Oval 11"/>
            <p:cNvSpPr>
              <a:spLocks noChangeArrowheads="1"/>
            </p:cNvSpPr>
            <p:nvPr/>
          </p:nvSpPr>
          <p:spPr bwMode="auto">
            <a:xfrm>
              <a:off x="868" y="307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Freeform 12"/>
            <p:cNvSpPr>
              <a:spLocks/>
            </p:cNvSpPr>
            <p:nvPr/>
          </p:nvSpPr>
          <p:spPr bwMode="auto">
            <a:xfrm>
              <a:off x="4884" y="339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Freeform 13"/>
            <p:cNvSpPr>
              <a:spLocks/>
            </p:cNvSpPr>
            <p:nvPr/>
          </p:nvSpPr>
          <p:spPr bwMode="auto">
            <a:xfrm>
              <a:off x="5028" y="339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Oval 14"/>
            <p:cNvSpPr>
              <a:spLocks noChangeArrowheads="1"/>
            </p:cNvSpPr>
            <p:nvPr/>
          </p:nvSpPr>
          <p:spPr bwMode="auto">
            <a:xfrm>
              <a:off x="4996" y="360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Oval 15"/>
            <p:cNvSpPr>
              <a:spLocks noChangeArrowheads="1"/>
            </p:cNvSpPr>
            <p:nvPr/>
          </p:nvSpPr>
          <p:spPr bwMode="auto">
            <a:xfrm>
              <a:off x="152" y="2456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Oval 16"/>
            <p:cNvSpPr>
              <a:spLocks noChangeArrowheads="1"/>
            </p:cNvSpPr>
            <p:nvPr/>
          </p:nvSpPr>
          <p:spPr bwMode="auto">
            <a:xfrm>
              <a:off x="3896" y="2504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7"/>
            <p:cNvSpPr>
              <a:spLocks noChangeShapeType="1"/>
            </p:cNvSpPr>
            <p:nvPr/>
          </p:nvSpPr>
          <p:spPr bwMode="auto">
            <a:xfrm flipH="1">
              <a:off x="1912" y="2696"/>
              <a:ext cx="208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8"/>
            <p:cNvSpPr>
              <a:spLocks noChangeShapeType="1"/>
            </p:cNvSpPr>
            <p:nvPr/>
          </p:nvSpPr>
          <p:spPr bwMode="auto">
            <a:xfrm>
              <a:off x="3752" y="2696"/>
              <a:ext cx="176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076450" y="1257300"/>
            <a:ext cx="4973638" cy="2859088"/>
            <a:chOff x="1308" y="792"/>
            <a:chExt cx="3133" cy="1801"/>
          </a:xfrm>
        </p:grpSpPr>
        <p:sp>
          <p:nvSpPr>
            <p:cNvPr id="24581" name="Rectangle 17"/>
            <p:cNvSpPr>
              <a:spLocks noChangeArrowheads="1"/>
            </p:cNvSpPr>
            <p:nvPr/>
          </p:nvSpPr>
          <p:spPr bwMode="auto">
            <a:xfrm>
              <a:off x="4036" y="1732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18"/>
            <p:cNvSpPr>
              <a:spLocks noChangeArrowheads="1"/>
            </p:cNvSpPr>
            <p:nvPr/>
          </p:nvSpPr>
          <p:spPr bwMode="auto">
            <a:xfrm>
              <a:off x="1732" y="163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19"/>
            <p:cNvSpPr>
              <a:spLocks noChangeArrowheads="1"/>
            </p:cNvSpPr>
            <p:nvPr/>
          </p:nvSpPr>
          <p:spPr bwMode="auto">
            <a:xfrm>
              <a:off x="3988" y="1636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20"/>
            <p:cNvSpPr>
              <a:spLocks noChangeArrowheads="1"/>
            </p:cNvSpPr>
            <p:nvPr/>
          </p:nvSpPr>
          <p:spPr bwMode="auto">
            <a:xfrm>
              <a:off x="1732" y="178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Freeform 21"/>
            <p:cNvSpPr>
              <a:spLocks/>
            </p:cNvSpPr>
            <p:nvPr/>
          </p:nvSpPr>
          <p:spPr bwMode="auto">
            <a:xfrm>
              <a:off x="2244" y="186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22"/>
            <p:cNvSpPr>
              <a:spLocks/>
            </p:cNvSpPr>
            <p:nvPr/>
          </p:nvSpPr>
          <p:spPr bwMode="auto">
            <a:xfrm>
              <a:off x="2388" y="186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Oval 23"/>
            <p:cNvSpPr>
              <a:spLocks noChangeArrowheads="1"/>
            </p:cNvSpPr>
            <p:nvPr/>
          </p:nvSpPr>
          <p:spPr bwMode="auto">
            <a:xfrm>
              <a:off x="2356" y="206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Freeform 24"/>
            <p:cNvSpPr>
              <a:spLocks/>
            </p:cNvSpPr>
            <p:nvPr/>
          </p:nvSpPr>
          <p:spPr bwMode="auto">
            <a:xfrm>
              <a:off x="3204" y="128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25"/>
            <p:cNvSpPr>
              <a:spLocks/>
            </p:cNvSpPr>
            <p:nvPr/>
          </p:nvSpPr>
          <p:spPr bwMode="auto">
            <a:xfrm>
              <a:off x="3348" y="128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Oval 26"/>
            <p:cNvSpPr>
              <a:spLocks noChangeArrowheads="1"/>
            </p:cNvSpPr>
            <p:nvPr/>
          </p:nvSpPr>
          <p:spPr bwMode="auto">
            <a:xfrm>
              <a:off x="3316" y="149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27"/>
            <p:cNvSpPr>
              <a:spLocks noChangeShapeType="1"/>
            </p:cNvSpPr>
            <p:nvPr/>
          </p:nvSpPr>
          <p:spPr bwMode="auto">
            <a:xfrm flipH="1">
              <a:off x="1628" y="1828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28"/>
            <p:cNvSpPr>
              <a:spLocks noChangeShapeType="1"/>
            </p:cNvSpPr>
            <p:nvPr/>
          </p:nvSpPr>
          <p:spPr bwMode="auto">
            <a:xfrm>
              <a:off x="1636" y="172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29"/>
            <p:cNvSpPr>
              <a:spLocks noChangeShapeType="1"/>
            </p:cNvSpPr>
            <p:nvPr/>
          </p:nvSpPr>
          <p:spPr bwMode="auto">
            <a:xfrm>
              <a:off x="1636" y="1588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30"/>
            <p:cNvSpPr>
              <a:spLocks noChangeShapeType="1"/>
            </p:cNvSpPr>
            <p:nvPr/>
          </p:nvSpPr>
          <p:spPr bwMode="auto">
            <a:xfrm flipV="1">
              <a:off x="1728" y="148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31"/>
            <p:cNvSpPr>
              <a:spLocks noChangeShapeType="1"/>
            </p:cNvSpPr>
            <p:nvPr/>
          </p:nvSpPr>
          <p:spPr bwMode="auto">
            <a:xfrm flipV="1">
              <a:off x="4080" y="148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32"/>
            <p:cNvSpPr>
              <a:spLocks noChangeShapeType="1"/>
            </p:cNvSpPr>
            <p:nvPr/>
          </p:nvSpPr>
          <p:spPr bwMode="auto">
            <a:xfrm flipV="1">
              <a:off x="4132" y="1580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33"/>
            <p:cNvSpPr>
              <a:spLocks noChangeShapeType="1"/>
            </p:cNvSpPr>
            <p:nvPr/>
          </p:nvSpPr>
          <p:spPr bwMode="auto">
            <a:xfrm>
              <a:off x="4180" y="172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34"/>
            <p:cNvSpPr>
              <a:spLocks noChangeShapeType="1"/>
            </p:cNvSpPr>
            <p:nvPr/>
          </p:nvSpPr>
          <p:spPr bwMode="auto">
            <a:xfrm>
              <a:off x="4132" y="1828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35"/>
            <p:cNvSpPr>
              <a:spLocks noChangeShapeType="1"/>
            </p:cNvSpPr>
            <p:nvPr/>
          </p:nvSpPr>
          <p:spPr bwMode="auto">
            <a:xfrm>
              <a:off x="4080" y="187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Freeform 36"/>
            <p:cNvSpPr>
              <a:spLocks/>
            </p:cNvSpPr>
            <p:nvPr/>
          </p:nvSpPr>
          <p:spPr bwMode="auto">
            <a:xfrm>
              <a:off x="2244" y="128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37"/>
            <p:cNvSpPr>
              <a:spLocks/>
            </p:cNvSpPr>
            <p:nvPr/>
          </p:nvSpPr>
          <p:spPr bwMode="auto">
            <a:xfrm>
              <a:off x="2388" y="128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Oval 38"/>
            <p:cNvSpPr>
              <a:spLocks noChangeArrowheads="1"/>
            </p:cNvSpPr>
            <p:nvPr/>
          </p:nvSpPr>
          <p:spPr bwMode="auto">
            <a:xfrm>
              <a:off x="2356" y="149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Freeform 39"/>
            <p:cNvSpPr>
              <a:spLocks/>
            </p:cNvSpPr>
            <p:nvPr/>
          </p:nvSpPr>
          <p:spPr bwMode="auto">
            <a:xfrm>
              <a:off x="3252" y="190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Freeform 40"/>
            <p:cNvSpPr>
              <a:spLocks/>
            </p:cNvSpPr>
            <p:nvPr/>
          </p:nvSpPr>
          <p:spPr bwMode="auto">
            <a:xfrm>
              <a:off x="3396" y="190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Oval 41"/>
            <p:cNvSpPr>
              <a:spLocks noChangeArrowheads="1"/>
            </p:cNvSpPr>
            <p:nvPr/>
          </p:nvSpPr>
          <p:spPr bwMode="auto">
            <a:xfrm>
              <a:off x="3364" y="211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Line 42"/>
            <p:cNvSpPr>
              <a:spLocks noChangeShapeType="1"/>
            </p:cNvSpPr>
            <p:nvPr/>
          </p:nvSpPr>
          <p:spPr bwMode="auto">
            <a:xfrm>
              <a:off x="1728" y="1924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Line 43"/>
            <p:cNvSpPr>
              <a:spLocks noChangeShapeType="1"/>
            </p:cNvSpPr>
            <p:nvPr/>
          </p:nvSpPr>
          <p:spPr bwMode="auto">
            <a:xfrm flipV="1">
              <a:off x="1828" y="1532"/>
              <a:ext cx="568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Line 44"/>
            <p:cNvSpPr>
              <a:spLocks noChangeShapeType="1"/>
            </p:cNvSpPr>
            <p:nvPr/>
          </p:nvSpPr>
          <p:spPr bwMode="auto">
            <a:xfrm>
              <a:off x="1876" y="1828"/>
              <a:ext cx="52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Line 45"/>
            <p:cNvSpPr>
              <a:spLocks noChangeShapeType="1"/>
            </p:cNvSpPr>
            <p:nvPr/>
          </p:nvSpPr>
          <p:spPr bwMode="auto">
            <a:xfrm>
              <a:off x="3364" y="1540"/>
              <a:ext cx="61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Line 46"/>
            <p:cNvSpPr>
              <a:spLocks noChangeShapeType="1"/>
            </p:cNvSpPr>
            <p:nvPr/>
          </p:nvSpPr>
          <p:spPr bwMode="auto">
            <a:xfrm flipV="1">
              <a:off x="3412" y="1772"/>
              <a:ext cx="61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Freeform 49"/>
            <p:cNvSpPr>
              <a:spLocks/>
            </p:cNvSpPr>
            <p:nvPr/>
          </p:nvSpPr>
          <p:spPr bwMode="auto">
            <a:xfrm>
              <a:off x="1308" y="792"/>
              <a:ext cx="3133" cy="1801"/>
            </a:xfrm>
            <a:custGeom>
              <a:avLst/>
              <a:gdLst>
                <a:gd name="T0" fmla="*/ 1596 w 3133"/>
                <a:gd name="T1" fmla="*/ 1476 h 1801"/>
                <a:gd name="T2" fmla="*/ 1512 w 3133"/>
                <a:gd name="T3" fmla="*/ 1620 h 1801"/>
                <a:gd name="T4" fmla="*/ 1368 w 3133"/>
                <a:gd name="T5" fmla="*/ 1704 h 1801"/>
                <a:gd name="T6" fmla="*/ 1212 w 3133"/>
                <a:gd name="T7" fmla="*/ 1728 h 1801"/>
                <a:gd name="T8" fmla="*/ 1056 w 3133"/>
                <a:gd name="T9" fmla="*/ 1740 h 1801"/>
                <a:gd name="T10" fmla="*/ 912 w 3133"/>
                <a:gd name="T11" fmla="*/ 1740 h 1801"/>
                <a:gd name="T12" fmla="*/ 756 w 3133"/>
                <a:gd name="T13" fmla="*/ 1716 h 1801"/>
                <a:gd name="T14" fmla="*/ 600 w 3133"/>
                <a:gd name="T15" fmla="*/ 1716 h 1801"/>
                <a:gd name="T16" fmla="*/ 456 w 3133"/>
                <a:gd name="T17" fmla="*/ 1656 h 1801"/>
                <a:gd name="T18" fmla="*/ 324 w 3133"/>
                <a:gd name="T19" fmla="*/ 1536 h 1801"/>
                <a:gd name="T20" fmla="*/ 204 w 3133"/>
                <a:gd name="T21" fmla="*/ 1404 h 1801"/>
                <a:gd name="T22" fmla="*/ 108 w 3133"/>
                <a:gd name="T23" fmla="*/ 1248 h 1801"/>
                <a:gd name="T24" fmla="*/ 48 w 3133"/>
                <a:gd name="T25" fmla="*/ 1092 h 1801"/>
                <a:gd name="T26" fmla="*/ 0 w 3133"/>
                <a:gd name="T27" fmla="*/ 864 h 1801"/>
                <a:gd name="T28" fmla="*/ 12 w 3133"/>
                <a:gd name="T29" fmla="*/ 708 h 1801"/>
                <a:gd name="T30" fmla="*/ 48 w 3133"/>
                <a:gd name="T31" fmla="*/ 552 h 1801"/>
                <a:gd name="T32" fmla="*/ 108 w 3133"/>
                <a:gd name="T33" fmla="*/ 384 h 1801"/>
                <a:gd name="T34" fmla="*/ 240 w 3133"/>
                <a:gd name="T35" fmla="*/ 228 h 1801"/>
                <a:gd name="T36" fmla="*/ 384 w 3133"/>
                <a:gd name="T37" fmla="*/ 144 h 1801"/>
                <a:gd name="T38" fmla="*/ 528 w 3133"/>
                <a:gd name="T39" fmla="*/ 84 h 1801"/>
                <a:gd name="T40" fmla="*/ 684 w 3133"/>
                <a:gd name="T41" fmla="*/ 60 h 1801"/>
                <a:gd name="T42" fmla="*/ 840 w 3133"/>
                <a:gd name="T43" fmla="*/ 48 h 1801"/>
                <a:gd name="T44" fmla="*/ 1080 w 3133"/>
                <a:gd name="T45" fmla="*/ 48 h 1801"/>
                <a:gd name="T46" fmla="*/ 1248 w 3133"/>
                <a:gd name="T47" fmla="*/ 72 h 1801"/>
                <a:gd name="T48" fmla="*/ 1392 w 3133"/>
                <a:gd name="T49" fmla="*/ 144 h 1801"/>
                <a:gd name="T50" fmla="*/ 1488 w 3133"/>
                <a:gd name="T51" fmla="*/ 276 h 1801"/>
                <a:gd name="T52" fmla="*/ 1536 w 3133"/>
                <a:gd name="T53" fmla="*/ 420 h 1801"/>
                <a:gd name="T54" fmla="*/ 1560 w 3133"/>
                <a:gd name="T55" fmla="*/ 420 h 1801"/>
                <a:gd name="T56" fmla="*/ 1584 w 3133"/>
                <a:gd name="T57" fmla="*/ 276 h 1801"/>
                <a:gd name="T58" fmla="*/ 1680 w 3133"/>
                <a:gd name="T59" fmla="*/ 144 h 1801"/>
                <a:gd name="T60" fmla="*/ 1824 w 3133"/>
                <a:gd name="T61" fmla="*/ 48 h 1801"/>
                <a:gd name="T62" fmla="*/ 1968 w 3133"/>
                <a:gd name="T63" fmla="*/ 12 h 1801"/>
                <a:gd name="T64" fmla="*/ 2208 w 3133"/>
                <a:gd name="T65" fmla="*/ 0 h 1801"/>
                <a:gd name="T66" fmla="*/ 2436 w 3133"/>
                <a:gd name="T67" fmla="*/ 12 h 1801"/>
                <a:gd name="T68" fmla="*/ 2592 w 3133"/>
                <a:gd name="T69" fmla="*/ 72 h 1801"/>
                <a:gd name="T70" fmla="*/ 2748 w 3133"/>
                <a:gd name="T71" fmla="*/ 216 h 1801"/>
                <a:gd name="T72" fmla="*/ 2904 w 3133"/>
                <a:gd name="T73" fmla="*/ 360 h 1801"/>
                <a:gd name="T74" fmla="*/ 3036 w 3133"/>
                <a:gd name="T75" fmla="*/ 504 h 1801"/>
                <a:gd name="T76" fmla="*/ 3096 w 3133"/>
                <a:gd name="T77" fmla="*/ 672 h 1801"/>
                <a:gd name="T78" fmla="*/ 3120 w 3133"/>
                <a:gd name="T79" fmla="*/ 828 h 1801"/>
                <a:gd name="T80" fmla="*/ 3132 w 3133"/>
                <a:gd name="T81" fmla="*/ 996 h 1801"/>
                <a:gd name="T82" fmla="*/ 3108 w 3133"/>
                <a:gd name="T83" fmla="*/ 1164 h 1801"/>
                <a:gd name="T84" fmla="*/ 3060 w 3133"/>
                <a:gd name="T85" fmla="*/ 1308 h 1801"/>
                <a:gd name="T86" fmla="*/ 2964 w 3133"/>
                <a:gd name="T87" fmla="*/ 1452 h 1801"/>
                <a:gd name="T88" fmla="*/ 2808 w 3133"/>
                <a:gd name="T89" fmla="*/ 1584 h 1801"/>
                <a:gd name="T90" fmla="*/ 2652 w 3133"/>
                <a:gd name="T91" fmla="*/ 1668 h 1801"/>
                <a:gd name="T92" fmla="*/ 2436 w 3133"/>
                <a:gd name="T93" fmla="*/ 1752 h 1801"/>
                <a:gd name="T94" fmla="*/ 2280 w 3133"/>
                <a:gd name="T95" fmla="*/ 1788 h 1801"/>
                <a:gd name="T96" fmla="*/ 2028 w 3133"/>
                <a:gd name="T97" fmla="*/ 1800 h 1801"/>
                <a:gd name="T98" fmla="*/ 1848 w 3133"/>
                <a:gd name="T99" fmla="*/ 1776 h 1801"/>
                <a:gd name="T100" fmla="*/ 1716 w 3133"/>
                <a:gd name="T101" fmla="*/ 1680 h 1801"/>
                <a:gd name="T102" fmla="*/ 1632 w 3133"/>
                <a:gd name="T103" fmla="*/ 1536 h 1801"/>
                <a:gd name="T104" fmla="*/ 1584 w 3133"/>
                <a:gd name="T105" fmla="*/ 1392 h 18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33"/>
                <a:gd name="T160" fmla="*/ 0 h 1801"/>
                <a:gd name="T161" fmla="*/ 3133 w 3133"/>
                <a:gd name="T162" fmla="*/ 1801 h 180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33" h="1801">
                  <a:moveTo>
                    <a:pt x="1572" y="1368"/>
                  </a:moveTo>
                  <a:lnTo>
                    <a:pt x="1596" y="1404"/>
                  </a:lnTo>
                  <a:lnTo>
                    <a:pt x="1596" y="1440"/>
                  </a:lnTo>
                  <a:lnTo>
                    <a:pt x="1596" y="1476"/>
                  </a:lnTo>
                  <a:lnTo>
                    <a:pt x="1596" y="1512"/>
                  </a:lnTo>
                  <a:lnTo>
                    <a:pt x="1560" y="1548"/>
                  </a:lnTo>
                  <a:lnTo>
                    <a:pt x="1536" y="1584"/>
                  </a:lnTo>
                  <a:lnTo>
                    <a:pt x="1512" y="1620"/>
                  </a:lnTo>
                  <a:lnTo>
                    <a:pt x="1476" y="1644"/>
                  </a:lnTo>
                  <a:lnTo>
                    <a:pt x="1440" y="1668"/>
                  </a:lnTo>
                  <a:lnTo>
                    <a:pt x="1404" y="1692"/>
                  </a:lnTo>
                  <a:lnTo>
                    <a:pt x="1368" y="1704"/>
                  </a:lnTo>
                  <a:lnTo>
                    <a:pt x="1320" y="1716"/>
                  </a:lnTo>
                  <a:lnTo>
                    <a:pt x="1284" y="1728"/>
                  </a:lnTo>
                  <a:lnTo>
                    <a:pt x="1248" y="1728"/>
                  </a:lnTo>
                  <a:lnTo>
                    <a:pt x="1212" y="1728"/>
                  </a:lnTo>
                  <a:lnTo>
                    <a:pt x="1176" y="1740"/>
                  </a:lnTo>
                  <a:lnTo>
                    <a:pt x="1128" y="1740"/>
                  </a:lnTo>
                  <a:lnTo>
                    <a:pt x="1092" y="1740"/>
                  </a:lnTo>
                  <a:lnTo>
                    <a:pt x="1056" y="1740"/>
                  </a:lnTo>
                  <a:lnTo>
                    <a:pt x="1020" y="1740"/>
                  </a:lnTo>
                  <a:lnTo>
                    <a:pt x="984" y="1740"/>
                  </a:lnTo>
                  <a:lnTo>
                    <a:pt x="948" y="1740"/>
                  </a:lnTo>
                  <a:lnTo>
                    <a:pt x="912" y="1740"/>
                  </a:lnTo>
                  <a:lnTo>
                    <a:pt x="864" y="1728"/>
                  </a:lnTo>
                  <a:lnTo>
                    <a:pt x="828" y="1728"/>
                  </a:lnTo>
                  <a:lnTo>
                    <a:pt x="792" y="1728"/>
                  </a:lnTo>
                  <a:lnTo>
                    <a:pt x="756" y="1716"/>
                  </a:lnTo>
                  <a:lnTo>
                    <a:pt x="720" y="1716"/>
                  </a:lnTo>
                  <a:lnTo>
                    <a:pt x="684" y="1716"/>
                  </a:lnTo>
                  <a:lnTo>
                    <a:pt x="648" y="1716"/>
                  </a:lnTo>
                  <a:lnTo>
                    <a:pt x="600" y="1716"/>
                  </a:lnTo>
                  <a:lnTo>
                    <a:pt x="564" y="1704"/>
                  </a:lnTo>
                  <a:lnTo>
                    <a:pt x="528" y="1704"/>
                  </a:lnTo>
                  <a:lnTo>
                    <a:pt x="492" y="1692"/>
                  </a:lnTo>
                  <a:lnTo>
                    <a:pt x="456" y="1656"/>
                  </a:lnTo>
                  <a:lnTo>
                    <a:pt x="420" y="1632"/>
                  </a:lnTo>
                  <a:lnTo>
                    <a:pt x="384" y="1596"/>
                  </a:lnTo>
                  <a:lnTo>
                    <a:pt x="348" y="1572"/>
                  </a:lnTo>
                  <a:lnTo>
                    <a:pt x="324" y="1536"/>
                  </a:lnTo>
                  <a:lnTo>
                    <a:pt x="288" y="1512"/>
                  </a:lnTo>
                  <a:lnTo>
                    <a:pt x="264" y="1476"/>
                  </a:lnTo>
                  <a:lnTo>
                    <a:pt x="228" y="1440"/>
                  </a:lnTo>
                  <a:lnTo>
                    <a:pt x="204" y="1404"/>
                  </a:lnTo>
                  <a:lnTo>
                    <a:pt x="180" y="1368"/>
                  </a:lnTo>
                  <a:lnTo>
                    <a:pt x="156" y="1332"/>
                  </a:lnTo>
                  <a:lnTo>
                    <a:pt x="144" y="1284"/>
                  </a:lnTo>
                  <a:lnTo>
                    <a:pt x="108" y="1248"/>
                  </a:lnTo>
                  <a:lnTo>
                    <a:pt x="96" y="1212"/>
                  </a:lnTo>
                  <a:lnTo>
                    <a:pt x="72" y="1164"/>
                  </a:lnTo>
                  <a:lnTo>
                    <a:pt x="60" y="1128"/>
                  </a:lnTo>
                  <a:lnTo>
                    <a:pt x="48" y="1092"/>
                  </a:lnTo>
                  <a:lnTo>
                    <a:pt x="36" y="996"/>
                  </a:lnTo>
                  <a:lnTo>
                    <a:pt x="12" y="948"/>
                  </a:lnTo>
                  <a:lnTo>
                    <a:pt x="12" y="912"/>
                  </a:lnTo>
                  <a:lnTo>
                    <a:pt x="0" y="864"/>
                  </a:lnTo>
                  <a:lnTo>
                    <a:pt x="0" y="828"/>
                  </a:lnTo>
                  <a:lnTo>
                    <a:pt x="0" y="792"/>
                  </a:lnTo>
                  <a:lnTo>
                    <a:pt x="0" y="744"/>
                  </a:lnTo>
                  <a:lnTo>
                    <a:pt x="12" y="708"/>
                  </a:lnTo>
                  <a:lnTo>
                    <a:pt x="12" y="672"/>
                  </a:lnTo>
                  <a:lnTo>
                    <a:pt x="24" y="636"/>
                  </a:lnTo>
                  <a:lnTo>
                    <a:pt x="36" y="600"/>
                  </a:lnTo>
                  <a:lnTo>
                    <a:pt x="48" y="552"/>
                  </a:lnTo>
                  <a:lnTo>
                    <a:pt x="60" y="516"/>
                  </a:lnTo>
                  <a:lnTo>
                    <a:pt x="72" y="468"/>
                  </a:lnTo>
                  <a:lnTo>
                    <a:pt x="96" y="420"/>
                  </a:lnTo>
                  <a:lnTo>
                    <a:pt x="108" y="384"/>
                  </a:lnTo>
                  <a:lnTo>
                    <a:pt x="144" y="336"/>
                  </a:lnTo>
                  <a:lnTo>
                    <a:pt x="180" y="300"/>
                  </a:lnTo>
                  <a:lnTo>
                    <a:pt x="204" y="264"/>
                  </a:lnTo>
                  <a:lnTo>
                    <a:pt x="240" y="228"/>
                  </a:lnTo>
                  <a:lnTo>
                    <a:pt x="276" y="204"/>
                  </a:lnTo>
                  <a:lnTo>
                    <a:pt x="312" y="180"/>
                  </a:lnTo>
                  <a:lnTo>
                    <a:pt x="348" y="168"/>
                  </a:lnTo>
                  <a:lnTo>
                    <a:pt x="384" y="144"/>
                  </a:lnTo>
                  <a:lnTo>
                    <a:pt x="420" y="120"/>
                  </a:lnTo>
                  <a:lnTo>
                    <a:pt x="456" y="108"/>
                  </a:lnTo>
                  <a:lnTo>
                    <a:pt x="492" y="96"/>
                  </a:lnTo>
                  <a:lnTo>
                    <a:pt x="528" y="84"/>
                  </a:lnTo>
                  <a:lnTo>
                    <a:pt x="564" y="84"/>
                  </a:lnTo>
                  <a:lnTo>
                    <a:pt x="600" y="72"/>
                  </a:lnTo>
                  <a:lnTo>
                    <a:pt x="648" y="60"/>
                  </a:lnTo>
                  <a:lnTo>
                    <a:pt x="684" y="60"/>
                  </a:lnTo>
                  <a:lnTo>
                    <a:pt x="720" y="48"/>
                  </a:lnTo>
                  <a:lnTo>
                    <a:pt x="756" y="48"/>
                  </a:lnTo>
                  <a:lnTo>
                    <a:pt x="804" y="48"/>
                  </a:lnTo>
                  <a:lnTo>
                    <a:pt x="840" y="48"/>
                  </a:lnTo>
                  <a:lnTo>
                    <a:pt x="888" y="48"/>
                  </a:lnTo>
                  <a:lnTo>
                    <a:pt x="984" y="48"/>
                  </a:lnTo>
                  <a:lnTo>
                    <a:pt x="1032" y="48"/>
                  </a:lnTo>
                  <a:lnTo>
                    <a:pt x="1080" y="48"/>
                  </a:lnTo>
                  <a:lnTo>
                    <a:pt x="1128" y="48"/>
                  </a:lnTo>
                  <a:lnTo>
                    <a:pt x="1176" y="48"/>
                  </a:lnTo>
                  <a:lnTo>
                    <a:pt x="1212" y="60"/>
                  </a:lnTo>
                  <a:lnTo>
                    <a:pt x="1248" y="72"/>
                  </a:lnTo>
                  <a:lnTo>
                    <a:pt x="1284" y="72"/>
                  </a:lnTo>
                  <a:lnTo>
                    <a:pt x="1320" y="96"/>
                  </a:lnTo>
                  <a:lnTo>
                    <a:pt x="1356" y="120"/>
                  </a:lnTo>
                  <a:lnTo>
                    <a:pt x="1392" y="144"/>
                  </a:lnTo>
                  <a:lnTo>
                    <a:pt x="1428" y="168"/>
                  </a:lnTo>
                  <a:lnTo>
                    <a:pt x="1440" y="204"/>
                  </a:lnTo>
                  <a:lnTo>
                    <a:pt x="1476" y="240"/>
                  </a:lnTo>
                  <a:lnTo>
                    <a:pt x="1488" y="276"/>
                  </a:lnTo>
                  <a:lnTo>
                    <a:pt x="1500" y="312"/>
                  </a:lnTo>
                  <a:lnTo>
                    <a:pt x="1524" y="348"/>
                  </a:lnTo>
                  <a:lnTo>
                    <a:pt x="1536" y="384"/>
                  </a:lnTo>
                  <a:lnTo>
                    <a:pt x="1536" y="420"/>
                  </a:lnTo>
                  <a:lnTo>
                    <a:pt x="1548" y="456"/>
                  </a:lnTo>
                  <a:lnTo>
                    <a:pt x="1548" y="492"/>
                  </a:lnTo>
                  <a:lnTo>
                    <a:pt x="1560" y="456"/>
                  </a:lnTo>
                  <a:lnTo>
                    <a:pt x="1560" y="420"/>
                  </a:lnTo>
                  <a:lnTo>
                    <a:pt x="1560" y="384"/>
                  </a:lnTo>
                  <a:lnTo>
                    <a:pt x="1572" y="348"/>
                  </a:lnTo>
                  <a:lnTo>
                    <a:pt x="1572" y="312"/>
                  </a:lnTo>
                  <a:lnTo>
                    <a:pt x="1584" y="276"/>
                  </a:lnTo>
                  <a:lnTo>
                    <a:pt x="1596" y="240"/>
                  </a:lnTo>
                  <a:lnTo>
                    <a:pt x="1620" y="204"/>
                  </a:lnTo>
                  <a:lnTo>
                    <a:pt x="1644" y="168"/>
                  </a:lnTo>
                  <a:lnTo>
                    <a:pt x="1680" y="144"/>
                  </a:lnTo>
                  <a:lnTo>
                    <a:pt x="1716" y="108"/>
                  </a:lnTo>
                  <a:lnTo>
                    <a:pt x="1752" y="84"/>
                  </a:lnTo>
                  <a:lnTo>
                    <a:pt x="1788" y="60"/>
                  </a:lnTo>
                  <a:lnTo>
                    <a:pt x="1824" y="48"/>
                  </a:lnTo>
                  <a:lnTo>
                    <a:pt x="1860" y="36"/>
                  </a:lnTo>
                  <a:lnTo>
                    <a:pt x="1896" y="24"/>
                  </a:lnTo>
                  <a:lnTo>
                    <a:pt x="1932" y="12"/>
                  </a:lnTo>
                  <a:lnTo>
                    <a:pt x="1968" y="12"/>
                  </a:lnTo>
                  <a:lnTo>
                    <a:pt x="2004" y="0"/>
                  </a:lnTo>
                  <a:lnTo>
                    <a:pt x="2040" y="0"/>
                  </a:lnTo>
                  <a:lnTo>
                    <a:pt x="2136" y="0"/>
                  </a:lnTo>
                  <a:lnTo>
                    <a:pt x="2208" y="0"/>
                  </a:lnTo>
                  <a:lnTo>
                    <a:pt x="2304" y="0"/>
                  </a:lnTo>
                  <a:lnTo>
                    <a:pt x="2340" y="0"/>
                  </a:lnTo>
                  <a:lnTo>
                    <a:pt x="2388" y="0"/>
                  </a:lnTo>
                  <a:lnTo>
                    <a:pt x="2436" y="12"/>
                  </a:lnTo>
                  <a:lnTo>
                    <a:pt x="2484" y="24"/>
                  </a:lnTo>
                  <a:lnTo>
                    <a:pt x="2520" y="36"/>
                  </a:lnTo>
                  <a:lnTo>
                    <a:pt x="2556" y="48"/>
                  </a:lnTo>
                  <a:lnTo>
                    <a:pt x="2592" y="72"/>
                  </a:lnTo>
                  <a:lnTo>
                    <a:pt x="2640" y="120"/>
                  </a:lnTo>
                  <a:lnTo>
                    <a:pt x="2676" y="156"/>
                  </a:lnTo>
                  <a:lnTo>
                    <a:pt x="2712" y="192"/>
                  </a:lnTo>
                  <a:lnTo>
                    <a:pt x="2748" y="216"/>
                  </a:lnTo>
                  <a:lnTo>
                    <a:pt x="2796" y="264"/>
                  </a:lnTo>
                  <a:lnTo>
                    <a:pt x="2832" y="288"/>
                  </a:lnTo>
                  <a:lnTo>
                    <a:pt x="2868" y="324"/>
                  </a:lnTo>
                  <a:lnTo>
                    <a:pt x="2904" y="360"/>
                  </a:lnTo>
                  <a:lnTo>
                    <a:pt x="2940" y="396"/>
                  </a:lnTo>
                  <a:lnTo>
                    <a:pt x="2976" y="432"/>
                  </a:lnTo>
                  <a:lnTo>
                    <a:pt x="3012" y="468"/>
                  </a:lnTo>
                  <a:lnTo>
                    <a:pt x="3036" y="504"/>
                  </a:lnTo>
                  <a:lnTo>
                    <a:pt x="3060" y="552"/>
                  </a:lnTo>
                  <a:lnTo>
                    <a:pt x="3072" y="600"/>
                  </a:lnTo>
                  <a:lnTo>
                    <a:pt x="3084" y="636"/>
                  </a:lnTo>
                  <a:lnTo>
                    <a:pt x="3096" y="672"/>
                  </a:lnTo>
                  <a:lnTo>
                    <a:pt x="3108" y="708"/>
                  </a:lnTo>
                  <a:lnTo>
                    <a:pt x="3120" y="744"/>
                  </a:lnTo>
                  <a:lnTo>
                    <a:pt x="3120" y="780"/>
                  </a:lnTo>
                  <a:lnTo>
                    <a:pt x="3120" y="828"/>
                  </a:lnTo>
                  <a:lnTo>
                    <a:pt x="3132" y="876"/>
                  </a:lnTo>
                  <a:lnTo>
                    <a:pt x="3132" y="924"/>
                  </a:lnTo>
                  <a:lnTo>
                    <a:pt x="3132" y="960"/>
                  </a:lnTo>
                  <a:lnTo>
                    <a:pt x="3132" y="996"/>
                  </a:lnTo>
                  <a:lnTo>
                    <a:pt x="3132" y="1032"/>
                  </a:lnTo>
                  <a:lnTo>
                    <a:pt x="3132" y="1068"/>
                  </a:lnTo>
                  <a:lnTo>
                    <a:pt x="3120" y="1116"/>
                  </a:lnTo>
                  <a:lnTo>
                    <a:pt x="3108" y="1164"/>
                  </a:lnTo>
                  <a:lnTo>
                    <a:pt x="3096" y="1200"/>
                  </a:lnTo>
                  <a:lnTo>
                    <a:pt x="3096" y="1236"/>
                  </a:lnTo>
                  <a:lnTo>
                    <a:pt x="3084" y="1272"/>
                  </a:lnTo>
                  <a:lnTo>
                    <a:pt x="3060" y="1308"/>
                  </a:lnTo>
                  <a:lnTo>
                    <a:pt x="3036" y="1344"/>
                  </a:lnTo>
                  <a:lnTo>
                    <a:pt x="3024" y="1380"/>
                  </a:lnTo>
                  <a:lnTo>
                    <a:pt x="2988" y="1416"/>
                  </a:lnTo>
                  <a:lnTo>
                    <a:pt x="2964" y="1452"/>
                  </a:lnTo>
                  <a:lnTo>
                    <a:pt x="2928" y="1488"/>
                  </a:lnTo>
                  <a:lnTo>
                    <a:pt x="2892" y="1512"/>
                  </a:lnTo>
                  <a:lnTo>
                    <a:pt x="2844" y="1548"/>
                  </a:lnTo>
                  <a:lnTo>
                    <a:pt x="2808" y="1584"/>
                  </a:lnTo>
                  <a:lnTo>
                    <a:pt x="2772" y="1608"/>
                  </a:lnTo>
                  <a:lnTo>
                    <a:pt x="2736" y="1632"/>
                  </a:lnTo>
                  <a:lnTo>
                    <a:pt x="2688" y="1656"/>
                  </a:lnTo>
                  <a:lnTo>
                    <a:pt x="2652" y="1668"/>
                  </a:lnTo>
                  <a:lnTo>
                    <a:pt x="2568" y="1692"/>
                  </a:lnTo>
                  <a:lnTo>
                    <a:pt x="2532" y="1704"/>
                  </a:lnTo>
                  <a:lnTo>
                    <a:pt x="2484" y="1728"/>
                  </a:lnTo>
                  <a:lnTo>
                    <a:pt x="2436" y="1752"/>
                  </a:lnTo>
                  <a:lnTo>
                    <a:pt x="2388" y="1764"/>
                  </a:lnTo>
                  <a:lnTo>
                    <a:pt x="2352" y="1764"/>
                  </a:lnTo>
                  <a:lnTo>
                    <a:pt x="2316" y="1776"/>
                  </a:lnTo>
                  <a:lnTo>
                    <a:pt x="2280" y="1788"/>
                  </a:lnTo>
                  <a:lnTo>
                    <a:pt x="2244" y="1788"/>
                  </a:lnTo>
                  <a:lnTo>
                    <a:pt x="2148" y="1800"/>
                  </a:lnTo>
                  <a:lnTo>
                    <a:pt x="2064" y="1800"/>
                  </a:lnTo>
                  <a:lnTo>
                    <a:pt x="2028" y="1800"/>
                  </a:lnTo>
                  <a:lnTo>
                    <a:pt x="1980" y="1800"/>
                  </a:lnTo>
                  <a:lnTo>
                    <a:pt x="1932" y="1800"/>
                  </a:lnTo>
                  <a:lnTo>
                    <a:pt x="1884" y="1788"/>
                  </a:lnTo>
                  <a:lnTo>
                    <a:pt x="1848" y="1776"/>
                  </a:lnTo>
                  <a:lnTo>
                    <a:pt x="1812" y="1764"/>
                  </a:lnTo>
                  <a:lnTo>
                    <a:pt x="1776" y="1740"/>
                  </a:lnTo>
                  <a:lnTo>
                    <a:pt x="1740" y="1716"/>
                  </a:lnTo>
                  <a:lnTo>
                    <a:pt x="1716" y="1680"/>
                  </a:lnTo>
                  <a:lnTo>
                    <a:pt x="1692" y="1644"/>
                  </a:lnTo>
                  <a:lnTo>
                    <a:pt x="1668" y="1608"/>
                  </a:lnTo>
                  <a:lnTo>
                    <a:pt x="1644" y="1572"/>
                  </a:lnTo>
                  <a:lnTo>
                    <a:pt x="1632" y="1536"/>
                  </a:lnTo>
                  <a:lnTo>
                    <a:pt x="1620" y="1500"/>
                  </a:lnTo>
                  <a:lnTo>
                    <a:pt x="1596" y="1464"/>
                  </a:lnTo>
                  <a:lnTo>
                    <a:pt x="1596" y="1428"/>
                  </a:lnTo>
                  <a:lnTo>
                    <a:pt x="1584" y="1392"/>
                  </a:lnTo>
                  <a:lnTo>
                    <a:pt x="1572" y="136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I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Meiosis I Summary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interphase II </a:t>
            </a:r>
          </a:p>
          <a:p>
            <a:pPr>
              <a:buFontTx/>
              <a:buNone/>
              <a:defRPr/>
            </a:pPr>
            <a:r>
              <a:rPr lang="en-US" sz="2800" smtClean="0"/>
              <a:t>	(or very short - no more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DNA replication</a:t>
            </a:r>
            <a:r>
              <a:rPr lang="en-US" sz="2800" smtClean="0"/>
              <a:t>)</a:t>
            </a:r>
          </a:p>
          <a:p>
            <a:pPr>
              <a:buFontTx/>
              <a:buNone/>
              <a:defRPr/>
            </a:pPr>
            <a:endParaRPr lang="en-US" sz="1600" smtClean="0"/>
          </a:p>
          <a:p>
            <a:pPr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Remember: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Meiosis II </a:t>
            </a:r>
            <a:r>
              <a:rPr lang="en-US" sz="2800" smtClean="0"/>
              <a:t>is similar to </a:t>
            </a:r>
            <a:r>
              <a:rPr lang="en-US" sz="2800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Prophase II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 as </a:t>
            </a: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prophase</a:t>
            </a:r>
            <a:r>
              <a:rPr lang="en-US" smtClean="0"/>
              <a:t> in 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079500" y="2832100"/>
            <a:ext cx="6985000" cy="2870200"/>
            <a:chOff x="680" y="1784"/>
            <a:chExt cx="4400" cy="1808"/>
          </a:xfrm>
        </p:grpSpPr>
        <p:sp>
          <p:nvSpPr>
            <p:cNvPr id="26629" name="Freeform 4"/>
            <p:cNvSpPr>
              <a:spLocks/>
            </p:cNvSpPr>
            <p:nvPr/>
          </p:nvSpPr>
          <p:spPr bwMode="auto">
            <a:xfrm>
              <a:off x="1572" y="267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5"/>
            <p:cNvSpPr>
              <a:spLocks/>
            </p:cNvSpPr>
            <p:nvPr/>
          </p:nvSpPr>
          <p:spPr bwMode="auto">
            <a:xfrm>
              <a:off x="1716" y="267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1684" y="288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Freeform 7"/>
            <p:cNvSpPr>
              <a:spLocks/>
            </p:cNvSpPr>
            <p:nvPr/>
          </p:nvSpPr>
          <p:spPr bwMode="auto">
            <a:xfrm>
              <a:off x="3972" y="224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Freeform 8"/>
            <p:cNvSpPr>
              <a:spLocks/>
            </p:cNvSpPr>
            <p:nvPr/>
          </p:nvSpPr>
          <p:spPr bwMode="auto">
            <a:xfrm>
              <a:off x="4116" y="224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Oval 9"/>
            <p:cNvSpPr>
              <a:spLocks noChangeArrowheads="1"/>
            </p:cNvSpPr>
            <p:nvPr/>
          </p:nvSpPr>
          <p:spPr bwMode="auto">
            <a:xfrm>
              <a:off x="4084" y="245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Freeform 10"/>
            <p:cNvSpPr>
              <a:spLocks/>
            </p:cNvSpPr>
            <p:nvPr/>
          </p:nvSpPr>
          <p:spPr bwMode="auto">
            <a:xfrm>
              <a:off x="1284" y="219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11"/>
            <p:cNvSpPr>
              <a:spLocks/>
            </p:cNvSpPr>
            <p:nvPr/>
          </p:nvSpPr>
          <p:spPr bwMode="auto">
            <a:xfrm>
              <a:off x="1428" y="219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396" y="240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Freeform 13"/>
            <p:cNvSpPr>
              <a:spLocks/>
            </p:cNvSpPr>
            <p:nvPr/>
          </p:nvSpPr>
          <p:spPr bwMode="auto">
            <a:xfrm>
              <a:off x="4260" y="272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14"/>
            <p:cNvSpPr>
              <a:spLocks/>
            </p:cNvSpPr>
            <p:nvPr/>
          </p:nvSpPr>
          <p:spPr bwMode="auto">
            <a:xfrm>
              <a:off x="4404" y="272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Oval 15"/>
            <p:cNvSpPr>
              <a:spLocks noChangeArrowheads="1"/>
            </p:cNvSpPr>
            <p:nvPr/>
          </p:nvSpPr>
          <p:spPr bwMode="auto">
            <a:xfrm>
              <a:off x="4372" y="293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Oval 16"/>
            <p:cNvSpPr>
              <a:spLocks noChangeArrowheads="1"/>
            </p:cNvSpPr>
            <p:nvPr/>
          </p:nvSpPr>
          <p:spPr bwMode="auto">
            <a:xfrm>
              <a:off x="680" y="1784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Oval 17"/>
            <p:cNvSpPr>
              <a:spLocks noChangeArrowheads="1"/>
            </p:cNvSpPr>
            <p:nvPr/>
          </p:nvSpPr>
          <p:spPr bwMode="auto">
            <a:xfrm>
              <a:off x="3272" y="1832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4900" y="264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52" y="2548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0"/>
            <p:cNvSpPr>
              <a:spLocks noChangeShapeType="1"/>
            </p:cNvSpPr>
            <p:nvPr/>
          </p:nvSpPr>
          <p:spPr bwMode="auto">
            <a:xfrm flipV="1">
              <a:off x="4944" y="239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21"/>
            <p:cNvSpPr>
              <a:spLocks noChangeShapeType="1"/>
            </p:cNvSpPr>
            <p:nvPr/>
          </p:nvSpPr>
          <p:spPr bwMode="auto">
            <a:xfrm flipV="1">
              <a:off x="4996" y="249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2"/>
            <p:cNvSpPr>
              <a:spLocks noChangeShapeType="1"/>
            </p:cNvSpPr>
            <p:nvPr/>
          </p:nvSpPr>
          <p:spPr bwMode="auto">
            <a:xfrm>
              <a:off x="4996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3"/>
            <p:cNvSpPr>
              <a:spLocks noChangeShapeType="1"/>
            </p:cNvSpPr>
            <p:nvPr/>
          </p:nvSpPr>
          <p:spPr bwMode="auto">
            <a:xfrm>
              <a:off x="4996" y="274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4"/>
            <p:cNvSpPr>
              <a:spLocks noChangeShapeType="1"/>
            </p:cNvSpPr>
            <p:nvPr/>
          </p:nvSpPr>
          <p:spPr bwMode="auto">
            <a:xfrm>
              <a:off x="4944" y="283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2308" y="264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2260" y="250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7"/>
            <p:cNvSpPr>
              <a:spLocks noChangeShapeType="1"/>
            </p:cNvSpPr>
            <p:nvPr/>
          </p:nvSpPr>
          <p:spPr bwMode="auto">
            <a:xfrm flipV="1">
              <a:off x="2352" y="2348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8"/>
            <p:cNvSpPr>
              <a:spLocks noChangeShapeType="1"/>
            </p:cNvSpPr>
            <p:nvPr/>
          </p:nvSpPr>
          <p:spPr bwMode="auto">
            <a:xfrm flipV="1">
              <a:off x="2404" y="249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29"/>
            <p:cNvSpPr>
              <a:spLocks noChangeShapeType="1"/>
            </p:cNvSpPr>
            <p:nvPr/>
          </p:nvSpPr>
          <p:spPr bwMode="auto">
            <a:xfrm>
              <a:off x="2404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30"/>
            <p:cNvSpPr>
              <a:spLocks noChangeShapeType="1"/>
            </p:cNvSpPr>
            <p:nvPr/>
          </p:nvSpPr>
          <p:spPr bwMode="auto">
            <a:xfrm>
              <a:off x="2404" y="274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1"/>
            <p:cNvSpPr>
              <a:spLocks noChangeShapeType="1"/>
            </p:cNvSpPr>
            <p:nvPr/>
          </p:nvSpPr>
          <p:spPr bwMode="auto">
            <a:xfrm>
              <a:off x="2352" y="278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820" y="254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820" y="2692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4"/>
            <p:cNvSpPr>
              <a:spLocks noChangeShapeType="1"/>
            </p:cNvSpPr>
            <p:nvPr/>
          </p:nvSpPr>
          <p:spPr bwMode="auto">
            <a:xfrm flipH="1">
              <a:off x="716" y="2740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5"/>
            <p:cNvSpPr>
              <a:spLocks noChangeShapeType="1"/>
            </p:cNvSpPr>
            <p:nvPr/>
          </p:nvSpPr>
          <p:spPr bwMode="auto">
            <a:xfrm>
              <a:off x="724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6"/>
            <p:cNvSpPr>
              <a:spLocks noChangeShapeType="1"/>
            </p:cNvSpPr>
            <p:nvPr/>
          </p:nvSpPr>
          <p:spPr bwMode="auto">
            <a:xfrm>
              <a:off x="724" y="250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7"/>
            <p:cNvSpPr>
              <a:spLocks noChangeShapeType="1"/>
            </p:cNvSpPr>
            <p:nvPr/>
          </p:nvSpPr>
          <p:spPr bwMode="auto">
            <a:xfrm flipV="1">
              <a:off x="816" y="239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38"/>
            <p:cNvSpPr>
              <a:spLocks noChangeShapeType="1"/>
            </p:cNvSpPr>
            <p:nvPr/>
          </p:nvSpPr>
          <p:spPr bwMode="auto">
            <a:xfrm>
              <a:off x="816" y="278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39"/>
            <p:cNvSpPr>
              <a:spLocks noChangeShapeType="1"/>
            </p:cNvSpPr>
            <p:nvPr/>
          </p:nvSpPr>
          <p:spPr bwMode="auto">
            <a:xfrm flipV="1">
              <a:off x="868" y="2444"/>
              <a:ext cx="568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40"/>
            <p:cNvSpPr>
              <a:spLocks noChangeShapeType="1"/>
            </p:cNvSpPr>
            <p:nvPr/>
          </p:nvSpPr>
          <p:spPr bwMode="auto">
            <a:xfrm>
              <a:off x="1444" y="2452"/>
              <a:ext cx="808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41"/>
            <p:cNvSpPr>
              <a:spLocks noChangeShapeType="1"/>
            </p:cNvSpPr>
            <p:nvPr/>
          </p:nvSpPr>
          <p:spPr bwMode="auto">
            <a:xfrm>
              <a:off x="916" y="2692"/>
              <a:ext cx="808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42"/>
            <p:cNvSpPr>
              <a:spLocks noChangeShapeType="1"/>
            </p:cNvSpPr>
            <p:nvPr/>
          </p:nvSpPr>
          <p:spPr bwMode="auto">
            <a:xfrm flipV="1">
              <a:off x="1732" y="2684"/>
              <a:ext cx="5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3412" y="259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3460" y="274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45"/>
            <p:cNvSpPr>
              <a:spLocks noChangeShapeType="1"/>
            </p:cNvSpPr>
            <p:nvPr/>
          </p:nvSpPr>
          <p:spPr bwMode="auto">
            <a:xfrm flipH="1">
              <a:off x="3356" y="2836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46"/>
            <p:cNvSpPr>
              <a:spLocks noChangeShapeType="1"/>
            </p:cNvSpPr>
            <p:nvPr/>
          </p:nvSpPr>
          <p:spPr bwMode="auto">
            <a:xfrm>
              <a:off x="3316" y="2736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47"/>
            <p:cNvSpPr>
              <a:spLocks noChangeShapeType="1"/>
            </p:cNvSpPr>
            <p:nvPr/>
          </p:nvSpPr>
          <p:spPr bwMode="auto">
            <a:xfrm>
              <a:off x="3316" y="2596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Line 48"/>
            <p:cNvSpPr>
              <a:spLocks noChangeShapeType="1"/>
            </p:cNvSpPr>
            <p:nvPr/>
          </p:nvSpPr>
          <p:spPr bwMode="auto">
            <a:xfrm flipV="1">
              <a:off x="3408" y="244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Line 49"/>
            <p:cNvSpPr>
              <a:spLocks noChangeShapeType="1"/>
            </p:cNvSpPr>
            <p:nvPr/>
          </p:nvSpPr>
          <p:spPr bwMode="auto">
            <a:xfrm>
              <a:off x="3456" y="283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50"/>
            <p:cNvSpPr>
              <a:spLocks noChangeShapeType="1"/>
            </p:cNvSpPr>
            <p:nvPr/>
          </p:nvSpPr>
          <p:spPr bwMode="auto">
            <a:xfrm flipV="1">
              <a:off x="3460" y="2492"/>
              <a:ext cx="664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Line 51"/>
            <p:cNvSpPr>
              <a:spLocks noChangeShapeType="1"/>
            </p:cNvSpPr>
            <p:nvPr/>
          </p:nvSpPr>
          <p:spPr bwMode="auto">
            <a:xfrm flipH="1" flipV="1">
              <a:off x="4172" y="2492"/>
              <a:ext cx="68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Line 52"/>
            <p:cNvSpPr>
              <a:spLocks noChangeShapeType="1"/>
            </p:cNvSpPr>
            <p:nvPr/>
          </p:nvSpPr>
          <p:spPr bwMode="auto">
            <a:xfrm>
              <a:off x="3556" y="2788"/>
              <a:ext cx="856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Line 53"/>
            <p:cNvSpPr>
              <a:spLocks noChangeShapeType="1"/>
            </p:cNvSpPr>
            <p:nvPr/>
          </p:nvSpPr>
          <p:spPr bwMode="auto">
            <a:xfrm flipV="1">
              <a:off x="4468" y="2684"/>
              <a:ext cx="47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Metaphase II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 as </a:t>
            </a: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metaphase</a:t>
            </a:r>
            <a:r>
              <a:rPr lang="en-US" smtClean="0"/>
              <a:t> in 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079500" y="2520950"/>
            <a:ext cx="6985000" cy="4014788"/>
            <a:chOff x="680" y="1588"/>
            <a:chExt cx="4400" cy="2529"/>
          </a:xfrm>
        </p:grpSpPr>
        <p:sp>
          <p:nvSpPr>
            <p:cNvPr id="27653" name="Freeform 4"/>
            <p:cNvSpPr>
              <a:spLocks/>
            </p:cNvSpPr>
            <p:nvPr/>
          </p:nvSpPr>
          <p:spPr bwMode="auto">
            <a:xfrm>
              <a:off x="1428" y="277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Freeform 5"/>
            <p:cNvSpPr>
              <a:spLocks/>
            </p:cNvSpPr>
            <p:nvPr/>
          </p:nvSpPr>
          <p:spPr bwMode="auto">
            <a:xfrm>
              <a:off x="1572" y="277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Oval 6"/>
            <p:cNvSpPr>
              <a:spLocks noChangeArrowheads="1"/>
            </p:cNvSpPr>
            <p:nvPr/>
          </p:nvSpPr>
          <p:spPr bwMode="auto">
            <a:xfrm>
              <a:off x="1540" y="298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Freeform 7"/>
            <p:cNvSpPr>
              <a:spLocks/>
            </p:cNvSpPr>
            <p:nvPr/>
          </p:nvSpPr>
          <p:spPr bwMode="auto">
            <a:xfrm>
              <a:off x="4020" y="224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Freeform 8"/>
            <p:cNvSpPr>
              <a:spLocks/>
            </p:cNvSpPr>
            <p:nvPr/>
          </p:nvSpPr>
          <p:spPr bwMode="auto">
            <a:xfrm>
              <a:off x="4164" y="224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Oval 9"/>
            <p:cNvSpPr>
              <a:spLocks noChangeArrowheads="1"/>
            </p:cNvSpPr>
            <p:nvPr/>
          </p:nvSpPr>
          <p:spPr bwMode="auto">
            <a:xfrm>
              <a:off x="4132" y="245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Freeform 10"/>
            <p:cNvSpPr>
              <a:spLocks/>
            </p:cNvSpPr>
            <p:nvPr/>
          </p:nvSpPr>
          <p:spPr bwMode="auto">
            <a:xfrm>
              <a:off x="1428" y="219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11"/>
            <p:cNvSpPr>
              <a:spLocks/>
            </p:cNvSpPr>
            <p:nvPr/>
          </p:nvSpPr>
          <p:spPr bwMode="auto">
            <a:xfrm>
              <a:off x="1572" y="219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Oval 12"/>
            <p:cNvSpPr>
              <a:spLocks noChangeArrowheads="1"/>
            </p:cNvSpPr>
            <p:nvPr/>
          </p:nvSpPr>
          <p:spPr bwMode="auto">
            <a:xfrm>
              <a:off x="1540" y="240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Freeform 13"/>
            <p:cNvSpPr>
              <a:spLocks/>
            </p:cNvSpPr>
            <p:nvPr/>
          </p:nvSpPr>
          <p:spPr bwMode="auto">
            <a:xfrm>
              <a:off x="4020" y="277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164" y="277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Oval 15"/>
            <p:cNvSpPr>
              <a:spLocks noChangeArrowheads="1"/>
            </p:cNvSpPr>
            <p:nvPr/>
          </p:nvSpPr>
          <p:spPr bwMode="auto">
            <a:xfrm>
              <a:off x="4132" y="298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Oval 16"/>
            <p:cNvSpPr>
              <a:spLocks noChangeArrowheads="1"/>
            </p:cNvSpPr>
            <p:nvPr/>
          </p:nvSpPr>
          <p:spPr bwMode="auto">
            <a:xfrm>
              <a:off x="680" y="1784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7"/>
            <p:cNvSpPr>
              <a:spLocks noChangeArrowheads="1"/>
            </p:cNvSpPr>
            <p:nvPr/>
          </p:nvSpPr>
          <p:spPr bwMode="auto">
            <a:xfrm>
              <a:off x="3272" y="1832"/>
              <a:ext cx="180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4900" y="264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4852" y="2548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 flipV="1">
              <a:off x="4944" y="239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 flipV="1">
              <a:off x="4996" y="249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4996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4996" y="274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4944" y="283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Rectangle 25"/>
            <p:cNvSpPr>
              <a:spLocks noChangeArrowheads="1"/>
            </p:cNvSpPr>
            <p:nvPr/>
          </p:nvSpPr>
          <p:spPr bwMode="auto">
            <a:xfrm>
              <a:off x="2308" y="264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26"/>
            <p:cNvSpPr>
              <a:spLocks noChangeArrowheads="1"/>
            </p:cNvSpPr>
            <p:nvPr/>
          </p:nvSpPr>
          <p:spPr bwMode="auto">
            <a:xfrm>
              <a:off x="2260" y="250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 flipV="1">
              <a:off x="2352" y="2348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 flipV="1">
              <a:off x="2404" y="249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2404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Line 30"/>
            <p:cNvSpPr>
              <a:spLocks noChangeShapeType="1"/>
            </p:cNvSpPr>
            <p:nvPr/>
          </p:nvSpPr>
          <p:spPr bwMode="auto">
            <a:xfrm>
              <a:off x="2404" y="274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31"/>
            <p:cNvSpPr>
              <a:spLocks noChangeShapeType="1"/>
            </p:cNvSpPr>
            <p:nvPr/>
          </p:nvSpPr>
          <p:spPr bwMode="auto">
            <a:xfrm>
              <a:off x="2352" y="278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820" y="254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820" y="2692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Line 34"/>
            <p:cNvSpPr>
              <a:spLocks noChangeShapeType="1"/>
            </p:cNvSpPr>
            <p:nvPr/>
          </p:nvSpPr>
          <p:spPr bwMode="auto">
            <a:xfrm flipH="1">
              <a:off x="716" y="2740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724" y="264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724" y="250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 flipV="1">
              <a:off x="816" y="239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816" y="278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Rectangle 39"/>
            <p:cNvSpPr>
              <a:spLocks noChangeArrowheads="1"/>
            </p:cNvSpPr>
            <p:nvPr/>
          </p:nvSpPr>
          <p:spPr bwMode="auto">
            <a:xfrm>
              <a:off x="3412" y="259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40"/>
            <p:cNvSpPr>
              <a:spLocks noChangeArrowheads="1"/>
            </p:cNvSpPr>
            <p:nvPr/>
          </p:nvSpPr>
          <p:spPr bwMode="auto">
            <a:xfrm>
              <a:off x="3460" y="274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 flipH="1">
              <a:off x="3356" y="2836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3316" y="2736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2" name="Line 43"/>
            <p:cNvSpPr>
              <a:spLocks noChangeShapeType="1"/>
            </p:cNvSpPr>
            <p:nvPr/>
          </p:nvSpPr>
          <p:spPr bwMode="auto">
            <a:xfrm>
              <a:off x="3316" y="2596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44"/>
            <p:cNvSpPr>
              <a:spLocks noChangeShapeType="1"/>
            </p:cNvSpPr>
            <p:nvPr/>
          </p:nvSpPr>
          <p:spPr bwMode="auto">
            <a:xfrm flipV="1">
              <a:off x="3408" y="2444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3456" y="2836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Line 46"/>
            <p:cNvSpPr>
              <a:spLocks noChangeShapeType="1"/>
            </p:cNvSpPr>
            <p:nvPr/>
          </p:nvSpPr>
          <p:spPr bwMode="auto">
            <a:xfrm>
              <a:off x="1584" y="1588"/>
              <a:ext cx="0" cy="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Line 47"/>
            <p:cNvSpPr>
              <a:spLocks noChangeShapeType="1"/>
            </p:cNvSpPr>
            <p:nvPr/>
          </p:nvSpPr>
          <p:spPr bwMode="auto">
            <a:xfrm>
              <a:off x="4176" y="1636"/>
              <a:ext cx="0" cy="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Line 48"/>
            <p:cNvSpPr>
              <a:spLocks noChangeShapeType="1"/>
            </p:cNvSpPr>
            <p:nvPr/>
          </p:nvSpPr>
          <p:spPr bwMode="auto">
            <a:xfrm flipV="1">
              <a:off x="868" y="2444"/>
              <a:ext cx="712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916" y="2740"/>
              <a:ext cx="616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Line 50"/>
            <p:cNvSpPr>
              <a:spLocks noChangeShapeType="1"/>
            </p:cNvSpPr>
            <p:nvPr/>
          </p:nvSpPr>
          <p:spPr bwMode="auto">
            <a:xfrm>
              <a:off x="1588" y="2452"/>
              <a:ext cx="71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Line 51"/>
            <p:cNvSpPr>
              <a:spLocks noChangeShapeType="1"/>
            </p:cNvSpPr>
            <p:nvPr/>
          </p:nvSpPr>
          <p:spPr bwMode="auto">
            <a:xfrm flipV="1">
              <a:off x="1588" y="2684"/>
              <a:ext cx="712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 flipV="1">
              <a:off x="3460" y="2492"/>
              <a:ext cx="712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Line 53"/>
            <p:cNvSpPr>
              <a:spLocks noChangeShapeType="1"/>
            </p:cNvSpPr>
            <p:nvPr/>
          </p:nvSpPr>
          <p:spPr bwMode="auto">
            <a:xfrm>
              <a:off x="3556" y="2788"/>
              <a:ext cx="616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Line 54"/>
            <p:cNvSpPr>
              <a:spLocks noChangeShapeType="1"/>
            </p:cNvSpPr>
            <p:nvPr/>
          </p:nvSpPr>
          <p:spPr bwMode="auto">
            <a:xfrm>
              <a:off x="4180" y="2500"/>
              <a:ext cx="71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Line 55"/>
            <p:cNvSpPr>
              <a:spLocks noChangeShapeType="1"/>
            </p:cNvSpPr>
            <p:nvPr/>
          </p:nvSpPr>
          <p:spPr bwMode="auto">
            <a:xfrm flipV="1">
              <a:off x="4228" y="2684"/>
              <a:ext cx="664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Rectangle 56"/>
            <p:cNvSpPr>
              <a:spLocks noChangeArrowheads="1"/>
            </p:cNvSpPr>
            <p:nvPr/>
          </p:nvSpPr>
          <p:spPr bwMode="auto">
            <a:xfrm>
              <a:off x="3447" y="3831"/>
              <a:ext cx="161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metaphase plate</a:t>
              </a:r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807" y="3831"/>
              <a:ext cx="161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metaphase plate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Anaphase 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 as </a:t>
            </a: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anaphase</a:t>
            </a:r>
            <a:r>
              <a:rPr lang="en-US" smtClean="0"/>
              <a:t> in </a:t>
            </a: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  <a:endParaRPr lang="en-US" smtClean="0"/>
          </a:p>
          <a:p>
            <a:pPr>
              <a:defRPr/>
            </a:pPr>
            <a:r>
              <a:rPr lang="en-US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sister chromatids separate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774700" y="3441700"/>
            <a:ext cx="7747000" cy="2794000"/>
            <a:chOff x="488" y="2168"/>
            <a:chExt cx="4880" cy="1760"/>
          </a:xfrm>
        </p:grpSpPr>
        <p:sp>
          <p:nvSpPr>
            <p:cNvPr id="28677" name="Freeform 4"/>
            <p:cNvSpPr>
              <a:spLocks/>
            </p:cNvSpPr>
            <p:nvPr/>
          </p:nvSpPr>
          <p:spPr bwMode="auto">
            <a:xfrm>
              <a:off x="1140" y="301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5"/>
            <p:cNvSpPr>
              <a:spLocks/>
            </p:cNvSpPr>
            <p:nvPr/>
          </p:nvSpPr>
          <p:spPr bwMode="auto">
            <a:xfrm>
              <a:off x="1764" y="306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6"/>
            <p:cNvSpPr>
              <a:spLocks/>
            </p:cNvSpPr>
            <p:nvPr/>
          </p:nvSpPr>
          <p:spPr bwMode="auto">
            <a:xfrm>
              <a:off x="3684" y="258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7"/>
            <p:cNvSpPr>
              <a:spLocks/>
            </p:cNvSpPr>
            <p:nvPr/>
          </p:nvSpPr>
          <p:spPr bwMode="auto">
            <a:xfrm>
              <a:off x="4404" y="258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8"/>
            <p:cNvSpPr>
              <a:spLocks/>
            </p:cNvSpPr>
            <p:nvPr/>
          </p:nvSpPr>
          <p:spPr bwMode="auto">
            <a:xfrm>
              <a:off x="1092" y="248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9"/>
            <p:cNvSpPr>
              <a:spLocks/>
            </p:cNvSpPr>
            <p:nvPr/>
          </p:nvSpPr>
          <p:spPr bwMode="auto">
            <a:xfrm>
              <a:off x="1764" y="25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0"/>
            <p:cNvSpPr>
              <a:spLocks/>
            </p:cNvSpPr>
            <p:nvPr/>
          </p:nvSpPr>
          <p:spPr bwMode="auto">
            <a:xfrm>
              <a:off x="3732" y="310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1"/>
            <p:cNvSpPr>
              <a:spLocks/>
            </p:cNvSpPr>
            <p:nvPr/>
          </p:nvSpPr>
          <p:spPr bwMode="auto">
            <a:xfrm>
              <a:off x="4404" y="31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Oval 12"/>
            <p:cNvSpPr>
              <a:spLocks noChangeArrowheads="1"/>
            </p:cNvSpPr>
            <p:nvPr/>
          </p:nvSpPr>
          <p:spPr bwMode="auto">
            <a:xfrm>
              <a:off x="488" y="2168"/>
              <a:ext cx="2240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Oval 13"/>
            <p:cNvSpPr>
              <a:spLocks noChangeArrowheads="1"/>
            </p:cNvSpPr>
            <p:nvPr/>
          </p:nvSpPr>
          <p:spPr bwMode="auto">
            <a:xfrm>
              <a:off x="3080" y="2168"/>
              <a:ext cx="2288" cy="17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Rectangle 14"/>
            <p:cNvSpPr>
              <a:spLocks noChangeArrowheads="1"/>
            </p:cNvSpPr>
            <p:nvPr/>
          </p:nvSpPr>
          <p:spPr bwMode="auto">
            <a:xfrm>
              <a:off x="4852" y="2980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Rectangle 15"/>
            <p:cNvSpPr>
              <a:spLocks noChangeArrowheads="1"/>
            </p:cNvSpPr>
            <p:nvPr/>
          </p:nvSpPr>
          <p:spPr bwMode="auto">
            <a:xfrm>
              <a:off x="4804" y="2884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V="1">
              <a:off x="4896" y="2732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 flipV="1">
              <a:off x="4948" y="2828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18"/>
            <p:cNvSpPr>
              <a:spLocks noChangeShapeType="1"/>
            </p:cNvSpPr>
            <p:nvPr/>
          </p:nvSpPr>
          <p:spPr bwMode="auto">
            <a:xfrm>
              <a:off x="4948" y="2976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19"/>
            <p:cNvSpPr>
              <a:spLocks noChangeShapeType="1"/>
            </p:cNvSpPr>
            <p:nvPr/>
          </p:nvSpPr>
          <p:spPr bwMode="auto">
            <a:xfrm>
              <a:off x="4948" y="3076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20"/>
            <p:cNvSpPr>
              <a:spLocks noChangeShapeType="1"/>
            </p:cNvSpPr>
            <p:nvPr/>
          </p:nvSpPr>
          <p:spPr bwMode="auto">
            <a:xfrm>
              <a:off x="4896" y="3172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Rectangle 21"/>
            <p:cNvSpPr>
              <a:spLocks noChangeArrowheads="1"/>
            </p:cNvSpPr>
            <p:nvPr/>
          </p:nvSpPr>
          <p:spPr bwMode="auto">
            <a:xfrm>
              <a:off x="2260" y="302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Rectangle 22"/>
            <p:cNvSpPr>
              <a:spLocks noChangeArrowheads="1"/>
            </p:cNvSpPr>
            <p:nvPr/>
          </p:nvSpPr>
          <p:spPr bwMode="auto">
            <a:xfrm>
              <a:off x="2212" y="2884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23"/>
            <p:cNvSpPr>
              <a:spLocks noChangeShapeType="1"/>
            </p:cNvSpPr>
            <p:nvPr/>
          </p:nvSpPr>
          <p:spPr bwMode="auto">
            <a:xfrm flipV="1">
              <a:off x="2304" y="2732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24"/>
            <p:cNvSpPr>
              <a:spLocks noChangeShapeType="1"/>
            </p:cNvSpPr>
            <p:nvPr/>
          </p:nvSpPr>
          <p:spPr bwMode="auto">
            <a:xfrm flipV="1">
              <a:off x="2356" y="2876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25"/>
            <p:cNvSpPr>
              <a:spLocks noChangeShapeType="1"/>
            </p:cNvSpPr>
            <p:nvPr/>
          </p:nvSpPr>
          <p:spPr bwMode="auto">
            <a:xfrm>
              <a:off x="2356" y="3024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>
              <a:off x="2356" y="3124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27"/>
            <p:cNvSpPr>
              <a:spLocks noChangeShapeType="1"/>
            </p:cNvSpPr>
            <p:nvPr/>
          </p:nvSpPr>
          <p:spPr bwMode="auto">
            <a:xfrm>
              <a:off x="2304" y="3172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Rectangle 28"/>
            <p:cNvSpPr>
              <a:spLocks noChangeArrowheads="1"/>
            </p:cNvSpPr>
            <p:nvPr/>
          </p:nvSpPr>
          <p:spPr bwMode="auto">
            <a:xfrm>
              <a:off x="772" y="2932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Rectangle 29"/>
            <p:cNvSpPr>
              <a:spLocks noChangeArrowheads="1"/>
            </p:cNvSpPr>
            <p:nvPr/>
          </p:nvSpPr>
          <p:spPr bwMode="auto">
            <a:xfrm>
              <a:off x="772" y="3076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0"/>
            <p:cNvSpPr>
              <a:spLocks noChangeShapeType="1"/>
            </p:cNvSpPr>
            <p:nvPr/>
          </p:nvSpPr>
          <p:spPr bwMode="auto">
            <a:xfrm flipH="1">
              <a:off x="668" y="3124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31"/>
            <p:cNvSpPr>
              <a:spLocks noChangeShapeType="1"/>
            </p:cNvSpPr>
            <p:nvPr/>
          </p:nvSpPr>
          <p:spPr bwMode="auto">
            <a:xfrm>
              <a:off x="676" y="3024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32"/>
            <p:cNvSpPr>
              <a:spLocks noChangeShapeType="1"/>
            </p:cNvSpPr>
            <p:nvPr/>
          </p:nvSpPr>
          <p:spPr bwMode="auto">
            <a:xfrm>
              <a:off x="676" y="2884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Line 33"/>
            <p:cNvSpPr>
              <a:spLocks noChangeShapeType="1"/>
            </p:cNvSpPr>
            <p:nvPr/>
          </p:nvSpPr>
          <p:spPr bwMode="auto">
            <a:xfrm flipV="1">
              <a:off x="768" y="2780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34"/>
            <p:cNvSpPr>
              <a:spLocks noChangeShapeType="1"/>
            </p:cNvSpPr>
            <p:nvPr/>
          </p:nvSpPr>
          <p:spPr bwMode="auto">
            <a:xfrm>
              <a:off x="768" y="3172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5"/>
            <p:cNvSpPr>
              <a:spLocks noChangeArrowheads="1"/>
            </p:cNvSpPr>
            <p:nvPr/>
          </p:nvSpPr>
          <p:spPr bwMode="auto">
            <a:xfrm>
              <a:off x="3364" y="2932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Rectangle 36"/>
            <p:cNvSpPr>
              <a:spLocks noChangeArrowheads="1"/>
            </p:cNvSpPr>
            <p:nvPr/>
          </p:nvSpPr>
          <p:spPr bwMode="auto">
            <a:xfrm>
              <a:off x="3412" y="3076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7"/>
            <p:cNvSpPr>
              <a:spLocks noChangeShapeType="1"/>
            </p:cNvSpPr>
            <p:nvPr/>
          </p:nvSpPr>
          <p:spPr bwMode="auto">
            <a:xfrm flipH="1">
              <a:off x="3308" y="3172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8"/>
            <p:cNvSpPr>
              <a:spLocks noChangeShapeType="1"/>
            </p:cNvSpPr>
            <p:nvPr/>
          </p:nvSpPr>
          <p:spPr bwMode="auto">
            <a:xfrm>
              <a:off x="3268" y="3072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Line 39"/>
            <p:cNvSpPr>
              <a:spLocks noChangeShapeType="1"/>
            </p:cNvSpPr>
            <p:nvPr/>
          </p:nvSpPr>
          <p:spPr bwMode="auto">
            <a:xfrm>
              <a:off x="3268" y="2932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40"/>
            <p:cNvSpPr>
              <a:spLocks noChangeShapeType="1"/>
            </p:cNvSpPr>
            <p:nvPr/>
          </p:nvSpPr>
          <p:spPr bwMode="auto">
            <a:xfrm flipV="1">
              <a:off x="3360" y="2780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41"/>
            <p:cNvSpPr>
              <a:spLocks noChangeShapeType="1"/>
            </p:cNvSpPr>
            <p:nvPr/>
          </p:nvSpPr>
          <p:spPr bwMode="auto">
            <a:xfrm>
              <a:off x="3408" y="3172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Oval 42"/>
            <p:cNvSpPr>
              <a:spLocks noChangeArrowheads="1"/>
            </p:cNvSpPr>
            <p:nvPr/>
          </p:nvSpPr>
          <p:spPr bwMode="auto">
            <a:xfrm>
              <a:off x="1208" y="2696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Oval 43"/>
            <p:cNvSpPr>
              <a:spLocks noChangeArrowheads="1"/>
            </p:cNvSpPr>
            <p:nvPr/>
          </p:nvSpPr>
          <p:spPr bwMode="auto">
            <a:xfrm>
              <a:off x="1256" y="3224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Oval 44"/>
            <p:cNvSpPr>
              <a:spLocks noChangeArrowheads="1"/>
            </p:cNvSpPr>
            <p:nvPr/>
          </p:nvSpPr>
          <p:spPr bwMode="auto">
            <a:xfrm>
              <a:off x="1736" y="2744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Oval 45"/>
            <p:cNvSpPr>
              <a:spLocks noChangeArrowheads="1"/>
            </p:cNvSpPr>
            <p:nvPr/>
          </p:nvSpPr>
          <p:spPr bwMode="auto">
            <a:xfrm>
              <a:off x="1736" y="327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Oval 46"/>
            <p:cNvSpPr>
              <a:spLocks noChangeArrowheads="1"/>
            </p:cNvSpPr>
            <p:nvPr/>
          </p:nvSpPr>
          <p:spPr bwMode="auto">
            <a:xfrm>
              <a:off x="4376" y="3368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Oval 47"/>
            <p:cNvSpPr>
              <a:spLocks noChangeArrowheads="1"/>
            </p:cNvSpPr>
            <p:nvPr/>
          </p:nvSpPr>
          <p:spPr bwMode="auto">
            <a:xfrm>
              <a:off x="3848" y="332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Oval 48"/>
            <p:cNvSpPr>
              <a:spLocks noChangeArrowheads="1"/>
            </p:cNvSpPr>
            <p:nvPr/>
          </p:nvSpPr>
          <p:spPr bwMode="auto">
            <a:xfrm>
              <a:off x="4376" y="279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Oval 49"/>
            <p:cNvSpPr>
              <a:spLocks noChangeArrowheads="1"/>
            </p:cNvSpPr>
            <p:nvPr/>
          </p:nvSpPr>
          <p:spPr bwMode="auto">
            <a:xfrm>
              <a:off x="3800" y="279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50"/>
            <p:cNvSpPr>
              <a:spLocks noChangeShapeType="1"/>
            </p:cNvSpPr>
            <p:nvPr/>
          </p:nvSpPr>
          <p:spPr bwMode="auto">
            <a:xfrm flipV="1">
              <a:off x="820" y="2732"/>
              <a:ext cx="376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4" name="Line 51"/>
            <p:cNvSpPr>
              <a:spLocks noChangeShapeType="1"/>
            </p:cNvSpPr>
            <p:nvPr/>
          </p:nvSpPr>
          <p:spPr bwMode="auto">
            <a:xfrm>
              <a:off x="820" y="3124"/>
              <a:ext cx="424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5" name="Line 52"/>
            <p:cNvSpPr>
              <a:spLocks noChangeShapeType="1"/>
            </p:cNvSpPr>
            <p:nvPr/>
          </p:nvSpPr>
          <p:spPr bwMode="auto">
            <a:xfrm>
              <a:off x="1732" y="2788"/>
              <a:ext cx="52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53"/>
            <p:cNvSpPr>
              <a:spLocks noChangeShapeType="1"/>
            </p:cNvSpPr>
            <p:nvPr/>
          </p:nvSpPr>
          <p:spPr bwMode="auto">
            <a:xfrm flipV="1">
              <a:off x="1780" y="3068"/>
              <a:ext cx="472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54"/>
            <p:cNvSpPr>
              <a:spLocks noChangeShapeType="1"/>
            </p:cNvSpPr>
            <p:nvPr/>
          </p:nvSpPr>
          <p:spPr bwMode="auto">
            <a:xfrm>
              <a:off x="3508" y="3124"/>
              <a:ext cx="328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Line 55"/>
            <p:cNvSpPr>
              <a:spLocks noChangeShapeType="1"/>
            </p:cNvSpPr>
            <p:nvPr/>
          </p:nvSpPr>
          <p:spPr bwMode="auto">
            <a:xfrm flipV="1">
              <a:off x="3412" y="2828"/>
              <a:ext cx="376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Line 56"/>
            <p:cNvSpPr>
              <a:spLocks noChangeShapeType="1"/>
            </p:cNvSpPr>
            <p:nvPr/>
          </p:nvSpPr>
          <p:spPr bwMode="auto">
            <a:xfrm>
              <a:off x="4420" y="2836"/>
              <a:ext cx="42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57"/>
            <p:cNvSpPr>
              <a:spLocks noChangeShapeType="1"/>
            </p:cNvSpPr>
            <p:nvPr/>
          </p:nvSpPr>
          <p:spPr bwMode="auto">
            <a:xfrm flipV="1">
              <a:off x="4420" y="3020"/>
              <a:ext cx="424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 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Same as </a:t>
            </a:r>
            <a:r>
              <a:rPr lang="en-US" sz="2800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</a:t>
            </a:r>
            <a:r>
              <a:rPr lang="en-US" sz="2800" smtClean="0"/>
              <a:t> in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smtClean="0"/>
              <a:t>Nuclei form.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Cytokinesis</a:t>
            </a:r>
            <a:r>
              <a:rPr lang="en-US" sz="2800" smtClean="0"/>
              <a:t> occurs.</a:t>
            </a:r>
          </a:p>
          <a:p>
            <a:pPr>
              <a:buFontTx/>
              <a:buNone/>
              <a:defRPr/>
            </a:pPr>
            <a:endParaRPr lang="en-US" sz="1200" smtClean="0"/>
          </a:p>
          <a:p>
            <a:pPr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Remember:	four haploid daughter cells 				produced.</a:t>
            </a:r>
          </a:p>
          <a:p>
            <a:pPr>
              <a:buFontTx/>
              <a:buNone/>
              <a:defRPr/>
            </a:pPr>
            <a:endParaRPr lang="en-US" sz="1600" smtClean="0"/>
          </a:p>
          <a:p>
            <a:pPr>
              <a:buFontTx/>
              <a:buNone/>
              <a:defRPr/>
            </a:pPr>
            <a:r>
              <a:rPr lang="en-US" sz="2800" smtClean="0"/>
              <a:t>			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gametes = sperm or egg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  <p:bldP spid="307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 II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457200" y="1428750"/>
            <a:ext cx="7850188" cy="2497138"/>
            <a:chOff x="288" y="900"/>
            <a:chExt cx="4945" cy="1573"/>
          </a:xfrm>
        </p:grpSpPr>
        <p:sp>
          <p:nvSpPr>
            <p:cNvPr id="30757" name="Freeform 3"/>
            <p:cNvSpPr>
              <a:spLocks/>
            </p:cNvSpPr>
            <p:nvPr/>
          </p:nvSpPr>
          <p:spPr bwMode="auto">
            <a:xfrm>
              <a:off x="1092" y="166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4"/>
            <p:cNvSpPr>
              <a:spLocks/>
            </p:cNvSpPr>
            <p:nvPr/>
          </p:nvSpPr>
          <p:spPr bwMode="auto">
            <a:xfrm>
              <a:off x="1716" y="17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Freeform 5"/>
            <p:cNvSpPr>
              <a:spLocks/>
            </p:cNvSpPr>
            <p:nvPr/>
          </p:nvSpPr>
          <p:spPr bwMode="auto">
            <a:xfrm>
              <a:off x="3636" y="123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Freeform 6"/>
            <p:cNvSpPr>
              <a:spLocks/>
            </p:cNvSpPr>
            <p:nvPr/>
          </p:nvSpPr>
          <p:spPr bwMode="auto">
            <a:xfrm>
              <a:off x="4356" y="123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Freeform 7"/>
            <p:cNvSpPr>
              <a:spLocks/>
            </p:cNvSpPr>
            <p:nvPr/>
          </p:nvSpPr>
          <p:spPr bwMode="auto">
            <a:xfrm>
              <a:off x="1044" y="114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8"/>
            <p:cNvSpPr>
              <a:spLocks/>
            </p:cNvSpPr>
            <p:nvPr/>
          </p:nvSpPr>
          <p:spPr bwMode="auto">
            <a:xfrm>
              <a:off x="1716" y="118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9"/>
            <p:cNvSpPr>
              <a:spLocks/>
            </p:cNvSpPr>
            <p:nvPr/>
          </p:nvSpPr>
          <p:spPr bwMode="auto">
            <a:xfrm>
              <a:off x="3684" y="176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Freeform 10"/>
            <p:cNvSpPr>
              <a:spLocks/>
            </p:cNvSpPr>
            <p:nvPr/>
          </p:nvSpPr>
          <p:spPr bwMode="auto">
            <a:xfrm>
              <a:off x="4356" y="181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Rectangle 11"/>
            <p:cNvSpPr>
              <a:spLocks noChangeArrowheads="1"/>
            </p:cNvSpPr>
            <p:nvPr/>
          </p:nvSpPr>
          <p:spPr bwMode="auto">
            <a:xfrm>
              <a:off x="4804" y="1636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Rectangle 12"/>
            <p:cNvSpPr>
              <a:spLocks noChangeArrowheads="1"/>
            </p:cNvSpPr>
            <p:nvPr/>
          </p:nvSpPr>
          <p:spPr bwMode="auto">
            <a:xfrm>
              <a:off x="4756" y="154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13"/>
            <p:cNvSpPr>
              <a:spLocks noChangeShapeType="1"/>
            </p:cNvSpPr>
            <p:nvPr/>
          </p:nvSpPr>
          <p:spPr bwMode="auto">
            <a:xfrm flipV="1">
              <a:off x="4848" y="1388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14"/>
            <p:cNvSpPr>
              <a:spLocks noChangeShapeType="1"/>
            </p:cNvSpPr>
            <p:nvPr/>
          </p:nvSpPr>
          <p:spPr bwMode="auto">
            <a:xfrm flipV="1">
              <a:off x="4900" y="1484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15"/>
            <p:cNvSpPr>
              <a:spLocks noChangeShapeType="1"/>
            </p:cNvSpPr>
            <p:nvPr/>
          </p:nvSpPr>
          <p:spPr bwMode="auto">
            <a:xfrm>
              <a:off x="4900" y="1632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Line 16"/>
            <p:cNvSpPr>
              <a:spLocks noChangeShapeType="1"/>
            </p:cNvSpPr>
            <p:nvPr/>
          </p:nvSpPr>
          <p:spPr bwMode="auto">
            <a:xfrm>
              <a:off x="4900" y="1732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17"/>
            <p:cNvSpPr>
              <a:spLocks noChangeShapeType="1"/>
            </p:cNvSpPr>
            <p:nvPr/>
          </p:nvSpPr>
          <p:spPr bwMode="auto">
            <a:xfrm>
              <a:off x="4848" y="182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Rectangle 18"/>
            <p:cNvSpPr>
              <a:spLocks noChangeArrowheads="1"/>
            </p:cNvSpPr>
            <p:nvPr/>
          </p:nvSpPr>
          <p:spPr bwMode="auto">
            <a:xfrm>
              <a:off x="2212" y="1684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Rectangle 19"/>
            <p:cNvSpPr>
              <a:spLocks noChangeArrowheads="1"/>
            </p:cNvSpPr>
            <p:nvPr/>
          </p:nvSpPr>
          <p:spPr bwMode="auto">
            <a:xfrm>
              <a:off x="2164" y="1540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Line 20"/>
            <p:cNvSpPr>
              <a:spLocks noChangeShapeType="1"/>
            </p:cNvSpPr>
            <p:nvPr/>
          </p:nvSpPr>
          <p:spPr bwMode="auto">
            <a:xfrm flipV="1">
              <a:off x="2256" y="1388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21"/>
            <p:cNvSpPr>
              <a:spLocks noChangeShapeType="1"/>
            </p:cNvSpPr>
            <p:nvPr/>
          </p:nvSpPr>
          <p:spPr bwMode="auto">
            <a:xfrm flipV="1">
              <a:off x="2308" y="1532"/>
              <a:ext cx="40" cy="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>
              <a:off x="2308" y="168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Line 23"/>
            <p:cNvSpPr>
              <a:spLocks noChangeShapeType="1"/>
            </p:cNvSpPr>
            <p:nvPr/>
          </p:nvSpPr>
          <p:spPr bwMode="auto">
            <a:xfrm>
              <a:off x="2308" y="178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24"/>
            <p:cNvSpPr>
              <a:spLocks noChangeShapeType="1"/>
            </p:cNvSpPr>
            <p:nvPr/>
          </p:nvSpPr>
          <p:spPr bwMode="auto">
            <a:xfrm>
              <a:off x="2256" y="182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Rectangle 25"/>
            <p:cNvSpPr>
              <a:spLocks noChangeArrowheads="1"/>
            </p:cNvSpPr>
            <p:nvPr/>
          </p:nvSpPr>
          <p:spPr bwMode="auto">
            <a:xfrm>
              <a:off x="724" y="158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0" name="Rectangle 26"/>
            <p:cNvSpPr>
              <a:spLocks noChangeArrowheads="1"/>
            </p:cNvSpPr>
            <p:nvPr/>
          </p:nvSpPr>
          <p:spPr bwMode="auto">
            <a:xfrm>
              <a:off x="724" y="1732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Line 27"/>
            <p:cNvSpPr>
              <a:spLocks noChangeShapeType="1"/>
            </p:cNvSpPr>
            <p:nvPr/>
          </p:nvSpPr>
          <p:spPr bwMode="auto">
            <a:xfrm flipH="1">
              <a:off x="620" y="1780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Line 28"/>
            <p:cNvSpPr>
              <a:spLocks noChangeShapeType="1"/>
            </p:cNvSpPr>
            <p:nvPr/>
          </p:nvSpPr>
          <p:spPr bwMode="auto">
            <a:xfrm>
              <a:off x="628" y="1680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Line 29"/>
            <p:cNvSpPr>
              <a:spLocks noChangeShapeType="1"/>
            </p:cNvSpPr>
            <p:nvPr/>
          </p:nvSpPr>
          <p:spPr bwMode="auto">
            <a:xfrm>
              <a:off x="628" y="1540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Line 30"/>
            <p:cNvSpPr>
              <a:spLocks noChangeShapeType="1"/>
            </p:cNvSpPr>
            <p:nvPr/>
          </p:nvSpPr>
          <p:spPr bwMode="auto">
            <a:xfrm flipV="1">
              <a:off x="720" y="143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Line 31"/>
            <p:cNvSpPr>
              <a:spLocks noChangeShapeType="1"/>
            </p:cNvSpPr>
            <p:nvPr/>
          </p:nvSpPr>
          <p:spPr bwMode="auto">
            <a:xfrm>
              <a:off x="720" y="182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6" name="Rectangle 32"/>
            <p:cNvSpPr>
              <a:spLocks noChangeArrowheads="1"/>
            </p:cNvSpPr>
            <p:nvPr/>
          </p:nvSpPr>
          <p:spPr bwMode="auto">
            <a:xfrm>
              <a:off x="3316" y="1588"/>
              <a:ext cx="40" cy="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Rectangle 33"/>
            <p:cNvSpPr>
              <a:spLocks noChangeArrowheads="1"/>
            </p:cNvSpPr>
            <p:nvPr/>
          </p:nvSpPr>
          <p:spPr bwMode="auto">
            <a:xfrm>
              <a:off x="3364" y="1732"/>
              <a:ext cx="88" cy="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8" name="Line 34"/>
            <p:cNvSpPr>
              <a:spLocks noChangeShapeType="1"/>
            </p:cNvSpPr>
            <p:nvPr/>
          </p:nvSpPr>
          <p:spPr bwMode="auto">
            <a:xfrm flipH="1">
              <a:off x="3260" y="1828"/>
              <a:ext cx="56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Line 35"/>
            <p:cNvSpPr>
              <a:spLocks noChangeShapeType="1"/>
            </p:cNvSpPr>
            <p:nvPr/>
          </p:nvSpPr>
          <p:spPr bwMode="auto">
            <a:xfrm>
              <a:off x="3220" y="1728"/>
              <a:ext cx="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Line 36"/>
            <p:cNvSpPr>
              <a:spLocks noChangeShapeType="1"/>
            </p:cNvSpPr>
            <p:nvPr/>
          </p:nvSpPr>
          <p:spPr bwMode="auto">
            <a:xfrm>
              <a:off x="3220" y="1588"/>
              <a:ext cx="40" cy="4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Line 37"/>
            <p:cNvSpPr>
              <a:spLocks noChangeShapeType="1"/>
            </p:cNvSpPr>
            <p:nvPr/>
          </p:nvSpPr>
          <p:spPr bwMode="auto">
            <a:xfrm flipV="1">
              <a:off x="3312" y="1436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Line 38"/>
            <p:cNvSpPr>
              <a:spLocks noChangeShapeType="1"/>
            </p:cNvSpPr>
            <p:nvPr/>
          </p:nvSpPr>
          <p:spPr bwMode="auto">
            <a:xfrm>
              <a:off x="3360" y="1828"/>
              <a:ext cx="0" cy="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Oval 39"/>
            <p:cNvSpPr>
              <a:spLocks noChangeArrowheads="1"/>
            </p:cNvSpPr>
            <p:nvPr/>
          </p:nvSpPr>
          <p:spPr bwMode="auto">
            <a:xfrm>
              <a:off x="1160" y="135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Oval 40"/>
            <p:cNvSpPr>
              <a:spLocks noChangeArrowheads="1"/>
            </p:cNvSpPr>
            <p:nvPr/>
          </p:nvSpPr>
          <p:spPr bwMode="auto">
            <a:xfrm>
              <a:off x="1208" y="188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41"/>
            <p:cNvSpPr>
              <a:spLocks noChangeArrowheads="1"/>
            </p:cNvSpPr>
            <p:nvPr/>
          </p:nvSpPr>
          <p:spPr bwMode="auto">
            <a:xfrm>
              <a:off x="1688" y="140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6" name="Oval 42"/>
            <p:cNvSpPr>
              <a:spLocks noChangeArrowheads="1"/>
            </p:cNvSpPr>
            <p:nvPr/>
          </p:nvSpPr>
          <p:spPr bwMode="auto">
            <a:xfrm>
              <a:off x="1688" y="1928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Oval 43"/>
            <p:cNvSpPr>
              <a:spLocks noChangeArrowheads="1"/>
            </p:cNvSpPr>
            <p:nvPr/>
          </p:nvSpPr>
          <p:spPr bwMode="auto">
            <a:xfrm>
              <a:off x="4328" y="2024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4"/>
            <p:cNvSpPr>
              <a:spLocks noChangeArrowheads="1"/>
            </p:cNvSpPr>
            <p:nvPr/>
          </p:nvSpPr>
          <p:spPr bwMode="auto">
            <a:xfrm>
              <a:off x="3800" y="1976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45"/>
            <p:cNvSpPr>
              <a:spLocks noChangeArrowheads="1"/>
            </p:cNvSpPr>
            <p:nvPr/>
          </p:nvSpPr>
          <p:spPr bwMode="auto">
            <a:xfrm>
              <a:off x="4328" y="1448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46"/>
            <p:cNvSpPr>
              <a:spLocks noChangeArrowheads="1"/>
            </p:cNvSpPr>
            <p:nvPr/>
          </p:nvSpPr>
          <p:spPr bwMode="auto">
            <a:xfrm>
              <a:off x="3752" y="1448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47"/>
            <p:cNvSpPr>
              <a:spLocks noChangeShapeType="1"/>
            </p:cNvSpPr>
            <p:nvPr/>
          </p:nvSpPr>
          <p:spPr bwMode="auto">
            <a:xfrm flipV="1">
              <a:off x="772" y="1388"/>
              <a:ext cx="376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48"/>
            <p:cNvSpPr>
              <a:spLocks noChangeShapeType="1"/>
            </p:cNvSpPr>
            <p:nvPr/>
          </p:nvSpPr>
          <p:spPr bwMode="auto">
            <a:xfrm>
              <a:off x="772" y="1780"/>
              <a:ext cx="424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Line 49"/>
            <p:cNvSpPr>
              <a:spLocks noChangeShapeType="1"/>
            </p:cNvSpPr>
            <p:nvPr/>
          </p:nvSpPr>
          <p:spPr bwMode="auto">
            <a:xfrm>
              <a:off x="1684" y="1444"/>
              <a:ext cx="52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4" name="Line 50"/>
            <p:cNvSpPr>
              <a:spLocks noChangeShapeType="1"/>
            </p:cNvSpPr>
            <p:nvPr/>
          </p:nvSpPr>
          <p:spPr bwMode="auto">
            <a:xfrm flipV="1">
              <a:off x="1732" y="1724"/>
              <a:ext cx="472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Line 51"/>
            <p:cNvSpPr>
              <a:spLocks noChangeShapeType="1"/>
            </p:cNvSpPr>
            <p:nvPr/>
          </p:nvSpPr>
          <p:spPr bwMode="auto">
            <a:xfrm>
              <a:off x="3460" y="1780"/>
              <a:ext cx="328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Line 52"/>
            <p:cNvSpPr>
              <a:spLocks noChangeShapeType="1"/>
            </p:cNvSpPr>
            <p:nvPr/>
          </p:nvSpPr>
          <p:spPr bwMode="auto">
            <a:xfrm flipV="1">
              <a:off x="3364" y="1484"/>
              <a:ext cx="376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Line 53"/>
            <p:cNvSpPr>
              <a:spLocks noChangeShapeType="1"/>
            </p:cNvSpPr>
            <p:nvPr/>
          </p:nvSpPr>
          <p:spPr bwMode="auto">
            <a:xfrm>
              <a:off x="4372" y="1492"/>
              <a:ext cx="424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Line 54"/>
            <p:cNvSpPr>
              <a:spLocks noChangeShapeType="1"/>
            </p:cNvSpPr>
            <p:nvPr/>
          </p:nvSpPr>
          <p:spPr bwMode="auto">
            <a:xfrm flipV="1">
              <a:off x="4372" y="1676"/>
              <a:ext cx="424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Freeform 55"/>
            <p:cNvSpPr>
              <a:spLocks/>
            </p:cNvSpPr>
            <p:nvPr/>
          </p:nvSpPr>
          <p:spPr bwMode="auto">
            <a:xfrm>
              <a:off x="288" y="900"/>
              <a:ext cx="2353" cy="1525"/>
            </a:xfrm>
            <a:custGeom>
              <a:avLst/>
              <a:gdLst>
                <a:gd name="T0" fmla="*/ 1152 w 2353"/>
                <a:gd name="T1" fmla="*/ 1332 h 1525"/>
                <a:gd name="T2" fmla="*/ 1056 w 2353"/>
                <a:gd name="T3" fmla="*/ 1404 h 1525"/>
                <a:gd name="T4" fmla="*/ 936 w 2353"/>
                <a:gd name="T5" fmla="*/ 1464 h 1525"/>
                <a:gd name="T6" fmla="*/ 828 w 2353"/>
                <a:gd name="T7" fmla="*/ 1500 h 1525"/>
                <a:gd name="T8" fmla="*/ 708 w 2353"/>
                <a:gd name="T9" fmla="*/ 1512 h 1525"/>
                <a:gd name="T10" fmla="*/ 588 w 2353"/>
                <a:gd name="T11" fmla="*/ 1524 h 1525"/>
                <a:gd name="T12" fmla="*/ 480 w 2353"/>
                <a:gd name="T13" fmla="*/ 1524 h 1525"/>
                <a:gd name="T14" fmla="*/ 372 w 2353"/>
                <a:gd name="T15" fmla="*/ 1512 h 1525"/>
                <a:gd name="T16" fmla="*/ 264 w 2353"/>
                <a:gd name="T17" fmla="*/ 1476 h 1525"/>
                <a:gd name="T18" fmla="*/ 168 w 2353"/>
                <a:gd name="T19" fmla="*/ 1404 h 1525"/>
                <a:gd name="T20" fmla="*/ 84 w 2353"/>
                <a:gd name="T21" fmla="*/ 1296 h 1525"/>
                <a:gd name="T22" fmla="*/ 48 w 2353"/>
                <a:gd name="T23" fmla="*/ 1188 h 1525"/>
                <a:gd name="T24" fmla="*/ 12 w 2353"/>
                <a:gd name="T25" fmla="*/ 1056 h 1525"/>
                <a:gd name="T26" fmla="*/ 0 w 2353"/>
                <a:gd name="T27" fmla="*/ 912 h 1525"/>
                <a:gd name="T28" fmla="*/ 0 w 2353"/>
                <a:gd name="T29" fmla="*/ 792 h 1525"/>
                <a:gd name="T30" fmla="*/ 0 w 2353"/>
                <a:gd name="T31" fmla="*/ 660 h 1525"/>
                <a:gd name="T32" fmla="*/ 0 w 2353"/>
                <a:gd name="T33" fmla="*/ 540 h 1525"/>
                <a:gd name="T34" fmla="*/ 24 w 2353"/>
                <a:gd name="T35" fmla="*/ 396 h 1525"/>
                <a:gd name="T36" fmla="*/ 72 w 2353"/>
                <a:gd name="T37" fmla="*/ 276 h 1525"/>
                <a:gd name="T38" fmla="*/ 144 w 2353"/>
                <a:gd name="T39" fmla="*/ 168 h 1525"/>
                <a:gd name="T40" fmla="*/ 240 w 2353"/>
                <a:gd name="T41" fmla="*/ 84 h 1525"/>
                <a:gd name="T42" fmla="*/ 348 w 2353"/>
                <a:gd name="T43" fmla="*/ 24 h 1525"/>
                <a:gd name="T44" fmla="*/ 456 w 2353"/>
                <a:gd name="T45" fmla="*/ 0 h 1525"/>
                <a:gd name="T46" fmla="*/ 588 w 2353"/>
                <a:gd name="T47" fmla="*/ 0 h 1525"/>
                <a:gd name="T48" fmla="*/ 732 w 2353"/>
                <a:gd name="T49" fmla="*/ 0 h 1525"/>
                <a:gd name="T50" fmla="*/ 852 w 2353"/>
                <a:gd name="T51" fmla="*/ 24 h 1525"/>
                <a:gd name="T52" fmla="*/ 972 w 2353"/>
                <a:gd name="T53" fmla="*/ 84 h 1525"/>
                <a:gd name="T54" fmla="*/ 1080 w 2353"/>
                <a:gd name="T55" fmla="*/ 168 h 1525"/>
                <a:gd name="T56" fmla="*/ 1128 w 2353"/>
                <a:gd name="T57" fmla="*/ 276 h 1525"/>
                <a:gd name="T58" fmla="*/ 1140 w 2353"/>
                <a:gd name="T59" fmla="*/ 384 h 1525"/>
                <a:gd name="T60" fmla="*/ 1188 w 2353"/>
                <a:gd name="T61" fmla="*/ 276 h 1525"/>
                <a:gd name="T62" fmla="*/ 1260 w 2353"/>
                <a:gd name="T63" fmla="*/ 168 h 1525"/>
                <a:gd name="T64" fmla="*/ 1356 w 2353"/>
                <a:gd name="T65" fmla="*/ 84 h 1525"/>
                <a:gd name="T66" fmla="*/ 1464 w 2353"/>
                <a:gd name="T67" fmla="*/ 36 h 1525"/>
                <a:gd name="T68" fmla="*/ 1608 w 2353"/>
                <a:gd name="T69" fmla="*/ 36 h 1525"/>
                <a:gd name="T70" fmla="*/ 1788 w 2353"/>
                <a:gd name="T71" fmla="*/ 24 h 1525"/>
                <a:gd name="T72" fmla="*/ 1908 w 2353"/>
                <a:gd name="T73" fmla="*/ 24 h 1525"/>
                <a:gd name="T74" fmla="*/ 2016 w 2353"/>
                <a:gd name="T75" fmla="*/ 60 h 1525"/>
                <a:gd name="T76" fmla="*/ 2124 w 2353"/>
                <a:gd name="T77" fmla="*/ 132 h 1525"/>
                <a:gd name="T78" fmla="*/ 2232 w 2353"/>
                <a:gd name="T79" fmla="*/ 240 h 1525"/>
                <a:gd name="T80" fmla="*/ 2304 w 2353"/>
                <a:gd name="T81" fmla="*/ 348 h 1525"/>
                <a:gd name="T82" fmla="*/ 2340 w 2353"/>
                <a:gd name="T83" fmla="*/ 456 h 1525"/>
                <a:gd name="T84" fmla="*/ 2352 w 2353"/>
                <a:gd name="T85" fmla="*/ 564 h 1525"/>
                <a:gd name="T86" fmla="*/ 2352 w 2353"/>
                <a:gd name="T87" fmla="*/ 684 h 1525"/>
                <a:gd name="T88" fmla="*/ 2352 w 2353"/>
                <a:gd name="T89" fmla="*/ 804 h 1525"/>
                <a:gd name="T90" fmla="*/ 2352 w 2353"/>
                <a:gd name="T91" fmla="*/ 912 h 1525"/>
                <a:gd name="T92" fmla="*/ 2328 w 2353"/>
                <a:gd name="T93" fmla="*/ 1020 h 1525"/>
                <a:gd name="T94" fmla="*/ 2304 w 2353"/>
                <a:gd name="T95" fmla="*/ 1128 h 1525"/>
                <a:gd name="T96" fmla="*/ 2268 w 2353"/>
                <a:gd name="T97" fmla="*/ 1236 h 1525"/>
                <a:gd name="T98" fmla="*/ 2208 w 2353"/>
                <a:gd name="T99" fmla="*/ 1332 h 1525"/>
                <a:gd name="T100" fmla="*/ 2124 w 2353"/>
                <a:gd name="T101" fmla="*/ 1428 h 1525"/>
                <a:gd name="T102" fmla="*/ 2016 w 2353"/>
                <a:gd name="T103" fmla="*/ 1476 h 1525"/>
                <a:gd name="T104" fmla="*/ 1908 w 2353"/>
                <a:gd name="T105" fmla="*/ 1488 h 1525"/>
                <a:gd name="T106" fmla="*/ 1788 w 2353"/>
                <a:gd name="T107" fmla="*/ 1500 h 1525"/>
                <a:gd name="T108" fmla="*/ 1680 w 2353"/>
                <a:gd name="T109" fmla="*/ 1500 h 1525"/>
                <a:gd name="T110" fmla="*/ 1560 w 2353"/>
                <a:gd name="T111" fmla="*/ 1500 h 1525"/>
                <a:gd name="T112" fmla="*/ 1452 w 2353"/>
                <a:gd name="T113" fmla="*/ 1500 h 1525"/>
                <a:gd name="T114" fmla="*/ 1344 w 2353"/>
                <a:gd name="T115" fmla="*/ 1488 h 1525"/>
                <a:gd name="T116" fmla="*/ 1236 w 2353"/>
                <a:gd name="T117" fmla="*/ 1440 h 1525"/>
                <a:gd name="T118" fmla="*/ 1176 w 2353"/>
                <a:gd name="T119" fmla="*/ 1332 h 15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3"/>
                <a:gd name="T181" fmla="*/ 0 h 1525"/>
                <a:gd name="T182" fmla="*/ 2353 w 2353"/>
                <a:gd name="T183" fmla="*/ 1525 h 152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3" h="1525">
                  <a:moveTo>
                    <a:pt x="1152" y="1260"/>
                  </a:moveTo>
                  <a:lnTo>
                    <a:pt x="1164" y="1296"/>
                  </a:lnTo>
                  <a:lnTo>
                    <a:pt x="1152" y="1332"/>
                  </a:lnTo>
                  <a:lnTo>
                    <a:pt x="1116" y="1356"/>
                  </a:lnTo>
                  <a:lnTo>
                    <a:pt x="1092" y="1392"/>
                  </a:lnTo>
                  <a:lnTo>
                    <a:pt x="1056" y="1404"/>
                  </a:lnTo>
                  <a:lnTo>
                    <a:pt x="1020" y="1428"/>
                  </a:lnTo>
                  <a:lnTo>
                    <a:pt x="972" y="1452"/>
                  </a:lnTo>
                  <a:lnTo>
                    <a:pt x="936" y="1464"/>
                  </a:lnTo>
                  <a:lnTo>
                    <a:pt x="900" y="1488"/>
                  </a:lnTo>
                  <a:lnTo>
                    <a:pt x="864" y="1488"/>
                  </a:lnTo>
                  <a:lnTo>
                    <a:pt x="828" y="1500"/>
                  </a:lnTo>
                  <a:lnTo>
                    <a:pt x="780" y="1512"/>
                  </a:lnTo>
                  <a:lnTo>
                    <a:pt x="744" y="1512"/>
                  </a:lnTo>
                  <a:lnTo>
                    <a:pt x="708" y="1512"/>
                  </a:lnTo>
                  <a:lnTo>
                    <a:pt x="672" y="1512"/>
                  </a:lnTo>
                  <a:lnTo>
                    <a:pt x="624" y="1524"/>
                  </a:lnTo>
                  <a:lnTo>
                    <a:pt x="588" y="1524"/>
                  </a:lnTo>
                  <a:lnTo>
                    <a:pt x="552" y="1524"/>
                  </a:lnTo>
                  <a:lnTo>
                    <a:pt x="516" y="1524"/>
                  </a:lnTo>
                  <a:lnTo>
                    <a:pt x="480" y="1524"/>
                  </a:lnTo>
                  <a:lnTo>
                    <a:pt x="444" y="1524"/>
                  </a:lnTo>
                  <a:lnTo>
                    <a:pt x="408" y="1524"/>
                  </a:lnTo>
                  <a:lnTo>
                    <a:pt x="372" y="1512"/>
                  </a:lnTo>
                  <a:lnTo>
                    <a:pt x="336" y="1512"/>
                  </a:lnTo>
                  <a:lnTo>
                    <a:pt x="300" y="1500"/>
                  </a:lnTo>
                  <a:lnTo>
                    <a:pt x="264" y="1476"/>
                  </a:lnTo>
                  <a:lnTo>
                    <a:pt x="228" y="1464"/>
                  </a:lnTo>
                  <a:lnTo>
                    <a:pt x="192" y="1440"/>
                  </a:lnTo>
                  <a:lnTo>
                    <a:pt x="168" y="1404"/>
                  </a:lnTo>
                  <a:lnTo>
                    <a:pt x="132" y="1368"/>
                  </a:lnTo>
                  <a:lnTo>
                    <a:pt x="108" y="1332"/>
                  </a:lnTo>
                  <a:lnTo>
                    <a:pt x="84" y="1296"/>
                  </a:lnTo>
                  <a:lnTo>
                    <a:pt x="72" y="1260"/>
                  </a:lnTo>
                  <a:lnTo>
                    <a:pt x="60" y="1224"/>
                  </a:lnTo>
                  <a:lnTo>
                    <a:pt x="48" y="1188"/>
                  </a:lnTo>
                  <a:lnTo>
                    <a:pt x="36" y="1152"/>
                  </a:lnTo>
                  <a:lnTo>
                    <a:pt x="24" y="1104"/>
                  </a:lnTo>
                  <a:lnTo>
                    <a:pt x="12" y="1056"/>
                  </a:lnTo>
                  <a:lnTo>
                    <a:pt x="12" y="1020"/>
                  </a:lnTo>
                  <a:lnTo>
                    <a:pt x="0" y="948"/>
                  </a:lnTo>
                  <a:lnTo>
                    <a:pt x="0" y="912"/>
                  </a:lnTo>
                  <a:lnTo>
                    <a:pt x="0" y="876"/>
                  </a:lnTo>
                  <a:lnTo>
                    <a:pt x="0" y="840"/>
                  </a:lnTo>
                  <a:lnTo>
                    <a:pt x="0" y="792"/>
                  </a:lnTo>
                  <a:lnTo>
                    <a:pt x="0" y="744"/>
                  </a:lnTo>
                  <a:lnTo>
                    <a:pt x="0" y="696"/>
                  </a:lnTo>
                  <a:lnTo>
                    <a:pt x="0" y="660"/>
                  </a:lnTo>
                  <a:lnTo>
                    <a:pt x="0" y="624"/>
                  </a:lnTo>
                  <a:lnTo>
                    <a:pt x="0" y="588"/>
                  </a:lnTo>
                  <a:lnTo>
                    <a:pt x="0" y="540"/>
                  </a:lnTo>
                  <a:lnTo>
                    <a:pt x="0" y="492"/>
                  </a:lnTo>
                  <a:lnTo>
                    <a:pt x="12" y="444"/>
                  </a:lnTo>
                  <a:lnTo>
                    <a:pt x="24" y="396"/>
                  </a:lnTo>
                  <a:lnTo>
                    <a:pt x="36" y="348"/>
                  </a:lnTo>
                  <a:lnTo>
                    <a:pt x="60" y="312"/>
                  </a:lnTo>
                  <a:lnTo>
                    <a:pt x="72" y="276"/>
                  </a:lnTo>
                  <a:lnTo>
                    <a:pt x="96" y="240"/>
                  </a:lnTo>
                  <a:lnTo>
                    <a:pt x="108" y="204"/>
                  </a:lnTo>
                  <a:lnTo>
                    <a:pt x="144" y="168"/>
                  </a:lnTo>
                  <a:lnTo>
                    <a:pt x="168" y="132"/>
                  </a:lnTo>
                  <a:lnTo>
                    <a:pt x="204" y="108"/>
                  </a:lnTo>
                  <a:lnTo>
                    <a:pt x="240" y="84"/>
                  </a:lnTo>
                  <a:lnTo>
                    <a:pt x="276" y="60"/>
                  </a:lnTo>
                  <a:lnTo>
                    <a:pt x="312" y="48"/>
                  </a:lnTo>
                  <a:lnTo>
                    <a:pt x="348" y="24"/>
                  </a:lnTo>
                  <a:lnTo>
                    <a:pt x="384" y="12"/>
                  </a:lnTo>
                  <a:lnTo>
                    <a:pt x="420" y="12"/>
                  </a:lnTo>
                  <a:lnTo>
                    <a:pt x="456" y="0"/>
                  </a:lnTo>
                  <a:lnTo>
                    <a:pt x="492" y="0"/>
                  </a:lnTo>
                  <a:lnTo>
                    <a:pt x="540" y="0"/>
                  </a:lnTo>
                  <a:lnTo>
                    <a:pt x="588" y="0"/>
                  </a:lnTo>
                  <a:lnTo>
                    <a:pt x="660" y="0"/>
                  </a:lnTo>
                  <a:lnTo>
                    <a:pt x="696" y="0"/>
                  </a:lnTo>
                  <a:lnTo>
                    <a:pt x="732" y="0"/>
                  </a:lnTo>
                  <a:lnTo>
                    <a:pt x="768" y="12"/>
                  </a:lnTo>
                  <a:lnTo>
                    <a:pt x="816" y="24"/>
                  </a:lnTo>
                  <a:lnTo>
                    <a:pt x="852" y="24"/>
                  </a:lnTo>
                  <a:lnTo>
                    <a:pt x="888" y="36"/>
                  </a:lnTo>
                  <a:lnTo>
                    <a:pt x="936" y="60"/>
                  </a:lnTo>
                  <a:lnTo>
                    <a:pt x="972" y="84"/>
                  </a:lnTo>
                  <a:lnTo>
                    <a:pt x="1008" y="108"/>
                  </a:lnTo>
                  <a:lnTo>
                    <a:pt x="1044" y="144"/>
                  </a:lnTo>
                  <a:lnTo>
                    <a:pt x="1080" y="168"/>
                  </a:lnTo>
                  <a:lnTo>
                    <a:pt x="1104" y="204"/>
                  </a:lnTo>
                  <a:lnTo>
                    <a:pt x="1116" y="240"/>
                  </a:lnTo>
                  <a:lnTo>
                    <a:pt x="1128" y="276"/>
                  </a:lnTo>
                  <a:lnTo>
                    <a:pt x="1140" y="312"/>
                  </a:lnTo>
                  <a:lnTo>
                    <a:pt x="1140" y="348"/>
                  </a:lnTo>
                  <a:lnTo>
                    <a:pt x="1140" y="384"/>
                  </a:lnTo>
                  <a:lnTo>
                    <a:pt x="1164" y="348"/>
                  </a:lnTo>
                  <a:lnTo>
                    <a:pt x="1176" y="312"/>
                  </a:lnTo>
                  <a:lnTo>
                    <a:pt x="1188" y="276"/>
                  </a:lnTo>
                  <a:lnTo>
                    <a:pt x="1212" y="240"/>
                  </a:lnTo>
                  <a:lnTo>
                    <a:pt x="1224" y="204"/>
                  </a:lnTo>
                  <a:lnTo>
                    <a:pt x="1260" y="168"/>
                  </a:lnTo>
                  <a:lnTo>
                    <a:pt x="1284" y="132"/>
                  </a:lnTo>
                  <a:lnTo>
                    <a:pt x="1320" y="108"/>
                  </a:lnTo>
                  <a:lnTo>
                    <a:pt x="1356" y="84"/>
                  </a:lnTo>
                  <a:lnTo>
                    <a:pt x="1392" y="60"/>
                  </a:lnTo>
                  <a:lnTo>
                    <a:pt x="1428" y="48"/>
                  </a:lnTo>
                  <a:lnTo>
                    <a:pt x="1464" y="36"/>
                  </a:lnTo>
                  <a:lnTo>
                    <a:pt x="1500" y="36"/>
                  </a:lnTo>
                  <a:lnTo>
                    <a:pt x="1536" y="36"/>
                  </a:lnTo>
                  <a:lnTo>
                    <a:pt x="1608" y="36"/>
                  </a:lnTo>
                  <a:lnTo>
                    <a:pt x="1680" y="24"/>
                  </a:lnTo>
                  <a:lnTo>
                    <a:pt x="1752" y="24"/>
                  </a:lnTo>
                  <a:lnTo>
                    <a:pt x="1788" y="24"/>
                  </a:lnTo>
                  <a:lnTo>
                    <a:pt x="1836" y="24"/>
                  </a:lnTo>
                  <a:lnTo>
                    <a:pt x="1872" y="24"/>
                  </a:lnTo>
                  <a:lnTo>
                    <a:pt x="1908" y="24"/>
                  </a:lnTo>
                  <a:lnTo>
                    <a:pt x="1944" y="36"/>
                  </a:lnTo>
                  <a:lnTo>
                    <a:pt x="1980" y="48"/>
                  </a:lnTo>
                  <a:lnTo>
                    <a:pt x="2016" y="60"/>
                  </a:lnTo>
                  <a:lnTo>
                    <a:pt x="2052" y="84"/>
                  </a:lnTo>
                  <a:lnTo>
                    <a:pt x="2088" y="108"/>
                  </a:lnTo>
                  <a:lnTo>
                    <a:pt x="2124" y="132"/>
                  </a:lnTo>
                  <a:lnTo>
                    <a:pt x="2160" y="168"/>
                  </a:lnTo>
                  <a:lnTo>
                    <a:pt x="2196" y="204"/>
                  </a:lnTo>
                  <a:lnTo>
                    <a:pt x="2232" y="240"/>
                  </a:lnTo>
                  <a:lnTo>
                    <a:pt x="2256" y="276"/>
                  </a:lnTo>
                  <a:lnTo>
                    <a:pt x="2280" y="312"/>
                  </a:lnTo>
                  <a:lnTo>
                    <a:pt x="2304" y="348"/>
                  </a:lnTo>
                  <a:lnTo>
                    <a:pt x="2316" y="384"/>
                  </a:lnTo>
                  <a:lnTo>
                    <a:pt x="2328" y="420"/>
                  </a:lnTo>
                  <a:lnTo>
                    <a:pt x="2340" y="456"/>
                  </a:lnTo>
                  <a:lnTo>
                    <a:pt x="2340" y="492"/>
                  </a:lnTo>
                  <a:lnTo>
                    <a:pt x="2340" y="528"/>
                  </a:lnTo>
                  <a:lnTo>
                    <a:pt x="2352" y="564"/>
                  </a:lnTo>
                  <a:lnTo>
                    <a:pt x="2352" y="612"/>
                  </a:lnTo>
                  <a:lnTo>
                    <a:pt x="2352" y="648"/>
                  </a:lnTo>
                  <a:lnTo>
                    <a:pt x="2352" y="684"/>
                  </a:lnTo>
                  <a:lnTo>
                    <a:pt x="2352" y="732"/>
                  </a:lnTo>
                  <a:lnTo>
                    <a:pt x="2352" y="768"/>
                  </a:lnTo>
                  <a:lnTo>
                    <a:pt x="2352" y="804"/>
                  </a:lnTo>
                  <a:lnTo>
                    <a:pt x="2352" y="840"/>
                  </a:lnTo>
                  <a:lnTo>
                    <a:pt x="2352" y="876"/>
                  </a:lnTo>
                  <a:lnTo>
                    <a:pt x="2352" y="912"/>
                  </a:lnTo>
                  <a:lnTo>
                    <a:pt x="2352" y="948"/>
                  </a:lnTo>
                  <a:lnTo>
                    <a:pt x="2340" y="984"/>
                  </a:lnTo>
                  <a:lnTo>
                    <a:pt x="2328" y="1020"/>
                  </a:lnTo>
                  <a:lnTo>
                    <a:pt x="2328" y="1056"/>
                  </a:lnTo>
                  <a:lnTo>
                    <a:pt x="2316" y="1092"/>
                  </a:lnTo>
                  <a:lnTo>
                    <a:pt x="2304" y="1128"/>
                  </a:lnTo>
                  <a:lnTo>
                    <a:pt x="2292" y="1164"/>
                  </a:lnTo>
                  <a:lnTo>
                    <a:pt x="2292" y="1200"/>
                  </a:lnTo>
                  <a:lnTo>
                    <a:pt x="2268" y="1236"/>
                  </a:lnTo>
                  <a:lnTo>
                    <a:pt x="2256" y="1272"/>
                  </a:lnTo>
                  <a:lnTo>
                    <a:pt x="2244" y="1308"/>
                  </a:lnTo>
                  <a:lnTo>
                    <a:pt x="2208" y="1332"/>
                  </a:lnTo>
                  <a:lnTo>
                    <a:pt x="2196" y="1368"/>
                  </a:lnTo>
                  <a:lnTo>
                    <a:pt x="2160" y="1392"/>
                  </a:lnTo>
                  <a:lnTo>
                    <a:pt x="2124" y="1428"/>
                  </a:lnTo>
                  <a:lnTo>
                    <a:pt x="2088" y="1440"/>
                  </a:lnTo>
                  <a:lnTo>
                    <a:pt x="2052" y="1464"/>
                  </a:lnTo>
                  <a:lnTo>
                    <a:pt x="2016" y="1476"/>
                  </a:lnTo>
                  <a:lnTo>
                    <a:pt x="1980" y="1476"/>
                  </a:lnTo>
                  <a:lnTo>
                    <a:pt x="1944" y="1488"/>
                  </a:lnTo>
                  <a:lnTo>
                    <a:pt x="1908" y="1488"/>
                  </a:lnTo>
                  <a:lnTo>
                    <a:pt x="1872" y="1500"/>
                  </a:lnTo>
                  <a:lnTo>
                    <a:pt x="1824" y="1500"/>
                  </a:lnTo>
                  <a:lnTo>
                    <a:pt x="1788" y="1500"/>
                  </a:lnTo>
                  <a:lnTo>
                    <a:pt x="1752" y="1500"/>
                  </a:lnTo>
                  <a:lnTo>
                    <a:pt x="1716" y="1500"/>
                  </a:lnTo>
                  <a:lnTo>
                    <a:pt x="1680" y="1500"/>
                  </a:lnTo>
                  <a:lnTo>
                    <a:pt x="1644" y="1500"/>
                  </a:lnTo>
                  <a:lnTo>
                    <a:pt x="1596" y="1500"/>
                  </a:lnTo>
                  <a:lnTo>
                    <a:pt x="1560" y="1500"/>
                  </a:lnTo>
                  <a:lnTo>
                    <a:pt x="1524" y="1500"/>
                  </a:lnTo>
                  <a:lnTo>
                    <a:pt x="1488" y="1500"/>
                  </a:lnTo>
                  <a:lnTo>
                    <a:pt x="1452" y="1500"/>
                  </a:lnTo>
                  <a:lnTo>
                    <a:pt x="1416" y="1500"/>
                  </a:lnTo>
                  <a:lnTo>
                    <a:pt x="1380" y="1488"/>
                  </a:lnTo>
                  <a:lnTo>
                    <a:pt x="1344" y="1488"/>
                  </a:lnTo>
                  <a:lnTo>
                    <a:pt x="1308" y="1476"/>
                  </a:lnTo>
                  <a:lnTo>
                    <a:pt x="1272" y="1464"/>
                  </a:lnTo>
                  <a:lnTo>
                    <a:pt x="1236" y="1440"/>
                  </a:lnTo>
                  <a:lnTo>
                    <a:pt x="1212" y="1404"/>
                  </a:lnTo>
                  <a:lnTo>
                    <a:pt x="1188" y="1368"/>
                  </a:lnTo>
                  <a:lnTo>
                    <a:pt x="1176" y="1332"/>
                  </a:lnTo>
                  <a:lnTo>
                    <a:pt x="1164" y="1296"/>
                  </a:lnTo>
                  <a:lnTo>
                    <a:pt x="1152" y="12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0" name="Freeform 56"/>
            <p:cNvSpPr>
              <a:spLocks/>
            </p:cNvSpPr>
            <p:nvPr/>
          </p:nvSpPr>
          <p:spPr bwMode="auto">
            <a:xfrm>
              <a:off x="2880" y="948"/>
              <a:ext cx="2353" cy="1525"/>
            </a:xfrm>
            <a:custGeom>
              <a:avLst/>
              <a:gdLst>
                <a:gd name="T0" fmla="*/ 1152 w 2353"/>
                <a:gd name="T1" fmla="*/ 1332 h 1525"/>
                <a:gd name="T2" fmla="*/ 1056 w 2353"/>
                <a:gd name="T3" fmla="*/ 1404 h 1525"/>
                <a:gd name="T4" fmla="*/ 936 w 2353"/>
                <a:gd name="T5" fmla="*/ 1464 h 1525"/>
                <a:gd name="T6" fmla="*/ 828 w 2353"/>
                <a:gd name="T7" fmla="*/ 1500 h 1525"/>
                <a:gd name="T8" fmla="*/ 708 w 2353"/>
                <a:gd name="T9" fmla="*/ 1512 h 1525"/>
                <a:gd name="T10" fmla="*/ 588 w 2353"/>
                <a:gd name="T11" fmla="*/ 1524 h 1525"/>
                <a:gd name="T12" fmla="*/ 480 w 2353"/>
                <a:gd name="T13" fmla="*/ 1524 h 1525"/>
                <a:gd name="T14" fmla="*/ 372 w 2353"/>
                <a:gd name="T15" fmla="*/ 1512 h 1525"/>
                <a:gd name="T16" fmla="*/ 264 w 2353"/>
                <a:gd name="T17" fmla="*/ 1476 h 1525"/>
                <a:gd name="T18" fmla="*/ 168 w 2353"/>
                <a:gd name="T19" fmla="*/ 1404 h 1525"/>
                <a:gd name="T20" fmla="*/ 84 w 2353"/>
                <a:gd name="T21" fmla="*/ 1296 h 1525"/>
                <a:gd name="T22" fmla="*/ 48 w 2353"/>
                <a:gd name="T23" fmla="*/ 1188 h 1525"/>
                <a:gd name="T24" fmla="*/ 12 w 2353"/>
                <a:gd name="T25" fmla="*/ 1056 h 1525"/>
                <a:gd name="T26" fmla="*/ 0 w 2353"/>
                <a:gd name="T27" fmla="*/ 912 h 1525"/>
                <a:gd name="T28" fmla="*/ 0 w 2353"/>
                <a:gd name="T29" fmla="*/ 792 h 1525"/>
                <a:gd name="T30" fmla="*/ 0 w 2353"/>
                <a:gd name="T31" fmla="*/ 660 h 1525"/>
                <a:gd name="T32" fmla="*/ 0 w 2353"/>
                <a:gd name="T33" fmla="*/ 540 h 1525"/>
                <a:gd name="T34" fmla="*/ 24 w 2353"/>
                <a:gd name="T35" fmla="*/ 396 h 1525"/>
                <a:gd name="T36" fmla="*/ 72 w 2353"/>
                <a:gd name="T37" fmla="*/ 276 h 1525"/>
                <a:gd name="T38" fmla="*/ 144 w 2353"/>
                <a:gd name="T39" fmla="*/ 168 h 1525"/>
                <a:gd name="T40" fmla="*/ 240 w 2353"/>
                <a:gd name="T41" fmla="*/ 84 h 1525"/>
                <a:gd name="T42" fmla="*/ 348 w 2353"/>
                <a:gd name="T43" fmla="*/ 24 h 1525"/>
                <a:gd name="T44" fmla="*/ 456 w 2353"/>
                <a:gd name="T45" fmla="*/ 0 h 1525"/>
                <a:gd name="T46" fmla="*/ 588 w 2353"/>
                <a:gd name="T47" fmla="*/ 0 h 1525"/>
                <a:gd name="T48" fmla="*/ 732 w 2353"/>
                <a:gd name="T49" fmla="*/ 0 h 1525"/>
                <a:gd name="T50" fmla="*/ 852 w 2353"/>
                <a:gd name="T51" fmla="*/ 24 h 1525"/>
                <a:gd name="T52" fmla="*/ 972 w 2353"/>
                <a:gd name="T53" fmla="*/ 84 h 1525"/>
                <a:gd name="T54" fmla="*/ 1080 w 2353"/>
                <a:gd name="T55" fmla="*/ 168 h 1525"/>
                <a:gd name="T56" fmla="*/ 1128 w 2353"/>
                <a:gd name="T57" fmla="*/ 276 h 1525"/>
                <a:gd name="T58" fmla="*/ 1140 w 2353"/>
                <a:gd name="T59" fmla="*/ 384 h 1525"/>
                <a:gd name="T60" fmla="*/ 1188 w 2353"/>
                <a:gd name="T61" fmla="*/ 276 h 1525"/>
                <a:gd name="T62" fmla="*/ 1260 w 2353"/>
                <a:gd name="T63" fmla="*/ 168 h 1525"/>
                <a:gd name="T64" fmla="*/ 1356 w 2353"/>
                <a:gd name="T65" fmla="*/ 84 h 1525"/>
                <a:gd name="T66" fmla="*/ 1464 w 2353"/>
                <a:gd name="T67" fmla="*/ 36 h 1525"/>
                <a:gd name="T68" fmla="*/ 1608 w 2353"/>
                <a:gd name="T69" fmla="*/ 36 h 1525"/>
                <a:gd name="T70" fmla="*/ 1788 w 2353"/>
                <a:gd name="T71" fmla="*/ 24 h 1525"/>
                <a:gd name="T72" fmla="*/ 1908 w 2353"/>
                <a:gd name="T73" fmla="*/ 24 h 1525"/>
                <a:gd name="T74" fmla="*/ 2016 w 2353"/>
                <a:gd name="T75" fmla="*/ 60 h 1525"/>
                <a:gd name="T76" fmla="*/ 2124 w 2353"/>
                <a:gd name="T77" fmla="*/ 132 h 1525"/>
                <a:gd name="T78" fmla="*/ 2232 w 2353"/>
                <a:gd name="T79" fmla="*/ 240 h 1525"/>
                <a:gd name="T80" fmla="*/ 2304 w 2353"/>
                <a:gd name="T81" fmla="*/ 348 h 1525"/>
                <a:gd name="T82" fmla="*/ 2340 w 2353"/>
                <a:gd name="T83" fmla="*/ 456 h 1525"/>
                <a:gd name="T84" fmla="*/ 2352 w 2353"/>
                <a:gd name="T85" fmla="*/ 564 h 1525"/>
                <a:gd name="T86" fmla="*/ 2352 w 2353"/>
                <a:gd name="T87" fmla="*/ 684 h 1525"/>
                <a:gd name="T88" fmla="*/ 2352 w 2353"/>
                <a:gd name="T89" fmla="*/ 804 h 1525"/>
                <a:gd name="T90" fmla="*/ 2352 w 2353"/>
                <a:gd name="T91" fmla="*/ 912 h 1525"/>
                <a:gd name="T92" fmla="*/ 2328 w 2353"/>
                <a:gd name="T93" fmla="*/ 1020 h 1525"/>
                <a:gd name="T94" fmla="*/ 2304 w 2353"/>
                <a:gd name="T95" fmla="*/ 1128 h 1525"/>
                <a:gd name="T96" fmla="*/ 2268 w 2353"/>
                <a:gd name="T97" fmla="*/ 1236 h 1525"/>
                <a:gd name="T98" fmla="*/ 2208 w 2353"/>
                <a:gd name="T99" fmla="*/ 1332 h 1525"/>
                <a:gd name="T100" fmla="*/ 2124 w 2353"/>
                <a:gd name="T101" fmla="*/ 1428 h 1525"/>
                <a:gd name="T102" fmla="*/ 2016 w 2353"/>
                <a:gd name="T103" fmla="*/ 1476 h 1525"/>
                <a:gd name="T104" fmla="*/ 1908 w 2353"/>
                <a:gd name="T105" fmla="*/ 1488 h 1525"/>
                <a:gd name="T106" fmla="*/ 1788 w 2353"/>
                <a:gd name="T107" fmla="*/ 1500 h 1525"/>
                <a:gd name="T108" fmla="*/ 1680 w 2353"/>
                <a:gd name="T109" fmla="*/ 1500 h 1525"/>
                <a:gd name="T110" fmla="*/ 1560 w 2353"/>
                <a:gd name="T111" fmla="*/ 1500 h 1525"/>
                <a:gd name="T112" fmla="*/ 1452 w 2353"/>
                <a:gd name="T113" fmla="*/ 1500 h 1525"/>
                <a:gd name="T114" fmla="*/ 1344 w 2353"/>
                <a:gd name="T115" fmla="*/ 1488 h 1525"/>
                <a:gd name="T116" fmla="*/ 1236 w 2353"/>
                <a:gd name="T117" fmla="*/ 1440 h 1525"/>
                <a:gd name="T118" fmla="*/ 1176 w 2353"/>
                <a:gd name="T119" fmla="*/ 1332 h 152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3"/>
                <a:gd name="T181" fmla="*/ 0 h 1525"/>
                <a:gd name="T182" fmla="*/ 2353 w 2353"/>
                <a:gd name="T183" fmla="*/ 1525 h 152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3" h="1525">
                  <a:moveTo>
                    <a:pt x="1152" y="1260"/>
                  </a:moveTo>
                  <a:lnTo>
                    <a:pt x="1164" y="1296"/>
                  </a:lnTo>
                  <a:lnTo>
                    <a:pt x="1152" y="1332"/>
                  </a:lnTo>
                  <a:lnTo>
                    <a:pt x="1116" y="1356"/>
                  </a:lnTo>
                  <a:lnTo>
                    <a:pt x="1092" y="1392"/>
                  </a:lnTo>
                  <a:lnTo>
                    <a:pt x="1056" y="1404"/>
                  </a:lnTo>
                  <a:lnTo>
                    <a:pt x="1020" y="1428"/>
                  </a:lnTo>
                  <a:lnTo>
                    <a:pt x="972" y="1452"/>
                  </a:lnTo>
                  <a:lnTo>
                    <a:pt x="936" y="1464"/>
                  </a:lnTo>
                  <a:lnTo>
                    <a:pt x="900" y="1488"/>
                  </a:lnTo>
                  <a:lnTo>
                    <a:pt x="864" y="1488"/>
                  </a:lnTo>
                  <a:lnTo>
                    <a:pt x="828" y="1500"/>
                  </a:lnTo>
                  <a:lnTo>
                    <a:pt x="780" y="1512"/>
                  </a:lnTo>
                  <a:lnTo>
                    <a:pt x="744" y="1512"/>
                  </a:lnTo>
                  <a:lnTo>
                    <a:pt x="708" y="1512"/>
                  </a:lnTo>
                  <a:lnTo>
                    <a:pt x="672" y="1512"/>
                  </a:lnTo>
                  <a:lnTo>
                    <a:pt x="624" y="1524"/>
                  </a:lnTo>
                  <a:lnTo>
                    <a:pt x="588" y="1524"/>
                  </a:lnTo>
                  <a:lnTo>
                    <a:pt x="552" y="1524"/>
                  </a:lnTo>
                  <a:lnTo>
                    <a:pt x="516" y="1524"/>
                  </a:lnTo>
                  <a:lnTo>
                    <a:pt x="480" y="1524"/>
                  </a:lnTo>
                  <a:lnTo>
                    <a:pt x="444" y="1524"/>
                  </a:lnTo>
                  <a:lnTo>
                    <a:pt x="408" y="1524"/>
                  </a:lnTo>
                  <a:lnTo>
                    <a:pt x="372" y="1512"/>
                  </a:lnTo>
                  <a:lnTo>
                    <a:pt x="336" y="1512"/>
                  </a:lnTo>
                  <a:lnTo>
                    <a:pt x="300" y="1500"/>
                  </a:lnTo>
                  <a:lnTo>
                    <a:pt x="264" y="1476"/>
                  </a:lnTo>
                  <a:lnTo>
                    <a:pt x="228" y="1464"/>
                  </a:lnTo>
                  <a:lnTo>
                    <a:pt x="192" y="1440"/>
                  </a:lnTo>
                  <a:lnTo>
                    <a:pt x="168" y="1404"/>
                  </a:lnTo>
                  <a:lnTo>
                    <a:pt x="132" y="1368"/>
                  </a:lnTo>
                  <a:lnTo>
                    <a:pt x="108" y="1332"/>
                  </a:lnTo>
                  <a:lnTo>
                    <a:pt x="84" y="1296"/>
                  </a:lnTo>
                  <a:lnTo>
                    <a:pt x="72" y="1260"/>
                  </a:lnTo>
                  <a:lnTo>
                    <a:pt x="60" y="1224"/>
                  </a:lnTo>
                  <a:lnTo>
                    <a:pt x="48" y="1188"/>
                  </a:lnTo>
                  <a:lnTo>
                    <a:pt x="36" y="1152"/>
                  </a:lnTo>
                  <a:lnTo>
                    <a:pt x="24" y="1104"/>
                  </a:lnTo>
                  <a:lnTo>
                    <a:pt x="12" y="1056"/>
                  </a:lnTo>
                  <a:lnTo>
                    <a:pt x="12" y="1020"/>
                  </a:lnTo>
                  <a:lnTo>
                    <a:pt x="0" y="948"/>
                  </a:lnTo>
                  <a:lnTo>
                    <a:pt x="0" y="912"/>
                  </a:lnTo>
                  <a:lnTo>
                    <a:pt x="0" y="876"/>
                  </a:lnTo>
                  <a:lnTo>
                    <a:pt x="0" y="840"/>
                  </a:lnTo>
                  <a:lnTo>
                    <a:pt x="0" y="792"/>
                  </a:lnTo>
                  <a:lnTo>
                    <a:pt x="0" y="744"/>
                  </a:lnTo>
                  <a:lnTo>
                    <a:pt x="0" y="696"/>
                  </a:lnTo>
                  <a:lnTo>
                    <a:pt x="0" y="660"/>
                  </a:lnTo>
                  <a:lnTo>
                    <a:pt x="0" y="624"/>
                  </a:lnTo>
                  <a:lnTo>
                    <a:pt x="0" y="588"/>
                  </a:lnTo>
                  <a:lnTo>
                    <a:pt x="0" y="540"/>
                  </a:lnTo>
                  <a:lnTo>
                    <a:pt x="0" y="492"/>
                  </a:lnTo>
                  <a:lnTo>
                    <a:pt x="12" y="444"/>
                  </a:lnTo>
                  <a:lnTo>
                    <a:pt x="24" y="396"/>
                  </a:lnTo>
                  <a:lnTo>
                    <a:pt x="36" y="348"/>
                  </a:lnTo>
                  <a:lnTo>
                    <a:pt x="60" y="312"/>
                  </a:lnTo>
                  <a:lnTo>
                    <a:pt x="72" y="276"/>
                  </a:lnTo>
                  <a:lnTo>
                    <a:pt x="96" y="240"/>
                  </a:lnTo>
                  <a:lnTo>
                    <a:pt x="108" y="204"/>
                  </a:lnTo>
                  <a:lnTo>
                    <a:pt x="144" y="168"/>
                  </a:lnTo>
                  <a:lnTo>
                    <a:pt x="168" y="132"/>
                  </a:lnTo>
                  <a:lnTo>
                    <a:pt x="204" y="108"/>
                  </a:lnTo>
                  <a:lnTo>
                    <a:pt x="240" y="84"/>
                  </a:lnTo>
                  <a:lnTo>
                    <a:pt x="276" y="60"/>
                  </a:lnTo>
                  <a:lnTo>
                    <a:pt x="312" y="48"/>
                  </a:lnTo>
                  <a:lnTo>
                    <a:pt x="348" y="24"/>
                  </a:lnTo>
                  <a:lnTo>
                    <a:pt x="384" y="12"/>
                  </a:lnTo>
                  <a:lnTo>
                    <a:pt x="420" y="12"/>
                  </a:lnTo>
                  <a:lnTo>
                    <a:pt x="456" y="0"/>
                  </a:lnTo>
                  <a:lnTo>
                    <a:pt x="492" y="0"/>
                  </a:lnTo>
                  <a:lnTo>
                    <a:pt x="540" y="0"/>
                  </a:lnTo>
                  <a:lnTo>
                    <a:pt x="588" y="0"/>
                  </a:lnTo>
                  <a:lnTo>
                    <a:pt x="660" y="0"/>
                  </a:lnTo>
                  <a:lnTo>
                    <a:pt x="696" y="0"/>
                  </a:lnTo>
                  <a:lnTo>
                    <a:pt x="732" y="0"/>
                  </a:lnTo>
                  <a:lnTo>
                    <a:pt x="768" y="12"/>
                  </a:lnTo>
                  <a:lnTo>
                    <a:pt x="816" y="24"/>
                  </a:lnTo>
                  <a:lnTo>
                    <a:pt x="852" y="24"/>
                  </a:lnTo>
                  <a:lnTo>
                    <a:pt x="888" y="36"/>
                  </a:lnTo>
                  <a:lnTo>
                    <a:pt x="936" y="60"/>
                  </a:lnTo>
                  <a:lnTo>
                    <a:pt x="972" y="84"/>
                  </a:lnTo>
                  <a:lnTo>
                    <a:pt x="1008" y="108"/>
                  </a:lnTo>
                  <a:lnTo>
                    <a:pt x="1044" y="144"/>
                  </a:lnTo>
                  <a:lnTo>
                    <a:pt x="1080" y="168"/>
                  </a:lnTo>
                  <a:lnTo>
                    <a:pt x="1104" y="204"/>
                  </a:lnTo>
                  <a:lnTo>
                    <a:pt x="1116" y="240"/>
                  </a:lnTo>
                  <a:lnTo>
                    <a:pt x="1128" y="276"/>
                  </a:lnTo>
                  <a:lnTo>
                    <a:pt x="1140" y="312"/>
                  </a:lnTo>
                  <a:lnTo>
                    <a:pt x="1140" y="348"/>
                  </a:lnTo>
                  <a:lnTo>
                    <a:pt x="1140" y="384"/>
                  </a:lnTo>
                  <a:lnTo>
                    <a:pt x="1164" y="348"/>
                  </a:lnTo>
                  <a:lnTo>
                    <a:pt x="1176" y="312"/>
                  </a:lnTo>
                  <a:lnTo>
                    <a:pt x="1188" y="276"/>
                  </a:lnTo>
                  <a:lnTo>
                    <a:pt x="1212" y="240"/>
                  </a:lnTo>
                  <a:lnTo>
                    <a:pt x="1224" y="204"/>
                  </a:lnTo>
                  <a:lnTo>
                    <a:pt x="1260" y="168"/>
                  </a:lnTo>
                  <a:lnTo>
                    <a:pt x="1284" y="132"/>
                  </a:lnTo>
                  <a:lnTo>
                    <a:pt x="1320" y="108"/>
                  </a:lnTo>
                  <a:lnTo>
                    <a:pt x="1356" y="84"/>
                  </a:lnTo>
                  <a:lnTo>
                    <a:pt x="1392" y="60"/>
                  </a:lnTo>
                  <a:lnTo>
                    <a:pt x="1428" y="48"/>
                  </a:lnTo>
                  <a:lnTo>
                    <a:pt x="1464" y="36"/>
                  </a:lnTo>
                  <a:lnTo>
                    <a:pt x="1500" y="36"/>
                  </a:lnTo>
                  <a:lnTo>
                    <a:pt x="1536" y="36"/>
                  </a:lnTo>
                  <a:lnTo>
                    <a:pt x="1608" y="36"/>
                  </a:lnTo>
                  <a:lnTo>
                    <a:pt x="1680" y="24"/>
                  </a:lnTo>
                  <a:lnTo>
                    <a:pt x="1752" y="24"/>
                  </a:lnTo>
                  <a:lnTo>
                    <a:pt x="1788" y="24"/>
                  </a:lnTo>
                  <a:lnTo>
                    <a:pt x="1836" y="24"/>
                  </a:lnTo>
                  <a:lnTo>
                    <a:pt x="1872" y="24"/>
                  </a:lnTo>
                  <a:lnTo>
                    <a:pt x="1908" y="24"/>
                  </a:lnTo>
                  <a:lnTo>
                    <a:pt x="1944" y="36"/>
                  </a:lnTo>
                  <a:lnTo>
                    <a:pt x="1980" y="48"/>
                  </a:lnTo>
                  <a:lnTo>
                    <a:pt x="2016" y="60"/>
                  </a:lnTo>
                  <a:lnTo>
                    <a:pt x="2052" y="84"/>
                  </a:lnTo>
                  <a:lnTo>
                    <a:pt x="2088" y="108"/>
                  </a:lnTo>
                  <a:lnTo>
                    <a:pt x="2124" y="132"/>
                  </a:lnTo>
                  <a:lnTo>
                    <a:pt x="2160" y="168"/>
                  </a:lnTo>
                  <a:lnTo>
                    <a:pt x="2196" y="204"/>
                  </a:lnTo>
                  <a:lnTo>
                    <a:pt x="2232" y="240"/>
                  </a:lnTo>
                  <a:lnTo>
                    <a:pt x="2256" y="276"/>
                  </a:lnTo>
                  <a:lnTo>
                    <a:pt x="2280" y="312"/>
                  </a:lnTo>
                  <a:lnTo>
                    <a:pt x="2304" y="348"/>
                  </a:lnTo>
                  <a:lnTo>
                    <a:pt x="2316" y="384"/>
                  </a:lnTo>
                  <a:lnTo>
                    <a:pt x="2328" y="420"/>
                  </a:lnTo>
                  <a:lnTo>
                    <a:pt x="2340" y="456"/>
                  </a:lnTo>
                  <a:lnTo>
                    <a:pt x="2340" y="492"/>
                  </a:lnTo>
                  <a:lnTo>
                    <a:pt x="2340" y="528"/>
                  </a:lnTo>
                  <a:lnTo>
                    <a:pt x="2352" y="564"/>
                  </a:lnTo>
                  <a:lnTo>
                    <a:pt x="2352" y="612"/>
                  </a:lnTo>
                  <a:lnTo>
                    <a:pt x="2352" y="648"/>
                  </a:lnTo>
                  <a:lnTo>
                    <a:pt x="2352" y="684"/>
                  </a:lnTo>
                  <a:lnTo>
                    <a:pt x="2352" y="732"/>
                  </a:lnTo>
                  <a:lnTo>
                    <a:pt x="2352" y="768"/>
                  </a:lnTo>
                  <a:lnTo>
                    <a:pt x="2352" y="804"/>
                  </a:lnTo>
                  <a:lnTo>
                    <a:pt x="2352" y="840"/>
                  </a:lnTo>
                  <a:lnTo>
                    <a:pt x="2352" y="876"/>
                  </a:lnTo>
                  <a:lnTo>
                    <a:pt x="2352" y="912"/>
                  </a:lnTo>
                  <a:lnTo>
                    <a:pt x="2352" y="948"/>
                  </a:lnTo>
                  <a:lnTo>
                    <a:pt x="2340" y="984"/>
                  </a:lnTo>
                  <a:lnTo>
                    <a:pt x="2328" y="1020"/>
                  </a:lnTo>
                  <a:lnTo>
                    <a:pt x="2328" y="1056"/>
                  </a:lnTo>
                  <a:lnTo>
                    <a:pt x="2316" y="1092"/>
                  </a:lnTo>
                  <a:lnTo>
                    <a:pt x="2304" y="1128"/>
                  </a:lnTo>
                  <a:lnTo>
                    <a:pt x="2292" y="1164"/>
                  </a:lnTo>
                  <a:lnTo>
                    <a:pt x="2292" y="1200"/>
                  </a:lnTo>
                  <a:lnTo>
                    <a:pt x="2268" y="1236"/>
                  </a:lnTo>
                  <a:lnTo>
                    <a:pt x="2256" y="1272"/>
                  </a:lnTo>
                  <a:lnTo>
                    <a:pt x="2244" y="1308"/>
                  </a:lnTo>
                  <a:lnTo>
                    <a:pt x="2208" y="1332"/>
                  </a:lnTo>
                  <a:lnTo>
                    <a:pt x="2196" y="1368"/>
                  </a:lnTo>
                  <a:lnTo>
                    <a:pt x="2160" y="1392"/>
                  </a:lnTo>
                  <a:lnTo>
                    <a:pt x="2124" y="1428"/>
                  </a:lnTo>
                  <a:lnTo>
                    <a:pt x="2088" y="1440"/>
                  </a:lnTo>
                  <a:lnTo>
                    <a:pt x="2052" y="1464"/>
                  </a:lnTo>
                  <a:lnTo>
                    <a:pt x="2016" y="1476"/>
                  </a:lnTo>
                  <a:lnTo>
                    <a:pt x="1980" y="1476"/>
                  </a:lnTo>
                  <a:lnTo>
                    <a:pt x="1944" y="1488"/>
                  </a:lnTo>
                  <a:lnTo>
                    <a:pt x="1908" y="1488"/>
                  </a:lnTo>
                  <a:lnTo>
                    <a:pt x="1872" y="1500"/>
                  </a:lnTo>
                  <a:lnTo>
                    <a:pt x="1824" y="1500"/>
                  </a:lnTo>
                  <a:lnTo>
                    <a:pt x="1788" y="1500"/>
                  </a:lnTo>
                  <a:lnTo>
                    <a:pt x="1752" y="1500"/>
                  </a:lnTo>
                  <a:lnTo>
                    <a:pt x="1716" y="1500"/>
                  </a:lnTo>
                  <a:lnTo>
                    <a:pt x="1680" y="1500"/>
                  </a:lnTo>
                  <a:lnTo>
                    <a:pt x="1644" y="1500"/>
                  </a:lnTo>
                  <a:lnTo>
                    <a:pt x="1596" y="1500"/>
                  </a:lnTo>
                  <a:lnTo>
                    <a:pt x="1560" y="1500"/>
                  </a:lnTo>
                  <a:lnTo>
                    <a:pt x="1524" y="1500"/>
                  </a:lnTo>
                  <a:lnTo>
                    <a:pt x="1488" y="1500"/>
                  </a:lnTo>
                  <a:lnTo>
                    <a:pt x="1452" y="1500"/>
                  </a:lnTo>
                  <a:lnTo>
                    <a:pt x="1416" y="1500"/>
                  </a:lnTo>
                  <a:lnTo>
                    <a:pt x="1380" y="1488"/>
                  </a:lnTo>
                  <a:lnTo>
                    <a:pt x="1344" y="1488"/>
                  </a:lnTo>
                  <a:lnTo>
                    <a:pt x="1308" y="1476"/>
                  </a:lnTo>
                  <a:lnTo>
                    <a:pt x="1272" y="1464"/>
                  </a:lnTo>
                  <a:lnTo>
                    <a:pt x="1236" y="1440"/>
                  </a:lnTo>
                  <a:lnTo>
                    <a:pt x="1212" y="1404"/>
                  </a:lnTo>
                  <a:lnTo>
                    <a:pt x="1188" y="1368"/>
                  </a:lnTo>
                  <a:lnTo>
                    <a:pt x="1176" y="1332"/>
                  </a:lnTo>
                  <a:lnTo>
                    <a:pt x="1164" y="1296"/>
                  </a:lnTo>
                  <a:lnTo>
                    <a:pt x="1152" y="12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241300" y="3975100"/>
            <a:ext cx="8509000" cy="2641600"/>
            <a:chOff x="152" y="2504"/>
            <a:chExt cx="5360" cy="1664"/>
          </a:xfrm>
        </p:grpSpPr>
        <p:sp>
          <p:nvSpPr>
            <p:cNvPr id="30725" name="Oval 57"/>
            <p:cNvSpPr>
              <a:spLocks noChangeArrowheads="1"/>
            </p:cNvSpPr>
            <p:nvPr/>
          </p:nvSpPr>
          <p:spPr bwMode="auto">
            <a:xfrm>
              <a:off x="152" y="2792"/>
              <a:ext cx="1232" cy="13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Oval 58"/>
            <p:cNvSpPr>
              <a:spLocks noChangeArrowheads="1"/>
            </p:cNvSpPr>
            <p:nvPr/>
          </p:nvSpPr>
          <p:spPr bwMode="auto">
            <a:xfrm>
              <a:off x="1496" y="2840"/>
              <a:ext cx="1232" cy="13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Oval 59"/>
            <p:cNvSpPr>
              <a:spLocks noChangeArrowheads="1"/>
            </p:cNvSpPr>
            <p:nvPr/>
          </p:nvSpPr>
          <p:spPr bwMode="auto">
            <a:xfrm>
              <a:off x="2936" y="2840"/>
              <a:ext cx="1232" cy="13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Oval 60"/>
            <p:cNvSpPr>
              <a:spLocks noChangeArrowheads="1"/>
            </p:cNvSpPr>
            <p:nvPr/>
          </p:nvSpPr>
          <p:spPr bwMode="auto">
            <a:xfrm>
              <a:off x="4280" y="2840"/>
              <a:ext cx="1232" cy="13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Freeform 61"/>
            <p:cNvSpPr>
              <a:spLocks/>
            </p:cNvSpPr>
            <p:nvPr/>
          </p:nvSpPr>
          <p:spPr bwMode="auto">
            <a:xfrm>
              <a:off x="756" y="325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Freeform 62"/>
            <p:cNvSpPr>
              <a:spLocks/>
            </p:cNvSpPr>
            <p:nvPr/>
          </p:nvSpPr>
          <p:spPr bwMode="auto">
            <a:xfrm>
              <a:off x="564" y="310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Oval 63"/>
            <p:cNvSpPr>
              <a:spLocks noChangeArrowheads="1"/>
            </p:cNvSpPr>
            <p:nvPr/>
          </p:nvSpPr>
          <p:spPr bwMode="auto">
            <a:xfrm>
              <a:off x="680" y="332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Oval 64"/>
            <p:cNvSpPr>
              <a:spLocks noChangeArrowheads="1"/>
            </p:cNvSpPr>
            <p:nvPr/>
          </p:nvSpPr>
          <p:spPr bwMode="auto">
            <a:xfrm>
              <a:off x="872" y="3464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Freeform 65"/>
            <p:cNvSpPr>
              <a:spLocks/>
            </p:cNvSpPr>
            <p:nvPr/>
          </p:nvSpPr>
          <p:spPr bwMode="auto">
            <a:xfrm>
              <a:off x="1956" y="334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66"/>
            <p:cNvSpPr>
              <a:spLocks/>
            </p:cNvSpPr>
            <p:nvPr/>
          </p:nvSpPr>
          <p:spPr bwMode="auto">
            <a:xfrm>
              <a:off x="2100" y="31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Oval 67"/>
            <p:cNvSpPr>
              <a:spLocks noChangeArrowheads="1"/>
            </p:cNvSpPr>
            <p:nvPr/>
          </p:nvSpPr>
          <p:spPr bwMode="auto">
            <a:xfrm>
              <a:off x="2072" y="3368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Oval 68"/>
            <p:cNvSpPr>
              <a:spLocks noChangeArrowheads="1"/>
            </p:cNvSpPr>
            <p:nvPr/>
          </p:nvSpPr>
          <p:spPr bwMode="auto">
            <a:xfrm>
              <a:off x="1928" y="356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Freeform 69"/>
            <p:cNvSpPr>
              <a:spLocks/>
            </p:cNvSpPr>
            <p:nvPr/>
          </p:nvSpPr>
          <p:spPr bwMode="auto">
            <a:xfrm>
              <a:off x="3540" y="330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70"/>
            <p:cNvSpPr>
              <a:spLocks/>
            </p:cNvSpPr>
            <p:nvPr/>
          </p:nvSpPr>
          <p:spPr bwMode="auto">
            <a:xfrm>
              <a:off x="3348" y="334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Oval 71"/>
            <p:cNvSpPr>
              <a:spLocks noChangeArrowheads="1"/>
            </p:cNvSpPr>
            <p:nvPr/>
          </p:nvSpPr>
          <p:spPr bwMode="auto">
            <a:xfrm>
              <a:off x="3464" y="356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Oval 72"/>
            <p:cNvSpPr>
              <a:spLocks noChangeArrowheads="1"/>
            </p:cNvSpPr>
            <p:nvPr/>
          </p:nvSpPr>
          <p:spPr bwMode="auto">
            <a:xfrm>
              <a:off x="3656" y="351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Freeform 73"/>
            <p:cNvSpPr>
              <a:spLocks/>
            </p:cNvSpPr>
            <p:nvPr/>
          </p:nvSpPr>
          <p:spPr bwMode="auto">
            <a:xfrm>
              <a:off x="4692" y="330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Freeform 74"/>
            <p:cNvSpPr>
              <a:spLocks/>
            </p:cNvSpPr>
            <p:nvPr/>
          </p:nvSpPr>
          <p:spPr bwMode="auto">
            <a:xfrm>
              <a:off x="4884" y="334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Oval 75"/>
            <p:cNvSpPr>
              <a:spLocks noChangeArrowheads="1"/>
            </p:cNvSpPr>
            <p:nvPr/>
          </p:nvSpPr>
          <p:spPr bwMode="auto">
            <a:xfrm>
              <a:off x="4856" y="3560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Oval 76"/>
            <p:cNvSpPr>
              <a:spLocks noChangeArrowheads="1"/>
            </p:cNvSpPr>
            <p:nvPr/>
          </p:nvSpPr>
          <p:spPr bwMode="auto">
            <a:xfrm>
              <a:off x="4664" y="3512"/>
              <a:ext cx="32" cy="8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Oval 77"/>
            <p:cNvSpPr>
              <a:spLocks noChangeArrowheads="1"/>
            </p:cNvSpPr>
            <p:nvPr/>
          </p:nvSpPr>
          <p:spPr bwMode="auto">
            <a:xfrm>
              <a:off x="400" y="3040"/>
              <a:ext cx="688" cy="83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Oval 78"/>
            <p:cNvSpPr>
              <a:spLocks noChangeArrowheads="1"/>
            </p:cNvSpPr>
            <p:nvPr/>
          </p:nvSpPr>
          <p:spPr bwMode="auto">
            <a:xfrm>
              <a:off x="1744" y="3088"/>
              <a:ext cx="688" cy="83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Oval 79"/>
            <p:cNvSpPr>
              <a:spLocks noChangeArrowheads="1"/>
            </p:cNvSpPr>
            <p:nvPr/>
          </p:nvSpPr>
          <p:spPr bwMode="auto">
            <a:xfrm>
              <a:off x="3184" y="3136"/>
              <a:ext cx="688" cy="83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Oval 80"/>
            <p:cNvSpPr>
              <a:spLocks noChangeArrowheads="1"/>
            </p:cNvSpPr>
            <p:nvPr/>
          </p:nvSpPr>
          <p:spPr bwMode="auto">
            <a:xfrm>
              <a:off x="4480" y="3184"/>
              <a:ext cx="688" cy="83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81"/>
            <p:cNvSpPr>
              <a:spLocks noChangeShapeType="1"/>
            </p:cNvSpPr>
            <p:nvPr/>
          </p:nvSpPr>
          <p:spPr bwMode="auto">
            <a:xfrm>
              <a:off x="720" y="250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82"/>
            <p:cNvSpPr>
              <a:spLocks noChangeShapeType="1"/>
            </p:cNvSpPr>
            <p:nvPr/>
          </p:nvSpPr>
          <p:spPr bwMode="auto">
            <a:xfrm>
              <a:off x="4800" y="250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83"/>
            <p:cNvSpPr>
              <a:spLocks noChangeShapeType="1"/>
            </p:cNvSpPr>
            <p:nvPr/>
          </p:nvSpPr>
          <p:spPr bwMode="auto">
            <a:xfrm>
              <a:off x="3504" y="255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84"/>
            <p:cNvSpPr>
              <a:spLocks noChangeShapeType="1"/>
            </p:cNvSpPr>
            <p:nvPr/>
          </p:nvSpPr>
          <p:spPr bwMode="auto">
            <a:xfrm>
              <a:off x="2112" y="250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Oval 85"/>
            <p:cNvSpPr>
              <a:spLocks noChangeArrowheads="1"/>
            </p:cNvSpPr>
            <p:nvPr/>
          </p:nvSpPr>
          <p:spPr bwMode="auto">
            <a:xfrm>
              <a:off x="628" y="3604"/>
              <a:ext cx="136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Oval 86"/>
            <p:cNvSpPr>
              <a:spLocks noChangeArrowheads="1"/>
            </p:cNvSpPr>
            <p:nvPr/>
          </p:nvSpPr>
          <p:spPr bwMode="auto">
            <a:xfrm>
              <a:off x="2164" y="3652"/>
              <a:ext cx="136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Oval 87"/>
            <p:cNvSpPr>
              <a:spLocks noChangeArrowheads="1"/>
            </p:cNvSpPr>
            <p:nvPr/>
          </p:nvSpPr>
          <p:spPr bwMode="auto">
            <a:xfrm>
              <a:off x="3220" y="3508"/>
              <a:ext cx="136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Oval 88"/>
            <p:cNvSpPr>
              <a:spLocks noChangeArrowheads="1"/>
            </p:cNvSpPr>
            <p:nvPr/>
          </p:nvSpPr>
          <p:spPr bwMode="auto">
            <a:xfrm>
              <a:off x="4756" y="3796"/>
              <a:ext cx="136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 cells </a:t>
            </a:r>
            <a:r>
              <a:rPr lang="en-US" sz="2800" dirty="0" smtClean="0"/>
              <a:t>divide to produce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gametes.</a:t>
            </a:r>
            <a:endParaRPr lang="en-US" sz="2800" dirty="0" smtClean="0"/>
          </a:p>
          <a:p>
            <a:pPr>
              <a:buFontTx/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Gametes</a:t>
            </a:r>
            <a:r>
              <a:rPr lang="en-US" sz="2800" dirty="0" smtClean="0"/>
              <a:t> have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half</a:t>
            </a:r>
            <a:r>
              <a:rPr lang="en-US" sz="2800" dirty="0" smtClean="0"/>
              <a:t> the # of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800" dirty="0" smtClean="0"/>
              <a:t>.</a:t>
            </a:r>
          </a:p>
          <a:p>
            <a:pPr>
              <a:buFontTx/>
              <a:buNone/>
              <a:defRPr/>
            </a:pPr>
            <a:endParaRPr lang="en-US" sz="800" dirty="0" smtClean="0"/>
          </a:p>
          <a:p>
            <a:pPr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Occurs only in reproductive organs (testes or ovaries).</a:t>
            </a:r>
            <a:endParaRPr lang="en-US" sz="2800" dirty="0" smtClean="0"/>
          </a:p>
          <a:p>
            <a:pPr>
              <a:buFontTx/>
              <a:buNone/>
              <a:defRPr/>
            </a:pPr>
            <a:endParaRPr lang="en-US" sz="800" dirty="0" smtClean="0"/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Male:  spermatogenesis</a:t>
            </a:r>
            <a:endParaRPr lang="en-US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Female:  </a:t>
            </a:r>
            <a:r>
              <a:rPr lang="en-US" sz="2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oogenesis</a:t>
            </a:r>
            <a:endParaRPr 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z="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</a:t>
            </a:r>
            <a:r>
              <a:rPr lang="en-US" sz="2800" dirty="0" smtClean="0"/>
              <a:t> is similar to </a:t>
            </a: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  <a:r>
              <a:rPr lang="en-US" sz="2800" dirty="0" smtClean="0"/>
              <a:t> with some chromosomal differences.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Example Summary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85800" y="1905000"/>
            <a:ext cx="1819275" cy="2968625"/>
            <a:chOff x="432" y="1200"/>
            <a:chExt cx="1146" cy="1870"/>
          </a:xfrm>
        </p:grpSpPr>
        <p:sp>
          <p:nvSpPr>
            <p:cNvPr id="31780" name="Oval 3"/>
            <p:cNvSpPr>
              <a:spLocks noChangeArrowheads="1"/>
            </p:cNvSpPr>
            <p:nvPr/>
          </p:nvSpPr>
          <p:spPr bwMode="auto">
            <a:xfrm>
              <a:off x="449" y="1601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Rectangle 8"/>
            <p:cNvSpPr>
              <a:spLocks noChangeArrowheads="1"/>
            </p:cNvSpPr>
            <p:nvPr/>
          </p:nvSpPr>
          <p:spPr bwMode="auto">
            <a:xfrm>
              <a:off x="528" y="1939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2n=4</a:t>
              </a:r>
            </a:p>
          </p:txBody>
        </p:sp>
        <p:sp>
          <p:nvSpPr>
            <p:cNvPr id="31782" name="Rectangle 23"/>
            <p:cNvSpPr>
              <a:spLocks noChangeArrowheads="1"/>
            </p:cNvSpPr>
            <p:nvPr/>
          </p:nvSpPr>
          <p:spPr bwMode="auto">
            <a:xfrm>
              <a:off x="576" y="1200"/>
              <a:ext cx="8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sex cell</a:t>
              </a:r>
            </a:p>
          </p:txBody>
        </p:sp>
        <p:sp>
          <p:nvSpPr>
            <p:cNvPr id="31783" name="Rectangle 33"/>
            <p:cNvSpPr>
              <a:spLocks noChangeArrowheads="1"/>
            </p:cNvSpPr>
            <p:nvPr/>
          </p:nvSpPr>
          <p:spPr bwMode="auto">
            <a:xfrm>
              <a:off x="432" y="2784"/>
              <a:ext cx="114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diploid (2n)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966913" y="1536700"/>
            <a:ext cx="2820987" cy="4922838"/>
            <a:chOff x="1239" y="968"/>
            <a:chExt cx="1777" cy="3101"/>
          </a:xfrm>
        </p:grpSpPr>
        <p:sp>
          <p:nvSpPr>
            <p:cNvPr id="31773" name="Oval 4"/>
            <p:cNvSpPr>
              <a:spLocks noChangeArrowheads="1"/>
            </p:cNvSpPr>
            <p:nvPr/>
          </p:nvSpPr>
          <p:spPr bwMode="auto">
            <a:xfrm>
              <a:off x="2024" y="2312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Oval 5"/>
            <p:cNvSpPr>
              <a:spLocks noChangeArrowheads="1"/>
            </p:cNvSpPr>
            <p:nvPr/>
          </p:nvSpPr>
          <p:spPr bwMode="auto">
            <a:xfrm>
              <a:off x="1976" y="968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6"/>
            <p:cNvSpPr>
              <a:spLocks noChangeShapeType="1"/>
            </p:cNvSpPr>
            <p:nvPr/>
          </p:nvSpPr>
          <p:spPr bwMode="auto">
            <a:xfrm flipV="1">
              <a:off x="1592" y="1768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7"/>
            <p:cNvSpPr>
              <a:spLocks noChangeShapeType="1"/>
            </p:cNvSpPr>
            <p:nvPr/>
          </p:nvSpPr>
          <p:spPr bwMode="auto">
            <a:xfrm>
              <a:off x="1544" y="2456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Rectangle 9"/>
            <p:cNvSpPr>
              <a:spLocks noChangeArrowheads="1"/>
            </p:cNvSpPr>
            <p:nvPr/>
          </p:nvSpPr>
          <p:spPr bwMode="auto">
            <a:xfrm>
              <a:off x="2151" y="1330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78" name="Rectangle 10"/>
            <p:cNvSpPr>
              <a:spLocks noChangeArrowheads="1"/>
            </p:cNvSpPr>
            <p:nvPr/>
          </p:nvSpPr>
          <p:spPr bwMode="auto">
            <a:xfrm>
              <a:off x="2199" y="2674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79" name="Rectangle 35"/>
            <p:cNvSpPr>
              <a:spLocks noChangeArrowheads="1"/>
            </p:cNvSpPr>
            <p:nvPr/>
          </p:nvSpPr>
          <p:spPr bwMode="auto">
            <a:xfrm>
              <a:off x="1239" y="3783"/>
              <a:ext cx="9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meiosis I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481513" y="698500"/>
            <a:ext cx="4630737" cy="5761038"/>
            <a:chOff x="2823" y="440"/>
            <a:chExt cx="2917" cy="3629"/>
          </a:xfrm>
        </p:grpSpPr>
        <p:sp>
          <p:nvSpPr>
            <p:cNvPr id="31750" name="Line 11"/>
            <p:cNvSpPr>
              <a:spLocks noChangeShapeType="1"/>
            </p:cNvSpPr>
            <p:nvPr/>
          </p:nvSpPr>
          <p:spPr bwMode="auto">
            <a:xfrm flipV="1">
              <a:off x="3224" y="1096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Line 12"/>
            <p:cNvSpPr>
              <a:spLocks noChangeShapeType="1"/>
            </p:cNvSpPr>
            <p:nvPr/>
          </p:nvSpPr>
          <p:spPr bwMode="auto">
            <a:xfrm>
              <a:off x="3224" y="1592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Line 13"/>
            <p:cNvSpPr>
              <a:spLocks noChangeShapeType="1"/>
            </p:cNvSpPr>
            <p:nvPr/>
          </p:nvSpPr>
          <p:spPr bwMode="auto">
            <a:xfrm flipV="1">
              <a:off x="3224" y="2584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Line 14"/>
            <p:cNvSpPr>
              <a:spLocks noChangeShapeType="1"/>
            </p:cNvSpPr>
            <p:nvPr/>
          </p:nvSpPr>
          <p:spPr bwMode="auto">
            <a:xfrm>
              <a:off x="3224" y="3128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Oval 15"/>
            <p:cNvSpPr>
              <a:spLocks noChangeArrowheads="1"/>
            </p:cNvSpPr>
            <p:nvPr/>
          </p:nvSpPr>
          <p:spPr bwMode="auto">
            <a:xfrm>
              <a:off x="3800" y="440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16"/>
            <p:cNvSpPr>
              <a:spLocks noChangeArrowheads="1"/>
            </p:cNvSpPr>
            <p:nvPr/>
          </p:nvSpPr>
          <p:spPr bwMode="auto">
            <a:xfrm>
              <a:off x="3831" y="610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56" name="Oval 17"/>
            <p:cNvSpPr>
              <a:spLocks noChangeArrowheads="1"/>
            </p:cNvSpPr>
            <p:nvPr/>
          </p:nvSpPr>
          <p:spPr bwMode="auto">
            <a:xfrm>
              <a:off x="3800" y="1304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Rectangle 18"/>
            <p:cNvSpPr>
              <a:spLocks noChangeArrowheads="1"/>
            </p:cNvSpPr>
            <p:nvPr/>
          </p:nvSpPr>
          <p:spPr bwMode="auto">
            <a:xfrm>
              <a:off x="3831" y="1474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58" name="Oval 19"/>
            <p:cNvSpPr>
              <a:spLocks noChangeArrowheads="1"/>
            </p:cNvSpPr>
            <p:nvPr/>
          </p:nvSpPr>
          <p:spPr bwMode="auto">
            <a:xfrm>
              <a:off x="3752" y="2216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Rectangle 20"/>
            <p:cNvSpPr>
              <a:spLocks noChangeArrowheads="1"/>
            </p:cNvSpPr>
            <p:nvPr/>
          </p:nvSpPr>
          <p:spPr bwMode="auto">
            <a:xfrm>
              <a:off x="3783" y="2434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60" name="Oval 21"/>
            <p:cNvSpPr>
              <a:spLocks noChangeArrowheads="1"/>
            </p:cNvSpPr>
            <p:nvPr/>
          </p:nvSpPr>
          <p:spPr bwMode="auto">
            <a:xfrm>
              <a:off x="3752" y="3080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Rectangle 22"/>
            <p:cNvSpPr>
              <a:spLocks noChangeArrowheads="1"/>
            </p:cNvSpPr>
            <p:nvPr/>
          </p:nvSpPr>
          <p:spPr bwMode="auto">
            <a:xfrm>
              <a:off x="3783" y="3250"/>
              <a:ext cx="50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</a:t>
              </a:r>
            </a:p>
          </p:txBody>
        </p:sp>
        <p:sp>
          <p:nvSpPr>
            <p:cNvPr id="31762" name="Freeform 24"/>
            <p:cNvSpPr>
              <a:spLocks/>
            </p:cNvSpPr>
            <p:nvPr/>
          </p:nvSpPr>
          <p:spPr bwMode="auto">
            <a:xfrm>
              <a:off x="4416" y="684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25"/>
            <p:cNvSpPr>
              <a:spLocks/>
            </p:cNvSpPr>
            <p:nvPr/>
          </p:nvSpPr>
          <p:spPr bwMode="auto">
            <a:xfrm>
              <a:off x="4368" y="3324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26"/>
            <p:cNvSpPr>
              <a:spLocks/>
            </p:cNvSpPr>
            <p:nvPr/>
          </p:nvSpPr>
          <p:spPr bwMode="auto">
            <a:xfrm>
              <a:off x="4368" y="2460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27"/>
            <p:cNvSpPr>
              <a:spLocks/>
            </p:cNvSpPr>
            <p:nvPr/>
          </p:nvSpPr>
          <p:spPr bwMode="auto">
            <a:xfrm>
              <a:off x="4416" y="1548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8"/>
            <p:cNvSpPr>
              <a:spLocks/>
            </p:cNvSpPr>
            <p:nvPr/>
          </p:nvSpPr>
          <p:spPr bwMode="auto">
            <a:xfrm>
              <a:off x="4656" y="3504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9"/>
            <p:cNvSpPr>
              <a:spLocks/>
            </p:cNvSpPr>
            <p:nvPr/>
          </p:nvSpPr>
          <p:spPr bwMode="auto">
            <a:xfrm>
              <a:off x="4656" y="2640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30"/>
            <p:cNvSpPr>
              <a:spLocks/>
            </p:cNvSpPr>
            <p:nvPr/>
          </p:nvSpPr>
          <p:spPr bwMode="auto">
            <a:xfrm>
              <a:off x="4704" y="1728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31"/>
            <p:cNvSpPr>
              <a:spLocks/>
            </p:cNvSpPr>
            <p:nvPr/>
          </p:nvSpPr>
          <p:spPr bwMode="auto">
            <a:xfrm>
              <a:off x="4704" y="864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Rectangle 32"/>
            <p:cNvSpPr>
              <a:spLocks noChangeArrowheads="1"/>
            </p:cNvSpPr>
            <p:nvPr/>
          </p:nvSpPr>
          <p:spPr bwMode="auto">
            <a:xfrm>
              <a:off x="4743" y="1239"/>
              <a:ext cx="69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sperm</a:t>
              </a:r>
            </a:p>
          </p:txBody>
        </p:sp>
        <p:sp>
          <p:nvSpPr>
            <p:cNvPr id="31771" name="Rectangle 34"/>
            <p:cNvSpPr>
              <a:spLocks noChangeArrowheads="1"/>
            </p:cNvSpPr>
            <p:nvPr/>
          </p:nvSpPr>
          <p:spPr bwMode="auto">
            <a:xfrm>
              <a:off x="4647" y="2199"/>
              <a:ext cx="109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haploid (n)</a:t>
              </a:r>
            </a:p>
          </p:txBody>
        </p:sp>
        <p:sp>
          <p:nvSpPr>
            <p:cNvPr id="31772" name="Rectangle 36"/>
            <p:cNvSpPr>
              <a:spLocks noChangeArrowheads="1"/>
            </p:cNvSpPr>
            <p:nvPr/>
          </p:nvSpPr>
          <p:spPr bwMode="auto">
            <a:xfrm>
              <a:off x="2823" y="3783"/>
              <a:ext cx="98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meiosis II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715000" cy="914400"/>
          </a:xfrm>
        </p:spPr>
        <p:txBody>
          <a:bodyPr/>
          <a:lstStyle/>
          <a:p>
            <a:pPr algn="l">
              <a:defRPr/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Spermatogenesis</a:t>
            </a:r>
            <a:b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Begins at puberty, continues through death</a:t>
            </a:r>
            <a:endParaRPr lang="en-US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71513" y="1433513"/>
            <a:ext cx="1819275" cy="3425825"/>
            <a:chOff x="423" y="903"/>
            <a:chExt cx="1146" cy="2158"/>
          </a:xfrm>
        </p:grpSpPr>
        <p:sp>
          <p:nvSpPr>
            <p:cNvPr id="5156" name="Oval 3"/>
            <p:cNvSpPr>
              <a:spLocks noChangeArrowheads="1"/>
            </p:cNvSpPr>
            <p:nvPr/>
          </p:nvSpPr>
          <p:spPr bwMode="auto">
            <a:xfrm>
              <a:off x="440" y="1592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Rectangle 8"/>
            <p:cNvSpPr>
              <a:spLocks noChangeArrowheads="1"/>
            </p:cNvSpPr>
            <p:nvPr/>
          </p:nvSpPr>
          <p:spPr bwMode="auto">
            <a:xfrm>
              <a:off x="519" y="1930"/>
              <a:ext cx="75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2n=46</a:t>
              </a:r>
            </a:p>
          </p:txBody>
        </p:sp>
        <p:sp>
          <p:nvSpPr>
            <p:cNvPr id="5158" name="Rectangle 23"/>
            <p:cNvSpPr>
              <a:spLocks noChangeArrowheads="1"/>
            </p:cNvSpPr>
            <p:nvPr/>
          </p:nvSpPr>
          <p:spPr bwMode="auto">
            <a:xfrm>
              <a:off x="519" y="903"/>
              <a:ext cx="808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human</a:t>
              </a:r>
            </a:p>
            <a:p>
              <a:r>
                <a:rPr lang="en-US" b="1"/>
                <a:t>sex cell</a:t>
              </a:r>
            </a:p>
          </p:txBody>
        </p:sp>
        <p:sp>
          <p:nvSpPr>
            <p:cNvPr id="5159" name="Rectangle 33"/>
            <p:cNvSpPr>
              <a:spLocks noChangeArrowheads="1"/>
            </p:cNvSpPr>
            <p:nvPr/>
          </p:nvSpPr>
          <p:spPr bwMode="auto">
            <a:xfrm>
              <a:off x="423" y="2775"/>
              <a:ext cx="114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diploid (2n)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966913" y="1536700"/>
            <a:ext cx="2820987" cy="4922838"/>
            <a:chOff x="1239" y="968"/>
            <a:chExt cx="1777" cy="3101"/>
          </a:xfrm>
        </p:grpSpPr>
        <p:sp>
          <p:nvSpPr>
            <p:cNvPr id="5149" name="Oval 4"/>
            <p:cNvSpPr>
              <a:spLocks noChangeArrowheads="1"/>
            </p:cNvSpPr>
            <p:nvPr/>
          </p:nvSpPr>
          <p:spPr bwMode="auto">
            <a:xfrm>
              <a:off x="2024" y="2312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5"/>
            <p:cNvSpPr>
              <a:spLocks noChangeArrowheads="1"/>
            </p:cNvSpPr>
            <p:nvPr/>
          </p:nvSpPr>
          <p:spPr bwMode="auto">
            <a:xfrm>
              <a:off x="1976" y="968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6"/>
            <p:cNvSpPr>
              <a:spLocks noChangeShapeType="1"/>
            </p:cNvSpPr>
            <p:nvPr/>
          </p:nvSpPr>
          <p:spPr bwMode="auto">
            <a:xfrm flipV="1">
              <a:off x="1592" y="1768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7"/>
            <p:cNvSpPr>
              <a:spLocks noChangeShapeType="1"/>
            </p:cNvSpPr>
            <p:nvPr/>
          </p:nvSpPr>
          <p:spPr bwMode="auto">
            <a:xfrm>
              <a:off x="1544" y="2456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Rectangle 9"/>
            <p:cNvSpPr>
              <a:spLocks noChangeArrowheads="1"/>
            </p:cNvSpPr>
            <p:nvPr/>
          </p:nvSpPr>
          <p:spPr bwMode="auto">
            <a:xfrm>
              <a:off x="2151" y="1330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54" name="Rectangle 10"/>
            <p:cNvSpPr>
              <a:spLocks noChangeArrowheads="1"/>
            </p:cNvSpPr>
            <p:nvPr/>
          </p:nvSpPr>
          <p:spPr bwMode="auto">
            <a:xfrm>
              <a:off x="2199" y="2674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1239" y="3783"/>
              <a:ext cx="9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meiosis I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481513" y="698500"/>
            <a:ext cx="4630737" cy="5761038"/>
            <a:chOff x="2823" y="440"/>
            <a:chExt cx="2917" cy="3629"/>
          </a:xfrm>
        </p:grpSpPr>
        <p:sp>
          <p:nvSpPr>
            <p:cNvPr id="5126" name="Line 11"/>
            <p:cNvSpPr>
              <a:spLocks noChangeShapeType="1"/>
            </p:cNvSpPr>
            <p:nvPr/>
          </p:nvSpPr>
          <p:spPr bwMode="auto">
            <a:xfrm flipV="1">
              <a:off x="3224" y="1096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2"/>
            <p:cNvSpPr>
              <a:spLocks noChangeShapeType="1"/>
            </p:cNvSpPr>
            <p:nvPr/>
          </p:nvSpPr>
          <p:spPr bwMode="auto">
            <a:xfrm>
              <a:off x="3224" y="1592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13"/>
            <p:cNvSpPr>
              <a:spLocks noChangeShapeType="1"/>
            </p:cNvSpPr>
            <p:nvPr/>
          </p:nvSpPr>
          <p:spPr bwMode="auto">
            <a:xfrm flipV="1">
              <a:off x="3224" y="2584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14"/>
            <p:cNvSpPr>
              <a:spLocks noChangeShapeType="1"/>
            </p:cNvSpPr>
            <p:nvPr/>
          </p:nvSpPr>
          <p:spPr bwMode="auto">
            <a:xfrm>
              <a:off x="3224" y="3128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800" y="440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6"/>
            <p:cNvSpPr>
              <a:spLocks noChangeArrowheads="1"/>
            </p:cNvSpPr>
            <p:nvPr/>
          </p:nvSpPr>
          <p:spPr bwMode="auto">
            <a:xfrm>
              <a:off x="3831" y="610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3800" y="1304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8"/>
            <p:cNvSpPr>
              <a:spLocks noChangeArrowheads="1"/>
            </p:cNvSpPr>
            <p:nvPr/>
          </p:nvSpPr>
          <p:spPr bwMode="auto">
            <a:xfrm>
              <a:off x="3831" y="1474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34" name="Oval 19"/>
            <p:cNvSpPr>
              <a:spLocks noChangeArrowheads="1"/>
            </p:cNvSpPr>
            <p:nvPr/>
          </p:nvSpPr>
          <p:spPr bwMode="auto">
            <a:xfrm>
              <a:off x="3752" y="2216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20"/>
            <p:cNvSpPr>
              <a:spLocks noChangeArrowheads="1"/>
            </p:cNvSpPr>
            <p:nvPr/>
          </p:nvSpPr>
          <p:spPr bwMode="auto">
            <a:xfrm>
              <a:off x="3783" y="2434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36" name="Oval 21"/>
            <p:cNvSpPr>
              <a:spLocks noChangeArrowheads="1"/>
            </p:cNvSpPr>
            <p:nvPr/>
          </p:nvSpPr>
          <p:spPr bwMode="auto">
            <a:xfrm>
              <a:off x="3752" y="3080"/>
              <a:ext cx="656" cy="70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22"/>
            <p:cNvSpPr>
              <a:spLocks noChangeArrowheads="1"/>
            </p:cNvSpPr>
            <p:nvPr/>
          </p:nvSpPr>
          <p:spPr bwMode="auto">
            <a:xfrm>
              <a:off x="3783" y="3250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38" name="Freeform 24"/>
            <p:cNvSpPr>
              <a:spLocks/>
            </p:cNvSpPr>
            <p:nvPr/>
          </p:nvSpPr>
          <p:spPr bwMode="auto">
            <a:xfrm>
              <a:off x="4416" y="684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25"/>
            <p:cNvSpPr>
              <a:spLocks/>
            </p:cNvSpPr>
            <p:nvPr/>
          </p:nvSpPr>
          <p:spPr bwMode="auto">
            <a:xfrm>
              <a:off x="4368" y="3324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6"/>
            <p:cNvSpPr>
              <a:spLocks/>
            </p:cNvSpPr>
            <p:nvPr/>
          </p:nvSpPr>
          <p:spPr bwMode="auto">
            <a:xfrm>
              <a:off x="4368" y="2460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7"/>
            <p:cNvSpPr>
              <a:spLocks/>
            </p:cNvSpPr>
            <p:nvPr/>
          </p:nvSpPr>
          <p:spPr bwMode="auto">
            <a:xfrm>
              <a:off x="4416" y="1548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8"/>
            <p:cNvSpPr>
              <a:spLocks/>
            </p:cNvSpPr>
            <p:nvPr/>
          </p:nvSpPr>
          <p:spPr bwMode="auto">
            <a:xfrm>
              <a:off x="4656" y="3504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9"/>
            <p:cNvSpPr>
              <a:spLocks/>
            </p:cNvSpPr>
            <p:nvPr/>
          </p:nvSpPr>
          <p:spPr bwMode="auto">
            <a:xfrm>
              <a:off x="4656" y="2640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30"/>
            <p:cNvSpPr>
              <a:spLocks/>
            </p:cNvSpPr>
            <p:nvPr/>
          </p:nvSpPr>
          <p:spPr bwMode="auto">
            <a:xfrm>
              <a:off x="4704" y="1728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31"/>
            <p:cNvSpPr>
              <a:spLocks/>
            </p:cNvSpPr>
            <p:nvPr/>
          </p:nvSpPr>
          <p:spPr bwMode="auto">
            <a:xfrm>
              <a:off x="4704" y="864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32"/>
            <p:cNvSpPr>
              <a:spLocks noChangeArrowheads="1"/>
            </p:cNvSpPr>
            <p:nvPr/>
          </p:nvSpPr>
          <p:spPr bwMode="auto">
            <a:xfrm>
              <a:off x="4743" y="1239"/>
              <a:ext cx="69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sperm</a:t>
              </a:r>
            </a:p>
          </p:txBody>
        </p:sp>
        <p:sp>
          <p:nvSpPr>
            <p:cNvPr id="5147" name="Rectangle 34"/>
            <p:cNvSpPr>
              <a:spLocks noChangeArrowheads="1"/>
            </p:cNvSpPr>
            <p:nvPr/>
          </p:nvSpPr>
          <p:spPr bwMode="auto">
            <a:xfrm>
              <a:off x="4647" y="2199"/>
              <a:ext cx="109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haploid (n)</a:t>
              </a:r>
            </a:p>
          </p:txBody>
        </p:sp>
        <p:sp>
          <p:nvSpPr>
            <p:cNvPr id="5148" name="Rectangle 36"/>
            <p:cNvSpPr>
              <a:spLocks noChangeArrowheads="1"/>
            </p:cNvSpPr>
            <p:nvPr/>
          </p:nvSpPr>
          <p:spPr bwMode="auto">
            <a:xfrm>
              <a:off x="2823" y="3783"/>
              <a:ext cx="98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meiosis II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4953000" cy="914400"/>
          </a:xfrm>
        </p:spPr>
        <p:txBody>
          <a:bodyPr/>
          <a:lstStyle/>
          <a:p>
            <a:pPr algn="l">
              <a:defRPr/>
            </a:pPr>
            <a:r>
              <a:rPr lang="en-US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Oogenesis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Before birth through menopause</a:t>
            </a:r>
            <a:endParaRPr lang="en-US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09600" y="1371600"/>
            <a:ext cx="1836740" cy="4354513"/>
            <a:chOff x="423" y="903"/>
            <a:chExt cx="1157" cy="2743"/>
          </a:xfrm>
        </p:grpSpPr>
        <p:sp>
          <p:nvSpPr>
            <p:cNvPr id="5156" name="Oval 3"/>
            <p:cNvSpPr>
              <a:spLocks noChangeArrowheads="1"/>
            </p:cNvSpPr>
            <p:nvPr/>
          </p:nvSpPr>
          <p:spPr bwMode="auto">
            <a:xfrm>
              <a:off x="423" y="1815"/>
              <a:ext cx="992" cy="94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Rectangle 8"/>
            <p:cNvSpPr>
              <a:spLocks noChangeArrowheads="1"/>
            </p:cNvSpPr>
            <p:nvPr/>
          </p:nvSpPr>
          <p:spPr bwMode="auto">
            <a:xfrm>
              <a:off x="519" y="2103"/>
              <a:ext cx="76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 smtClean="0"/>
                <a:t>2n=46</a:t>
              </a:r>
              <a:endParaRPr lang="en-US" sz="2800" b="1" dirty="0"/>
            </a:p>
          </p:txBody>
        </p:sp>
        <p:sp>
          <p:nvSpPr>
            <p:cNvPr id="5158" name="Rectangle 23"/>
            <p:cNvSpPr>
              <a:spLocks noChangeArrowheads="1"/>
            </p:cNvSpPr>
            <p:nvPr/>
          </p:nvSpPr>
          <p:spPr bwMode="auto">
            <a:xfrm>
              <a:off x="519" y="903"/>
              <a:ext cx="816" cy="9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human</a:t>
              </a:r>
            </a:p>
            <a:p>
              <a:r>
                <a:rPr lang="en-US" b="1" dirty="0"/>
                <a:t>sex </a:t>
              </a:r>
              <a:r>
                <a:rPr lang="en-US" b="1" dirty="0" smtClean="0"/>
                <a:t>cell</a:t>
              </a:r>
            </a:p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(Primary </a:t>
              </a:r>
            </a:p>
            <a:p>
              <a:r>
                <a:rPr lang="en-US" sz="2000" b="1" dirty="0" err="1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oocyte</a:t>
              </a:r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59" name="Rectangle 33"/>
            <p:cNvSpPr>
              <a:spLocks noChangeArrowheads="1"/>
            </p:cNvSpPr>
            <p:nvPr/>
          </p:nvSpPr>
          <p:spPr bwMode="auto">
            <a:xfrm>
              <a:off x="423" y="2775"/>
              <a:ext cx="1157" cy="8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diploid (2n</a:t>
              </a:r>
              <a:r>
                <a:rPr lang="en-US" b="1" dirty="0" smtClean="0"/>
                <a:t>)</a:t>
              </a:r>
            </a:p>
            <a:p>
              <a:endParaRPr lang="en-US" b="1" dirty="0"/>
            </a:p>
            <a:p>
              <a:r>
                <a:rPr lang="en-US" sz="1800" b="1" dirty="0">
                  <a:solidFill>
                    <a:schemeClr val="accent1">
                      <a:lumMod val="50000"/>
                    </a:schemeClr>
                  </a:solidFill>
                </a:rPr>
                <a:t>-</a:t>
              </a:r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produced</a:t>
              </a:r>
            </a:p>
            <a:p>
              <a:r>
                <a:rPr lang="en-US" sz="1800" b="1" dirty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efore birth</a:t>
              </a:r>
              <a:endParaRPr lang="en-US" sz="1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905000" y="1536700"/>
            <a:ext cx="2882899" cy="5267325"/>
            <a:chOff x="1200" y="968"/>
            <a:chExt cx="1816" cy="3318"/>
          </a:xfrm>
        </p:grpSpPr>
        <p:sp>
          <p:nvSpPr>
            <p:cNvPr id="5149" name="Oval 4"/>
            <p:cNvSpPr>
              <a:spLocks noChangeArrowheads="1"/>
            </p:cNvSpPr>
            <p:nvPr/>
          </p:nvSpPr>
          <p:spPr bwMode="auto">
            <a:xfrm>
              <a:off x="2024" y="2312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5"/>
            <p:cNvSpPr>
              <a:spLocks noChangeArrowheads="1"/>
            </p:cNvSpPr>
            <p:nvPr/>
          </p:nvSpPr>
          <p:spPr bwMode="auto">
            <a:xfrm>
              <a:off x="1976" y="968"/>
              <a:ext cx="992" cy="1040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6"/>
            <p:cNvSpPr>
              <a:spLocks noChangeShapeType="1"/>
            </p:cNvSpPr>
            <p:nvPr/>
          </p:nvSpPr>
          <p:spPr bwMode="auto">
            <a:xfrm flipV="1">
              <a:off x="1592" y="1768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7"/>
            <p:cNvSpPr>
              <a:spLocks noChangeShapeType="1"/>
            </p:cNvSpPr>
            <p:nvPr/>
          </p:nvSpPr>
          <p:spPr bwMode="auto">
            <a:xfrm>
              <a:off x="1544" y="2456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Rectangle 9"/>
            <p:cNvSpPr>
              <a:spLocks noChangeArrowheads="1"/>
            </p:cNvSpPr>
            <p:nvPr/>
          </p:nvSpPr>
          <p:spPr bwMode="auto">
            <a:xfrm>
              <a:off x="2151" y="1330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54" name="Rectangle 10"/>
            <p:cNvSpPr>
              <a:spLocks noChangeArrowheads="1"/>
            </p:cNvSpPr>
            <p:nvPr/>
          </p:nvSpPr>
          <p:spPr bwMode="auto">
            <a:xfrm>
              <a:off x="2199" y="2674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n=23</a:t>
              </a:r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1200" y="3648"/>
              <a:ext cx="1262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meiosis </a:t>
              </a:r>
              <a:r>
                <a:rPr lang="en-US" b="1" dirty="0" smtClean="0"/>
                <a:t>I</a:t>
              </a:r>
            </a:p>
            <a:p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Completed after </a:t>
              </a:r>
            </a:p>
            <a:p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puberty</a:t>
              </a:r>
              <a:endParaRPr lang="en-US" sz="1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495801" y="609600"/>
            <a:ext cx="4648200" cy="6194426"/>
            <a:chOff x="2832" y="384"/>
            <a:chExt cx="2928" cy="3902"/>
          </a:xfrm>
        </p:grpSpPr>
        <p:sp>
          <p:nvSpPr>
            <p:cNvPr id="5126" name="Line 11"/>
            <p:cNvSpPr>
              <a:spLocks noChangeShapeType="1"/>
            </p:cNvSpPr>
            <p:nvPr/>
          </p:nvSpPr>
          <p:spPr bwMode="auto">
            <a:xfrm flipV="1">
              <a:off x="3224" y="1096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2"/>
            <p:cNvSpPr>
              <a:spLocks noChangeShapeType="1"/>
            </p:cNvSpPr>
            <p:nvPr/>
          </p:nvSpPr>
          <p:spPr bwMode="auto">
            <a:xfrm>
              <a:off x="3224" y="1592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13"/>
            <p:cNvSpPr>
              <a:spLocks noChangeShapeType="1"/>
            </p:cNvSpPr>
            <p:nvPr/>
          </p:nvSpPr>
          <p:spPr bwMode="auto">
            <a:xfrm flipV="1">
              <a:off x="3224" y="2584"/>
              <a:ext cx="224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14"/>
            <p:cNvSpPr>
              <a:spLocks noChangeShapeType="1"/>
            </p:cNvSpPr>
            <p:nvPr/>
          </p:nvSpPr>
          <p:spPr bwMode="auto">
            <a:xfrm>
              <a:off x="3224" y="3128"/>
              <a:ext cx="224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696" y="384"/>
              <a:ext cx="1008" cy="864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6"/>
            <p:cNvSpPr>
              <a:spLocks noChangeArrowheads="1"/>
            </p:cNvSpPr>
            <p:nvPr/>
          </p:nvSpPr>
          <p:spPr bwMode="auto">
            <a:xfrm>
              <a:off x="3831" y="720"/>
              <a:ext cx="72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 smtClean="0"/>
                <a:t> n=23</a:t>
              </a:r>
              <a:endParaRPr lang="en-US" sz="2800" b="1" dirty="0"/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3840" y="1488"/>
              <a:ext cx="608" cy="528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8"/>
            <p:cNvSpPr>
              <a:spLocks noChangeArrowheads="1"/>
            </p:cNvSpPr>
            <p:nvPr/>
          </p:nvSpPr>
          <p:spPr bwMode="auto">
            <a:xfrm>
              <a:off x="3831" y="1584"/>
              <a:ext cx="63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 smtClean="0"/>
                <a:t>n=23</a:t>
              </a:r>
              <a:endParaRPr lang="en-US" sz="2800" b="1" dirty="0"/>
            </a:p>
          </p:txBody>
        </p:sp>
        <p:sp>
          <p:nvSpPr>
            <p:cNvPr id="5134" name="Oval 19"/>
            <p:cNvSpPr>
              <a:spLocks noChangeArrowheads="1"/>
            </p:cNvSpPr>
            <p:nvPr/>
          </p:nvSpPr>
          <p:spPr bwMode="auto">
            <a:xfrm>
              <a:off x="3792" y="2352"/>
              <a:ext cx="616" cy="568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20"/>
            <p:cNvSpPr>
              <a:spLocks noChangeArrowheads="1"/>
            </p:cNvSpPr>
            <p:nvPr/>
          </p:nvSpPr>
          <p:spPr bwMode="auto">
            <a:xfrm>
              <a:off x="3783" y="2434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n=23</a:t>
              </a:r>
            </a:p>
          </p:txBody>
        </p:sp>
        <p:sp>
          <p:nvSpPr>
            <p:cNvPr id="5136" name="Oval 21"/>
            <p:cNvSpPr>
              <a:spLocks noChangeArrowheads="1"/>
            </p:cNvSpPr>
            <p:nvPr/>
          </p:nvSpPr>
          <p:spPr bwMode="auto">
            <a:xfrm>
              <a:off x="3792" y="3168"/>
              <a:ext cx="616" cy="528"/>
            </a:xfrm>
            <a:prstGeom prst="ellipse">
              <a:avLst/>
            </a:prstGeom>
            <a:solidFill>
              <a:srgbClr val="E3BE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22"/>
            <p:cNvSpPr>
              <a:spLocks noChangeArrowheads="1"/>
            </p:cNvSpPr>
            <p:nvPr/>
          </p:nvSpPr>
          <p:spPr bwMode="auto">
            <a:xfrm>
              <a:off x="3783" y="3250"/>
              <a:ext cx="63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n=23</a:t>
              </a:r>
            </a:p>
          </p:txBody>
        </p:sp>
        <p:sp>
          <p:nvSpPr>
            <p:cNvPr id="5146" name="Rectangle 32"/>
            <p:cNvSpPr>
              <a:spLocks noChangeArrowheads="1"/>
            </p:cNvSpPr>
            <p:nvPr/>
          </p:nvSpPr>
          <p:spPr bwMode="auto">
            <a:xfrm>
              <a:off x="4800" y="672"/>
              <a:ext cx="761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smtClean="0"/>
                <a:t>Egg</a:t>
              </a:r>
            </a:p>
            <a:p>
              <a:r>
                <a:rPr lang="en-US" b="1" dirty="0" smtClean="0"/>
                <a:t>(ovum)</a:t>
              </a:r>
              <a:endParaRPr lang="en-US" b="1" dirty="0"/>
            </a:p>
          </p:txBody>
        </p:sp>
        <p:sp>
          <p:nvSpPr>
            <p:cNvPr id="5147" name="Rectangle 34"/>
            <p:cNvSpPr>
              <a:spLocks noChangeArrowheads="1"/>
            </p:cNvSpPr>
            <p:nvPr/>
          </p:nvSpPr>
          <p:spPr bwMode="auto">
            <a:xfrm>
              <a:off x="4667" y="3792"/>
              <a:ext cx="109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haploid (n)</a:t>
              </a:r>
            </a:p>
          </p:txBody>
        </p:sp>
        <p:sp>
          <p:nvSpPr>
            <p:cNvPr id="5148" name="Rectangle 36"/>
            <p:cNvSpPr>
              <a:spLocks noChangeArrowheads="1"/>
            </p:cNvSpPr>
            <p:nvPr/>
          </p:nvSpPr>
          <p:spPr bwMode="auto">
            <a:xfrm>
              <a:off x="2832" y="3648"/>
              <a:ext cx="1262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meiosis </a:t>
              </a:r>
              <a:r>
                <a:rPr lang="en-US" b="1" dirty="0" smtClean="0"/>
                <a:t>II</a:t>
              </a:r>
            </a:p>
            <a:p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Completed upon</a:t>
              </a:r>
            </a:p>
            <a:p>
              <a:r>
                <a:rPr lang="en-US" sz="1800" b="1" dirty="0" smtClean="0">
                  <a:solidFill>
                    <a:schemeClr val="accent1">
                      <a:lumMod val="50000"/>
                    </a:schemeClr>
                  </a:solidFill>
                </a:rPr>
                <a:t>fertilization</a:t>
              </a:r>
              <a:endParaRPr lang="en-US" sz="1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971800" y="3200400"/>
            <a:ext cx="253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oocytes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7239000" y="2971800"/>
            <a:ext cx="30480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7086600" y="41148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162800" y="4114800"/>
            <a:ext cx="38100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543800" y="3810000"/>
            <a:ext cx="21019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Polar </a:t>
            </a:r>
          </a:p>
          <a:p>
            <a:r>
              <a:rPr lang="en-US" b="1" dirty="0" smtClean="0"/>
              <a:t>Bodies</a:t>
            </a:r>
          </a:p>
          <a:p>
            <a:r>
              <a:rPr lang="en-US" sz="1800" dirty="0" smtClean="0"/>
              <a:t>(degenerate)</a:t>
            </a:r>
            <a:endParaRPr lang="en-US" sz="1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Important to population as the raw material for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selection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Question:</a:t>
            </a:r>
            <a:endParaRPr lang="en-US" sz="2800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28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What are the three sexual sources of</a:t>
            </a:r>
          </a:p>
          <a:p>
            <a:pPr>
              <a:buFontTx/>
              <a:buNone/>
              <a:defRPr/>
            </a:pPr>
            <a:r>
              <a:rPr lang="en-US" sz="28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genetic variation?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79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Answer: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30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crossing over (prophase I)</a:t>
            </a:r>
          </a:p>
          <a:p>
            <a:pPr>
              <a:buFontTx/>
              <a:buNone/>
              <a:defRPr/>
            </a:pPr>
            <a:endParaRPr lang="en-US" sz="1600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0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independent assortment (metaphase I)</a:t>
            </a:r>
          </a:p>
          <a:p>
            <a:pPr>
              <a:buFontTx/>
              <a:buNone/>
              <a:defRPr/>
            </a:pPr>
            <a:endParaRPr lang="en-US" sz="1200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000" b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random fertilization</a:t>
            </a:r>
          </a:p>
          <a:p>
            <a:pPr>
              <a:buFontTx/>
              <a:buNone/>
              <a:defRPr/>
            </a:pPr>
            <a:endParaRPr lang="en-US" sz="3000" b="1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4000" b="1" smtClean="0">
                <a:solidFill>
                  <a:schemeClr val="hlink"/>
                </a:solidFill>
              </a:rPr>
              <a:t>Remember:</a:t>
            </a:r>
            <a:r>
              <a:rPr lang="en-US" sz="4000" b="1" smtClean="0">
                <a:solidFill>
                  <a:srgbClr val="009688"/>
                </a:solidFill>
              </a:rPr>
              <a:t> variation is good!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  <p:bldP spid="348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US" sz="2900" smtClean="0"/>
              <a:t>A cell containing </a:t>
            </a:r>
            <a:r>
              <a:rPr lang="en-US" sz="2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chromosomes</a:t>
            </a:r>
            <a:r>
              <a:rPr lang="en-US" sz="2900" smtClean="0"/>
              <a:t> </a:t>
            </a:r>
            <a:r>
              <a:rPr lang="en-US" sz="2900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(diploid)</a:t>
            </a:r>
            <a:r>
              <a:rPr lang="en-US" sz="2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900" smtClean="0"/>
              <a:t>at the beginning of meiosis would, at its completion, produce cells containing how many </a:t>
            </a:r>
            <a:r>
              <a:rPr lang="en-US" sz="2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900" smtClean="0"/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  <p:bldP spid="4198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Answer: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chromosomes (haploid)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Karyotype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method of organizing the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 </a:t>
            </a:r>
            <a:r>
              <a:rPr 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a cell in relation to number, size, and type.</a:t>
            </a:r>
          </a:p>
        </p:txBody>
      </p:sp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76200" y="1638300"/>
            <a:ext cx="9012238" cy="5162550"/>
            <a:chOff x="48" y="1032"/>
            <a:chExt cx="5677" cy="3252"/>
          </a:xfrm>
        </p:grpSpPr>
        <p:sp>
          <p:nvSpPr>
            <p:cNvPr id="36869" name="Freeform 5"/>
            <p:cNvSpPr>
              <a:spLocks/>
            </p:cNvSpPr>
            <p:nvPr/>
          </p:nvSpPr>
          <p:spPr bwMode="auto">
            <a:xfrm>
              <a:off x="3037" y="1976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auto">
            <a:xfrm>
              <a:off x="2725" y="2012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 rot="60000">
              <a:off x="2936" y="2983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auto">
            <a:xfrm>
              <a:off x="3709" y="1976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auto">
            <a:xfrm>
              <a:off x="3397" y="2012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 rot="60000">
              <a:off x="3608" y="2983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auto">
            <a:xfrm>
              <a:off x="4116" y="1884"/>
              <a:ext cx="241" cy="1429"/>
            </a:xfrm>
            <a:custGeom>
              <a:avLst/>
              <a:gdLst>
                <a:gd name="T0" fmla="*/ 84 w 241"/>
                <a:gd name="T1" fmla="*/ 672 h 1429"/>
                <a:gd name="T2" fmla="*/ 60 w 241"/>
                <a:gd name="T3" fmla="*/ 600 h 1429"/>
                <a:gd name="T4" fmla="*/ 48 w 241"/>
                <a:gd name="T5" fmla="*/ 528 h 1429"/>
                <a:gd name="T6" fmla="*/ 36 w 241"/>
                <a:gd name="T7" fmla="*/ 456 h 1429"/>
                <a:gd name="T8" fmla="*/ 24 w 241"/>
                <a:gd name="T9" fmla="*/ 360 h 1429"/>
                <a:gd name="T10" fmla="*/ 0 w 241"/>
                <a:gd name="T11" fmla="*/ 276 h 1429"/>
                <a:gd name="T12" fmla="*/ 0 w 241"/>
                <a:gd name="T13" fmla="*/ 192 h 1429"/>
                <a:gd name="T14" fmla="*/ 0 w 241"/>
                <a:gd name="T15" fmla="*/ 108 h 1429"/>
                <a:gd name="T16" fmla="*/ 24 w 241"/>
                <a:gd name="T17" fmla="*/ 36 h 1429"/>
                <a:gd name="T18" fmla="*/ 108 w 241"/>
                <a:gd name="T19" fmla="*/ 0 h 1429"/>
                <a:gd name="T20" fmla="*/ 156 w 241"/>
                <a:gd name="T21" fmla="*/ 60 h 1429"/>
                <a:gd name="T22" fmla="*/ 180 w 241"/>
                <a:gd name="T23" fmla="*/ 132 h 1429"/>
                <a:gd name="T24" fmla="*/ 180 w 241"/>
                <a:gd name="T25" fmla="*/ 204 h 1429"/>
                <a:gd name="T26" fmla="*/ 180 w 241"/>
                <a:gd name="T27" fmla="*/ 288 h 1429"/>
                <a:gd name="T28" fmla="*/ 180 w 241"/>
                <a:gd name="T29" fmla="*/ 384 h 1429"/>
                <a:gd name="T30" fmla="*/ 180 w 241"/>
                <a:gd name="T31" fmla="*/ 456 h 1429"/>
                <a:gd name="T32" fmla="*/ 180 w 241"/>
                <a:gd name="T33" fmla="*/ 528 h 1429"/>
                <a:gd name="T34" fmla="*/ 180 w 241"/>
                <a:gd name="T35" fmla="*/ 600 h 1429"/>
                <a:gd name="T36" fmla="*/ 180 w 241"/>
                <a:gd name="T37" fmla="*/ 672 h 1429"/>
                <a:gd name="T38" fmla="*/ 180 w 241"/>
                <a:gd name="T39" fmla="*/ 744 h 1429"/>
                <a:gd name="T40" fmla="*/ 180 w 241"/>
                <a:gd name="T41" fmla="*/ 816 h 1429"/>
                <a:gd name="T42" fmla="*/ 180 w 241"/>
                <a:gd name="T43" fmla="*/ 888 h 1429"/>
                <a:gd name="T44" fmla="*/ 192 w 241"/>
                <a:gd name="T45" fmla="*/ 960 h 1429"/>
                <a:gd name="T46" fmla="*/ 216 w 241"/>
                <a:gd name="T47" fmla="*/ 1032 h 1429"/>
                <a:gd name="T48" fmla="*/ 228 w 241"/>
                <a:gd name="T49" fmla="*/ 1104 h 1429"/>
                <a:gd name="T50" fmla="*/ 240 w 241"/>
                <a:gd name="T51" fmla="*/ 1176 h 1429"/>
                <a:gd name="T52" fmla="*/ 240 w 241"/>
                <a:gd name="T53" fmla="*/ 1248 h 1429"/>
                <a:gd name="T54" fmla="*/ 216 w 241"/>
                <a:gd name="T55" fmla="*/ 1320 h 1429"/>
                <a:gd name="T56" fmla="*/ 180 w 241"/>
                <a:gd name="T57" fmla="*/ 1392 h 1429"/>
                <a:gd name="T58" fmla="*/ 120 w 241"/>
                <a:gd name="T59" fmla="*/ 1416 h 1429"/>
                <a:gd name="T60" fmla="*/ 96 w 241"/>
                <a:gd name="T61" fmla="*/ 1344 h 1429"/>
                <a:gd name="T62" fmla="*/ 96 w 241"/>
                <a:gd name="T63" fmla="*/ 1272 h 1429"/>
                <a:gd name="T64" fmla="*/ 72 w 241"/>
                <a:gd name="T65" fmla="*/ 1200 h 1429"/>
                <a:gd name="T66" fmla="*/ 72 w 241"/>
                <a:gd name="T67" fmla="*/ 1128 h 1429"/>
                <a:gd name="T68" fmla="*/ 72 w 241"/>
                <a:gd name="T69" fmla="*/ 1044 h 1429"/>
                <a:gd name="T70" fmla="*/ 72 w 241"/>
                <a:gd name="T71" fmla="*/ 972 h 1429"/>
                <a:gd name="T72" fmla="*/ 96 w 241"/>
                <a:gd name="T73" fmla="*/ 900 h 1429"/>
                <a:gd name="T74" fmla="*/ 120 w 241"/>
                <a:gd name="T75" fmla="*/ 828 h 1429"/>
                <a:gd name="T76" fmla="*/ 132 w 241"/>
                <a:gd name="T77" fmla="*/ 756 h 1429"/>
                <a:gd name="T78" fmla="*/ 108 w 241"/>
                <a:gd name="T79" fmla="*/ 708 h 14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1"/>
                <a:gd name="T121" fmla="*/ 0 h 1429"/>
                <a:gd name="T122" fmla="*/ 241 w 241"/>
                <a:gd name="T123" fmla="*/ 1429 h 14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1" h="1429">
                  <a:moveTo>
                    <a:pt x="108" y="708"/>
                  </a:moveTo>
                  <a:lnTo>
                    <a:pt x="84" y="672"/>
                  </a:lnTo>
                  <a:lnTo>
                    <a:pt x="72" y="636"/>
                  </a:lnTo>
                  <a:lnTo>
                    <a:pt x="60" y="600"/>
                  </a:lnTo>
                  <a:lnTo>
                    <a:pt x="48" y="564"/>
                  </a:lnTo>
                  <a:lnTo>
                    <a:pt x="48" y="528"/>
                  </a:lnTo>
                  <a:lnTo>
                    <a:pt x="36" y="492"/>
                  </a:lnTo>
                  <a:lnTo>
                    <a:pt x="36" y="456"/>
                  </a:lnTo>
                  <a:lnTo>
                    <a:pt x="24" y="408"/>
                  </a:lnTo>
                  <a:lnTo>
                    <a:pt x="24" y="360"/>
                  </a:lnTo>
                  <a:lnTo>
                    <a:pt x="12" y="312"/>
                  </a:lnTo>
                  <a:lnTo>
                    <a:pt x="0" y="276"/>
                  </a:lnTo>
                  <a:lnTo>
                    <a:pt x="0" y="240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24" y="36"/>
                  </a:lnTo>
                  <a:lnTo>
                    <a:pt x="72" y="12"/>
                  </a:lnTo>
                  <a:lnTo>
                    <a:pt x="108" y="0"/>
                  </a:lnTo>
                  <a:lnTo>
                    <a:pt x="144" y="24"/>
                  </a:lnTo>
                  <a:lnTo>
                    <a:pt x="156" y="60"/>
                  </a:lnTo>
                  <a:lnTo>
                    <a:pt x="168" y="96"/>
                  </a:lnTo>
                  <a:lnTo>
                    <a:pt x="180" y="132"/>
                  </a:lnTo>
                  <a:lnTo>
                    <a:pt x="180" y="168"/>
                  </a:lnTo>
                  <a:lnTo>
                    <a:pt x="180" y="204"/>
                  </a:lnTo>
                  <a:lnTo>
                    <a:pt x="180" y="240"/>
                  </a:lnTo>
                  <a:lnTo>
                    <a:pt x="180" y="288"/>
                  </a:lnTo>
                  <a:lnTo>
                    <a:pt x="180" y="336"/>
                  </a:lnTo>
                  <a:lnTo>
                    <a:pt x="180" y="384"/>
                  </a:lnTo>
                  <a:lnTo>
                    <a:pt x="180" y="420"/>
                  </a:lnTo>
                  <a:lnTo>
                    <a:pt x="180" y="456"/>
                  </a:lnTo>
                  <a:lnTo>
                    <a:pt x="180" y="492"/>
                  </a:lnTo>
                  <a:lnTo>
                    <a:pt x="180" y="528"/>
                  </a:lnTo>
                  <a:lnTo>
                    <a:pt x="180" y="564"/>
                  </a:lnTo>
                  <a:lnTo>
                    <a:pt x="180" y="600"/>
                  </a:lnTo>
                  <a:lnTo>
                    <a:pt x="180" y="636"/>
                  </a:lnTo>
                  <a:lnTo>
                    <a:pt x="180" y="672"/>
                  </a:lnTo>
                  <a:lnTo>
                    <a:pt x="180" y="708"/>
                  </a:lnTo>
                  <a:lnTo>
                    <a:pt x="180" y="744"/>
                  </a:lnTo>
                  <a:lnTo>
                    <a:pt x="180" y="780"/>
                  </a:lnTo>
                  <a:lnTo>
                    <a:pt x="180" y="816"/>
                  </a:lnTo>
                  <a:lnTo>
                    <a:pt x="180" y="852"/>
                  </a:lnTo>
                  <a:lnTo>
                    <a:pt x="180" y="888"/>
                  </a:lnTo>
                  <a:lnTo>
                    <a:pt x="192" y="924"/>
                  </a:lnTo>
                  <a:lnTo>
                    <a:pt x="192" y="960"/>
                  </a:lnTo>
                  <a:lnTo>
                    <a:pt x="204" y="996"/>
                  </a:lnTo>
                  <a:lnTo>
                    <a:pt x="216" y="1032"/>
                  </a:lnTo>
                  <a:lnTo>
                    <a:pt x="228" y="1068"/>
                  </a:lnTo>
                  <a:lnTo>
                    <a:pt x="228" y="1104"/>
                  </a:lnTo>
                  <a:lnTo>
                    <a:pt x="228" y="1140"/>
                  </a:lnTo>
                  <a:lnTo>
                    <a:pt x="240" y="1176"/>
                  </a:lnTo>
                  <a:lnTo>
                    <a:pt x="240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204" y="1356"/>
                  </a:lnTo>
                  <a:lnTo>
                    <a:pt x="180" y="1392"/>
                  </a:lnTo>
                  <a:lnTo>
                    <a:pt x="156" y="1428"/>
                  </a:lnTo>
                  <a:lnTo>
                    <a:pt x="120" y="1416"/>
                  </a:lnTo>
                  <a:lnTo>
                    <a:pt x="96" y="1380"/>
                  </a:lnTo>
                  <a:lnTo>
                    <a:pt x="96" y="1344"/>
                  </a:lnTo>
                  <a:lnTo>
                    <a:pt x="96" y="1308"/>
                  </a:lnTo>
                  <a:lnTo>
                    <a:pt x="96" y="1272"/>
                  </a:lnTo>
                  <a:lnTo>
                    <a:pt x="84" y="1236"/>
                  </a:lnTo>
                  <a:lnTo>
                    <a:pt x="72" y="1200"/>
                  </a:lnTo>
                  <a:lnTo>
                    <a:pt x="72" y="1164"/>
                  </a:lnTo>
                  <a:lnTo>
                    <a:pt x="72" y="1128"/>
                  </a:lnTo>
                  <a:lnTo>
                    <a:pt x="72" y="1092"/>
                  </a:lnTo>
                  <a:lnTo>
                    <a:pt x="72" y="1044"/>
                  </a:lnTo>
                  <a:lnTo>
                    <a:pt x="72" y="1008"/>
                  </a:lnTo>
                  <a:lnTo>
                    <a:pt x="72" y="972"/>
                  </a:lnTo>
                  <a:lnTo>
                    <a:pt x="84" y="936"/>
                  </a:lnTo>
                  <a:lnTo>
                    <a:pt x="96" y="900"/>
                  </a:lnTo>
                  <a:lnTo>
                    <a:pt x="108" y="864"/>
                  </a:lnTo>
                  <a:lnTo>
                    <a:pt x="120" y="828"/>
                  </a:lnTo>
                  <a:lnTo>
                    <a:pt x="132" y="792"/>
                  </a:lnTo>
                  <a:lnTo>
                    <a:pt x="132" y="756"/>
                  </a:lnTo>
                  <a:lnTo>
                    <a:pt x="132" y="720"/>
                  </a:lnTo>
                  <a:lnTo>
                    <a:pt x="108" y="708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auto">
            <a:xfrm>
              <a:off x="4320" y="1872"/>
              <a:ext cx="265" cy="1393"/>
            </a:xfrm>
            <a:custGeom>
              <a:avLst/>
              <a:gdLst>
                <a:gd name="T0" fmla="*/ 24 w 265"/>
                <a:gd name="T1" fmla="*/ 732 h 1393"/>
                <a:gd name="T2" fmla="*/ 24 w 265"/>
                <a:gd name="T3" fmla="*/ 660 h 1393"/>
                <a:gd name="T4" fmla="*/ 12 w 265"/>
                <a:gd name="T5" fmla="*/ 588 h 1393"/>
                <a:gd name="T6" fmla="*/ 0 w 265"/>
                <a:gd name="T7" fmla="*/ 516 h 1393"/>
                <a:gd name="T8" fmla="*/ 0 w 265"/>
                <a:gd name="T9" fmla="*/ 444 h 1393"/>
                <a:gd name="T10" fmla="*/ 12 w 265"/>
                <a:gd name="T11" fmla="*/ 372 h 1393"/>
                <a:gd name="T12" fmla="*/ 12 w 265"/>
                <a:gd name="T13" fmla="*/ 300 h 1393"/>
                <a:gd name="T14" fmla="*/ 0 w 265"/>
                <a:gd name="T15" fmla="*/ 228 h 1393"/>
                <a:gd name="T16" fmla="*/ 0 w 265"/>
                <a:gd name="T17" fmla="*/ 156 h 1393"/>
                <a:gd name="T18" fmla="*/ 12 w 265"/>
                <a:gd name="T19" fmla="*/ 84 h 1393"/>
                <a:gd name="T20" fmla="*/ 60 w 265"/>
                <a:gd name="T21" fmla="*/ 12 h 1393"/>
                <a:gd name="T22" fmla="*/ 132 w 265"/>
                <a:gd name="T23" fmla="*/ 0 h 1393"/>
                <a:gd name="T24" fmla="*/ 192 w 265"/>
                <a:gd name="T25" fmla="*/ 48 h 1393"/>
                <a:gd name="T26" fmla="*/ 228 w 265"/>
                <a:gd name="T27" fmla="*/ 120 h 1393"/>
                <a:gd name="T28" fmla="*/ 228 w 265"/>
                <a:gd name="T29" fmla="*/ 192 h 1393"/>
                <a:gd name="T30" fmla="*/ 216 w 265"/>
                <a:gd name="T31" fmla="*/ 264 h 1393"/>
                <a:gd name="T32" fmla="*/ 204 w 265"/>
                <a:gd name="T33" fmla="*/ 348 h 1393"/>
                <a:gd name="T34" fmla="*/ 192 w 265"/>
                <a:gd name="T35" fmla="*/ 420 h 1393"/>
                <a:gd name="T36" fmla="*/ 168 w 265"/>
                <a:gd name="T37" fmla="*/ 492 h 1393"/>
                <a:gd name="T38" fmla="*/ 156 w 265"/>
                <a:gd name="T39" fmla="*/ 564 h 1393"/>
                <a:gd name="T40" fmla="*/ 144 w 265"/>
                <a:gd name="T41" fmla="*/ 636 h 1393"/>
                <a:gd name="T42" fmla="*/ 144 w 265"/>
                <a:gd name="T43" fmla="*/ 708 h 1393"/>
                <a:gd name="T44" fmla="*/ 144 w 265"/>
                <a:gd name="T45" fmla="*/ 780 h 1393"/>
                <a:gd name="T46" fmla="*/ 192 w 265"/>
                <a:gd name="T47" fmla="*/ 852 h 1393"/>
                <a:gd name="T48" fmla="*/ 228 w 265"/>
                <a:gd name="T49" fmla="*/ 924 h 1393"/>
                <a:gd name="T50" fmla="*/ 252 w 265"/>
                <a:gd name="T51" fmla="*/ 996 h 1393"/>
                <a:gd name="T52" fmla="*/ 264 w 265"/>
                <a:gd name="T53" fmla="*/ 1068 h 1393"/>
                <a:gd name="T54" fmla="*/ 264 w 265"/>
                <a:gd name="T55" fmla="*/ 1140 h 1393"/>
                <a:gd name="T56" fmla="*/ 264 w 265"/>
                <a:gd name="T57" fmla="*/ 1212 h 1393"/>
                <a:gd name="T58" fmla="*/ 240 w 265"/>
                <a:gd name="T59" fmla="*/ 1284 h 1393"/>
                <a:gd name="T60" fmla="*/ 192 w 265"/>
                <a:gd name="T61" fmla="*/ 1356 h 1393"/>
                <a:gd name="T62" fmla="*/ 120 w 265"/>
                <a:gd name="T63" fmla="*/ 1392 h 1393"/>
                <a:gd name="T64" fmla="*/ 84 w 265"/>
                <a:gd name="T65" fmla="*/ 1320 h 1393"/>
                <a:gd name="T66" fmla="*/ 60 w 265"/>
                <a:gd name="T67" fmla="*/ 1248 h 1393"/>
                <a:gd name="T68" fmla="*/ 60 w 265"/>
                <a:gd name="T69" fmla="*/ 1176 h 1393"/>
                <a:gd name="T70" fmla="*/ 60 w 265"/>
                <a:gd name="T71" fmla="*/ 1104 h 1393"/>
                <a:gd name="T72" fmla="*/ 60 w 265"/>
                <a:gd name="T73" fmla="*/ 1032 h 1393"/>
                <a:gd name="T74" fmla="*/ 60 w 265"/>
                <a:gd name="T75" fmla="*/ 960 h 1393"/>
                <a:gd name="T76" fmla="*/ 60 w 265"/>
                <a:gd name="T77" fmla="*/ 888 h 1393"/>
                <a:gd name="T78" fmla="*/ 60 w 265"/>
                <a:gd name="T79" fmla="*/ 816 h 1393"/>
                <a:gd name="T80" fmla="*/ 48 w 265"/>
                <a:gd name="T81" fmla="*/ 768 h 13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1393"/>
                <a:gd name="T125" fmla="*/ 265 w 265"/>
                <a:gd name="T126" fmla="*/ 1393 h 13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1393">
                  <a:moveTo>
                    <a:pt x="48" y="768"/>
                  </a:moveTo>
                  <a:lnTo>
                    <a:pt x="24" y="732"/>
                  </a:lnTo>
                  <a:lnTo>
                    <a:pt x="24" y="696"/>
                  </a:lnTo>
                  <a:lnTo>
                    <a:pt x="24" y="660"/>
                  </a:lnTo>
                  <a:lnTo>
                    <a:pt x="24" y="624"/>
                  </a:lnTo>
                  <a:lnTo>
                    <a:pt x="12" y="588"/>
                  </a:lnTo>
                  <a:lnTo>
                    <a:pt x="0" y="552"/>
                  </a:lnTo>
                  <a:lnTo>
                    <a:pt x="0" y="516"/>
                  </a:lnTo>
                  <a:lnTo>
                    <a:pt x="0" y="480"/>
                  </a:lnTo>
                  <a:lnTo>
                    <a:pt x="0" y="444"/>
                  </a:lnTo>
                  <a:lnTo>
                    <a:pt x="12" y="408"/>
                  </a:lnTo>
                  <a:lnTo>
                    <a:pt x="12" y="372"/>
                  </a:lnTo>
                  <a:lnTo>
                    <a:pt x="12" y="336"/>
                  </a:lnTo>
                  <a:lnTo>
                    <a:pt x="12" y="300"/>
                  </a:lnTo>
                  <a:lnTo>
                    <a:pt x="12" y="264"/>
                  </a:lnTo>
                  <a:lnTo>
                    <a:pt x="0" y="228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20"/>
                  </a:lnTo>
                  <a:lnTo>
                    <a:pt x="12" y="84"/>
                  </a:lnTo>
                  <a:lnTo>
                    <a:pt x="24" y="48"/>
                  </a:lnTo>
                  <a:lnTo>
                    <a:pt x="60" y="12"/>
                  </a:lnTo>
                  <a:lnTo>
                    <a:pt x="96" y="0"/>
                  </a:lnTo>
                  <a:lnTo>
                    <a:pt x="132" y="0"/>
                  </a:lnTo>
                  <a:lnTo>
                    <a:pt x="168" y="12"/>
                  </a:lnTo>
                  <a:lnTo>
                    <a:pt x="192" y="48"/>
                  </a:lnTo>
                  <a:lnTo>
                    <a:pt x="216" y="84"/>
                  </a:lnTo>
                  <a:lnTo>
                    <a:pt x="228" y="120"/>
                  </a:lnTo>
                  <a:lnTo>
                    <a:pt x="228" y="156"/>
                  </a:lnTo>
                  <a:lnTo>
                    <a:pt x="228" y="192"/>
                  </a:lnTo>
                  <a:lnTo>
                    <a:pt x="228" y="228"/>
                  </a:lnTo>
                  <a:lnTo>
                    <a:pt x="216" y="264"/>
                  </a:lnTo>
                  <a:lnTo>
                    <a:pt x="204" y="312"/>
                  </a:lnTo>
                  <a:lnTo>
                    <a:pt x="204" y="348"/>
                  </a:lnTo>
                  <a:lnTo>
                    <a:pt x="192" y="384"/>
                  </a:lnTo>
                  <a:lnTo>
                    <a:pt x="192" y="420"/>
                  </a:lnTo>
                  <a:lnTo>
                    <a:pt x="180" y="456"/>
                  </a:lnTo>
                  <a:lnTo>
                    <a:pt x="168" y="492"/>
                  </a:lnTo>
                  <a:lnTo>
                    <a:pt x="168" y="528"/>
                  </a:lnTo>
                  <a:lnTo>
                    <a:pt x="156" y="564"/>
                  </a:lnTo>
                  <a:lnTo>
                    <a:pt x="144" y="600"/>
                  </a:lnTo>
                  <a:lnTo>
                    <a:pt x="144" y="636"/>
                  </a:lnTo>
                  <a:lnTo>
                    <a:pt x="144" y="672"/>
                  </a:lnTo>
                  <a:lnTo>
                    <a:pt x="144" y="708"/>
                  </a:lnTo>
                  <a:lnTo>
                    <a:pt x="144" y="744"/>
                  </a:lnTo>
                  <a:lnTo>
                    <a:pt x="144" y="780"/>
                  </a:lnTo>
                  <a:lnTo>
                    <a:pt x="168" y="816"/>
                  </a:lnTo>
                  <a:lnTo>
                    <a:pt x="192" y="852"/>
                  </a:lnTo>
                  <a:lnTo>
                    <a:pt x="216" y="888"/>
                  </a:lnTo>
                  <a:lnTo>
                    <a:pt x="228" y="924"/>
                  </a:lnTo>
                  <a:lnTo>
                    <a:pt x="240" y="960"/>
                  </a:lnTo>
                  <a:lnTo>
                    <a:pt x="252" y="996"/>
                  </a:lnTo>
                  <a:lnTo>
                    <a:pt x="264" y="1032"/>
                  </a:lnTo>
                  <a:lnTo>
                    <a:pt x="264" y="1068"/>
                  </a:lnTo>
                  <a:lnTo>
                    <a:pt x="264" y="1104"/>
                  </a:lnTo>
                  <a:lnTo>
                    <a:pt x="264" y="1140"/>
                  </a:lnTo>
                  <a:lnTo>
                    <a:pt x="264" y="1176"/>
                  </a:lnTo>
                  <a:lnTo>
                    <a:pt x="264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192" y="1356"/>
                  </a:lnTo>
                  <a:lnTo>
                    <a:pt x="156" y="1380"/>
                  </a:lnTo>
                  <a:lnTo>
                    <a:pt x="120" y="1392"/>
                  </a:lnTo>
                  <a:lnTo>
                    <a:pt x="108" y="1356"/>
                  </a:lnTo>
                  <a:lnTo>
                    <a:pt x="84" y="1320"/>
                  </a:lnTo>
                  <a:lnTo>
                    <a:pt x="72" y="1284"/>
                  </a:lnTo>
                  <a:lnTo>
                    <a:pt x="60" y="1248"/>
                  </a:lnTo>
                  <a:lnTo>
                    <a:pt x="60" y="1212"/>
                  </a:lnTo>
                  <a:lnTo>
                    <a:pt x="60" y="1176"/>
                  </a:lnTo>
                  <a:lnTo>
                    <a:pt x="60" y="1140"/>
                  </a:lnTo>
                  <a:lnTo>
                    <a:pt x="60" y="1104"/>
                  </a:lnTo>
                  <a:lnTo>
                    <a:pt x="60" y="1068"/>
                  </a:lnTo>
                  <a:lnTo>
                    <a:pt x="60" y="1032"/>
                  </a:lnTo>
                  <a:lnTo>
                    <a:pt x="60" y="996"/>
                  </a:lnTo>
                  <a:lnTo>
                    <a:pt x="60" y="960"/>
                  </a:lnTo>
                  <a:lnTo>
                    <a:pt x="60" y="924"/>
                  </a:lnTo>
                  <a:lnTo>
                    <a:pt x="60" y="888"/>
                  </a:lnTo>
                  <a:lnTo>
                    <a:pt x="60" y="852"/>
                  </a:lnTo>
                  <a:lnTo>
                    <a:pt x="60" y="816"/>
                  </a:lnTo>
                  <a:lnTo>
                    <a:pt x="60" y="780"/>
                  </a:lnTo>
                  <a:lnTo>
                    <a:pt x="48" y="768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4184" y="2456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auto">
            <a:xfrm>
              <a:off x="4548" y="1836"/>
              <a:ext cx="241" cy="1429"/>
            </a:xfrm>
            <a:custGeom>
              <a:avLst/>
              <a:gdLst>
                <a:gd name="T0" fmla="*/ 84 w 241"/>
                <a:gd name="T1" fmla="*/ 672 h 1429"/>
                <a:gd name="T2" fmla="*/ 60 w 241"/>
                <a:gd name="T3" fmla="*/ 600 h 1429"/>
                <a:gd name="T4" fmla="*/ 48 w 241"/>
                <a:gd name="T5" fmla="*/ 528 h 1429"/>
                <a:gd name="T6" fmla="*/ 36 w 241"/>
                <a:gd name="T7" fmla="*/ 456 h 1429"/>
                <a:gd name="T8" fmla="*/ 24 w 241"/>
                <a:gd name="T9" fmla="*/ 360 h 1429"/>
                <a:gd name="T10" fmla="*/ 0 w 241"/>
                <a:gd name="T11" fmla="*/ 276 h 1429"/>
                <a:gd name="T12" fmla="*/ 0 w 241"/>
                <a:gd name="T13" fmla="*/ 192 h 1429"/>
                <a:gd name="T14" fmla="*/ 0 w 241"/>
                <a:gd name="T15" fmla="*/ 108 h 1429"/>
                <a:gd name="T16" fmla="*/ 24 w 241"/>
                <a:gd name="T17" fmla="*/ 36 h 1429"/>
                <a:gd name="T18" fmla="*/ 108 w 241"/>
                <a:gd name="T19" fmla="*/ 0 h 1429"/>
                <a:gd name="T20" fmla="*/ 156 w 241"/>
                <a:gd name="T21" fmla="*/ 60 h 1429"/>
                <a:gd name="T22" fmla="*/ 180 w 241"/>
                <a:gd name="T23" fmla="*/ 132 h 1429"/>
                <a:gd name="T24" fmla="*/ 180 w 241"/>
                <a:gd name="T25" fmla="*/ 204 h 1429"/>
                <a:gd name="T26" fmla="*/ 180 w 241"/>
                <a:gd name="T27" fmla="*/ 288 h 1429"/>
                <a:gd name="T28" fmla="*/ 180 w 241"/>
                <a:gd name="T29" fmla="*/ 384 h 1429"/>
                <a:gd name="T30" fmla="*/ 180 w 241"/>
                <a:gd name="T31" fmla="*/ 456 h 1429"/>
                <a:gd name="T32" fmla="*/ 180 w 241"/>
                <a:gd name="T33" fmla="*/ 528 h 1429"/>
                <a:gd name="T34" fmla="*/ 180 w 241"/>
                <a:gd name="T35" fmla="*/ 600 h 1429"/>
                <a:gd name="T36" fmla="*/ 180 w 241"/>
                <a:gd name="T37" fmla="*/ 672 h 1429"/>
                <a:gd name="T38" fmla="*/ 180 w 241"/>
                <a:gd name="T39" fmla="*/ 744 h 1429"/>
                <a:gd name="T40" fmla="*/ 180 w 241"/>
                <a:gd name="T41" fmla="*/ 816 h 1429"/>
                <a:gd name="T42" fmla="*/ 180 w 241"/>
                <a:gd name="T43" fmla="*/ 888 h 1429"/>
                <a:gd name="T44" fmla="*/ 192 w 241"/>
                <a:gd name="T45" fmla="*/ 960 h 1429"/>
                <a:gd name="T46" fmla="*/ 216 w 241"/>
                <a:gd name="T47" fmla="*/ 1032 h 1429"/>
                <a:gd name="T48" fmla="*/ 228 w 241"/>
                <a:gd name="T49" fmla="*/ 1104 h 1429"/>
                <a:gd name="T50" fmla="*/ 240 w 241"/>
                <a:gd name="T51" fmla="*/ 1176 h 1429"/>
                <a:gd name="T52" fmla="*/ 240 w 241"/>
                <a:gd name="T53" fmla="*/ 1248 h 1429"/>
                <a:gd name="T54" fmla="*/ 216 w 241"/>
                <a:gd name="T55" fmla="*/ 1320 h 1429"/>
                <a:gd name="T56" fmla="*/ 180 w 241"/>
                <a:gd name="T57" fmla="*/ 1392 h 1429"/>
                <a:gd name="T58" fmla="*/ 120 w 241"/>
                <a:gd name="T59" fmla="*/ 1416 h 1429"/>
                <a:gd name="T60" fmla="*/ 96 w 241"/>
                <a:gd name="T61" fmla="*/ 1344 h 1429"/>
                <a:gd name="T62" fmla="*/ 96 w 241"/>
                <a:gd name="T63" fmla="*/ 1272 h 1429"/>
                <a:gd name="T64" fmla="*/ 72 w 241"/>
                <a:gd name="T65" fmla="*/ 1200 h 1429"/>
                <a:gd name="T66" fmla="*/ 72 w 241"/>
                <a:gd name="T67" fmla="*/ 1128 h 1429"/>
                <a:gd name="T68" fmla="*/ 72 w 241"/>
                <a:gd name="T69" fmla="*/ 1044 h 1429"/>
                <a:gd name="T70" fmla="*/ 72 w 241"/>
                <a:gd name="T71" fmla="*/ 972 h 1429"/>
                <a:gd name="T72" fmla="*/ 96 w 241"/>
                <a:gd name="T73" fmla="*/ 900 h 1429"/>
                <a:gd name="T74" fmla="*/ 120 w 241"/>
                <a:gd name="T75" fmla="*/ 828 h 1429"/>
                <a:gd name="T76" fmla="*/ 132 w 241"/>
                <a:gd name="T77" fmla="*/ 756 h 1429"/>
                <a:gd name="T78" fmla="*/ 108 w 241"/>
                <a:gd name="T79" fmla="*/ 708 h 14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1"/>
                <a:gd name="T121" fmla="*/ 0 h 1429"/>
                <a:gd name="T122" fmla="*/ 241 w 241"/>
                <a:gd name="T123" fmla="*/ 1429 h 14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1" h="1429">
                  <a:moveTo>
                    <a:pt x="108" y="708"/>
                  </a:moveTo>
                  <a:lnTo>
                    <a:pt x="84" y="672"/>
                  </a:lnTo>
                  <a:lnTo>
                    <a:pt x="72" y="636"/>
                  </a:lnTo>
                  <a:lnTo>
                    <a:pt x="60" y="600"/>
                  </a:lnTo>
                  <a:lnTo>
                    <a:pt x="48" y="564"/>
                  </a:lnTo>
                  <a:lnTo>
                    <a:pt x="48" y="528"/>
                  </a:lnTo>
                  <a:lnTo>
                    <a:pt x="36" y="492"/>
                  </a:lnTo>
                  <a:lnTo>
                    <a:pt x="36" y="456"/>
                  </a:lnTo>
                  <a:lnTo>
                    <a:pt x="24" y="408"/>
                  </a:lnTo>
                  <a:lnTo>
                    <a:pt x="24" y="360"/>
                  </a:lnTo>
                  <a:lnTo>
                    <a:pt x="12" y="312"/>
                  </a:lnTo>
                  <a:lnTo>
                    <a:pt x="0" y="276"/>
                  </a:lnTo>
                  <a:lnTo>
                    <a:pt x="0" y="240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24" y="36"/>
                  </a:lnTo>
                  <a:lnTo>
                    <a:pt x="72" y="12"/>
                  </a:lnTo>
                  <a:lnTo>
                    <a:pt x="108" y="0"/>
                  </a:lnTo>
                  <a:lnTo>
                    <a:pt x="144" y="24"/>
                  </a:lnTo>
                  <a:lnTo>
                    <a:pt x="156" y="60"/>
                  </a:lnTo>
                  <a:lnTo>
                    <a:pt x="168" y="96"/>
                  </a:lnTo>
                  <a:lnTo>
                    <a:pt x="180" y="132"/>
                  </a:lnTo>
                  <a:lnTo>
                    <a:pt x="180" y="168"/>
                  </a:lnTo>
                  <a:lnTo>
                    <a:pt x="180" y="204"/>
                  </a:lnTo>
                  <a:lnTo>
                    <a:pt x="180" y="240"/>
                  </a:lnTo>
                  <a:lnTo>
                    <a:pt x="180" y="288"/>
                  </a:lnTo>
                  <a:lnTo>
                    <a:pt x="180" y="336"/>
                  </a:lnTo>
                  <a:lnTo>
                    <a:pt x="180" y="384"/>
                  </a:lnTo>
                  <a:lnTo>
                    <a:pt x="180" y="420"/>
                  </a:lnTo>
                  <a:lnTo>
                    <a:pt x="180" y="456"/>
                  </a:lnTo>
                  <a:lnTo>
                    <a:pt x="180" y="492"/>
                  </a:lnTo>
                  <a:lnTo>
                    <a:pt x="180" y="528"/>
                  </a:lnTo>
                  <a:lnTo>
                    <a:pt x="180" y="564"/>
                  </a:lnTo>
                  <a:lnTo>
                    <a:pt x="180" y="600"/>
                  </a:lnTo>
                  <a:lnTo>
                    <a:pt x="180" y="636"/>
                  </a:lnTo>
                  <a:lnTo>
                    <a:pt x="180" y="672"/>
                  </a:lnTo>
                  <a:lnTo>
                    <a:pt x="180" y="708"/>
                  </a:lnTo>
                  <a:lnTo>
                    <a:pt x="180" y="744"/>
                  </a:lnTo>
                  <a:lnTo>
                    <a:pt x="180" y="780"/>
                  </a:lnTo>
                  <a:lnTo>
                    <a:pt x="180" y="816"/>
                  </a:lnTo>
                  <a:lnTo>
                    <a:pt x="180" y="852"/>
                  </a:lnTo>
                  <a:lnTo>
                    <a:pt x="180" y="888"/>
                  </a:lnTo>
                  <a:lnTo>
                    <a:pt x="192" y="924"/>
                  </a:lnTo>
                  <a:lnTo>
                    <a:pt x="192" y="960"/>
                  </a:lnTo>
                  <a:lnTo>
                    <a:pt x="204" y="996"/>
                  </a:lnTo>
                  <a:lnTo>
                    <a:pt x="216" y="1032"/>
                  </a:lnTo>
                  <a:lnTo>
                    <a:pt x="228" y="1068"/>
                  </a:lnTo>
                  <a:lnTo>
                    <a:pt x="228" y="1104"/>
                  </a:lnTo>
                  <a:lnTo>
                    <a:pt x="228" y="1140"/>
                  </a:lnTo>
                  <a:lnTo>
                    <a:pt x="240" y="1176"/>
                  </a:lnTo>
                  <a:lnTo>
                    <a:pt x="240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204" y="1356"/>
                  </a:lnTo>
                  <a:lnTo>
                    <a:pt x="180" y="1392"/>
                  </a:lnTo>
                  <a:lnTo>
                    <a:pt x="156" y="1428"/>
                  </a:lnTo>
                  <a:lnTo>
                    <a:pt x="120" y="1416"/>
                  </a:lnTo>
                  <a:lnTo>
                    <a:pt x="96" y="1380"/>
                  </a:lnTo>
                  <a:lnTo>
                    <a:pt x="96" y="1344"/>
                  </a:lnTo>
                  <a:lnTo>
                    <a:pt x="96" y="1308"/>
                  </a:lnTo>
                  <a:lnTo>
                    <a:pt x="96" y="1272"/>
                  </a:lnTo>
                  <a:lnTo>
                    <a:pt x="84" y="1236"/>
                  </a:lnTo>
                  <a:lnTo>
                    <a:pt x="72" y="1200"/>
                  </a:lnTo>
                  <a:lnTo>
                    <a:pt x="72" y="1164"/>
                  </a:lnTo>
                  <a:lnTo>
                    <a:pt x="72" y="1128"/>
                  </a:lnTo>
                  <a:lnTo>
                    <a:pt x="72" y="1092"/>
                  </a:lnTo>
                  <a:lnTo>
                    <a:pt x="72" y="1044"/>
                  </a:lnTo>
                  <a:lnTo>
                    <a:pt x="72" y="1008"/>
                  </a:lnTo>
                  <a:lnTo>
                    <a:pt x="72" y="972"/>
                  </a:lnTo>
                  <a:lnTo>
                    <a:pt x="84" y="936"/>
                  </a:lnTo>
                  <a:lnTo>
                    <a:pt x="96" y="900"/>
                  </a:lnTo>
                  <a:lnTo>
                    <a:pt x="108" y="864"/>
                  </a:lnTo>
                  <a:lnTo>
                    <a:pt x="120" y="828"/>
                  </a:lnTo>
                  <a:lnTo>
                    <a:pt x="132" y="792"/>
                  </a:lnTo>
                  <a:lnTo>
                    <a:pt x="132" y="756"/>
                  </a:lnTo>
                  <a:lnTo>
                    <a:pt x="132" y="720"/>
                  </a:lnTo>
                  <a:lnTo>
                    <a:pt x="108" y="708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auto">
            <a:xfrm>
              <a:off x="4752" y="1824"/>
              <a:ext cx="265" cy="1393"/>
            </a:xfrm>
            <a:custGeom>
              <a:avLst/>
              <a:gdLst>
                <a:gd name="T0" fmla="*/ 24 w 265"/>
                <a:gd name="T1" fmla="*/ 732 h 1393"/>
                <a:gd name="T2" fmla="*/ 24 w 265"/>
                <a:gd name="T3" fmla="*/ 660 h 1393"/>
                <a:gd name="T4" fmla="*/ 12 w 265"/>
                <a:gd name="T5" fmla="*/ 588 h 1393"/>
                <a:gd name="T6" fmla="*/ 0 w 265"/>
                <a:gd name="T7" fmla="*/ 516 h 1393"/>
                <a:gd name="T8" fmla="*/ 0 w 265"/>
                <a:gd name="T9" fmla="*/ 444 h 1393"/>
                <a:gd name="T10" fmla="*/ 12 w 265"/>
                <a:gd name="T11" fmla="*/ 372 h 1393"/>
                <a:gd name="T12" fmla="*/ 12 w 265"/>
                <a:gd name="T13" fmla="*/ 300 h 1393"/>
                <a:gd name="T14" fmla="*/ 0 w 265"/>
                <a:gd name="T15" fmla="*/ 228 h 1393"/>
                <a:gd name="T16" fmla="*/ 0 w 265"/>
                <a:gd name="T17" fmla="*/ 156 h 1393"/>
                <a:gd name="T18" fmla="*/ 12 w 265"/>
                <a:gd name="T19" fmla="*/ 84 h 1393"/>
                <a:gd name="T20" fmla="*/ 60 w 265"/>
                <a:gd name="T21" fmla="*/ 12 h 1393"/>
                <a:gd name="T22" fmla="*/ 132 w 265"/>
                <a:gd name="T23" fmla="*/ 0 h 1393"/>
                <a:gd name="T24" fmla="*/ 192 w 265"/>
                <a:gd name="T25" fmla="*/ 48 h 1393"/>
                <a:gd name="T26" fmla="*/ 228 w 265"/>
                <a:gd name="T27" fmla="*/ 120 h 1393"/>
                <a:gd name="T28" fmla="*/ 228 w 265"/>
                <a:gd name="T29" fmla="*/ 192 h 1393"/>
                <a:gd name="T30" fmla="*/ 216 w 265"/>
                <a:gd name="T31" fmla="*/ 264 h 1393"/>
                <a:gd name="T32" fmla="*/ 204 w 265"/>
                <a:gd name="T33" fmla="*/ 348 h 1393"/>
                <a:gd name="T34" fmla="*/ 192 w 265"/>
                <a:gd name="T35" fmla="*/ 420 h 1393"/>
                <a:gd name="T36" fmla="*/ 168 w 265"/>
                <a:gd name="T37" fmla="*/ 492 h 1393"/>
                <a:gd name="T38" fmla="*/ 156 w 265"/>
                <a:gd name="T39" fmla="*/ 564 h 1393"/>
                <a:gd name="T40" fmla="*/ 144 w 265"/>
                <a:gd name="T41" fmla="*/ 636 h 1393"/>
                <a:gd name="T42" fmla="*/ 144 w 265"/>
                <a:gd name="T43" fmla="*/ 708 h 1393"/>
                <a:gd name="T44" fmla="*/ 144 w 265"/>
                <a:gd name="T45" fmla="*/ 780 h 1393"/>
                <a:gd name="T46" fmla="*/ 192 w 265"/>
                <a:gd name="T47" fmla="*/ 852 h 1393"/>
                <a:gd name="T48" fmla="*/ 228 w 265"/>
                <a:gd name="T49" fmla="*/ 924 h 1393"/>
                <a:gd name="T50" fmla="*/ 252 w 265"/>
                <a:gd name="T51" fmla="*/ 996 h 1393"/>
                <a:gd name="T52" fmla="*/ 264 w 265"/>
                <a:gd name="T53" fmla="*/ 1068 h 1393"/>
                <a:gd name="T54" fmla="*/ 264 w 265"/>
                <a:gd name="T55" fmla="*/ 1140 h 1393"/>
                <a:gd name="T56" fmla="*/ 264 w 265"/>
                <a:gd name="T57" fmla="*/ 1212 h 1393"/>
                <a:gd name="T58" fmla="*/ 240 w 265"/>
                <a:gd name="T59" fmla="*/ 1284 h 1393"/>
                <a:gd name="T60" fmla="*/ 192 w 265"/>
                <a:gd name="T61" fmla="*/ 1356 h 1393"/>
                <a:gd name="T62" fmla="*/ 120 w 265"/>
                <a:gd name="T63" fmla="*/ 1392 h 1393"/>
                <a:gd name="T64" fmla="*/ 84 w 265"/>
                <a:gd name="T65" fmla="*/ 1320 h 1393"/>
                <a:gd name="T66" fmla="*/ 60 w 265"/>
                <a:gd name="T67" fmla="*/ 1248 h 1393"/>
                <a:gd name="T68" fmla="*/ 60 w 265"/>
                <a:gd name="T69" fmla="*/ 1176 h 1393"/>
                <a:gd name="T70" fmla="*/ 60 w 265"/>
                <a:gd name="T71" fmla="*/ 1104 h 1393"/>
                <a:gd name="T72" fmla="*/ 60 w 265"/>
                <a:gd name="T73" fmla="*/ 1032 h 1393"/>
                <a:gd name="T74" fmla="*/ 60 w 265"/>
                <a:gd name="T75" fmla="*/ 960 h 1393"/>
                <a:gd name="T76" fmla="*/ 60 w 265"/>
                <a:gd name="T77" fmla="*/ 888 h 1393"/>
                <a:gd name="T78" fmla="*/ 60 w 265"/>
                <a:gd name="T79" fmla="*/ 816 h 1393"/>
                <a:gd name="T80" fmla="*/ 48 w 265"/>
                <a:gd name="T81" fmla="*/ 768 h 13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1393"/>
                <a:gd name="T125" fmla="*/ 265 w 265"/>
                <a:gd name="T126" fmla="*/ 1393 h 13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1393">
                  <a:moveTo>
                    <a:pt x="48" y="768"/>
                  </a:moveTo>
                  <a:lnTo>
                    <a:pt x="24" y="732"/>
                  </a:lnTo>
                  <a:lnTo>
                    <a:pt x="24" y="696"/>
                  </a:lnTo>
                  <a:lnTo>
                    <a:pt x="24" y="660"/>
                  </a:lnTo>
                  <a:lnTo>
                    <a:pt x="24" y="624"/>
                  </a:lnTo>
                  <a:lnTo>
                    <a:pt x="12" y="588"/>
                  </a:lnTo>
                  <a:lnTo>
                    <a:pt x="0" y="552"/>
                  </a:lnTo>
                  <a:lnTo>
                    <a:pt x="0" y="516"/>
                  </a:lnTo>
                  <a:lnTo>
                    <a:pt x="0" y="480"/>
                  </a:lnTo>
                  <a:lnTo>
                    <a:pt x="0" y="444"/>
                  </a:lnTo>
                  <a:lnTo>
                    <a:pt x="12" y="408"/>
                  </a:lnTo>
                  <a:lnTo>
                    <a:pt x="12" y="372"/>
                  </a:lnTo>
                  <a:lnTo>
                    <a:pt x="12" y="336"/>
                  </a:lnTo>
                  <a:lnTo>
                    <a:pt x="12" y="300"/>
                  </a:lnTo>
                  <a:lnTo>
                    <a:pt x="12" y="264"/>
                  </a:lnTo>
                  <a:lnTo>
                    <a:pt x="0" y="228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20"/>
                  </a:lnTo>
                  <a:lnTo>
                    <a:pt x="12" y="84"/>
                  </a:lnTo>
                  <a:lnTo>
                    <a:pt x="24" y="48"/>
                  </a:lnTo>
                  <a:lnTo>
                    <a:pt x="60" y="12"/>
                  </a:lnTo>
                  <a:lnTo>
                    <a:pt x="96" y="0"/>
                  </a:lnTo>
                  <a:lnTo>
                    <a:pt x="132" y="0"/>
                  </a:lnTo>
                  <a:lnTo>
                    <a:pt x="168" y="12"/>
                  </a:lnTo>
                  <a:lnTo>
                    <a:pt x="192" y="48"/>
                  </a:lnTo>
                  <a:lnTo>
                    <a:pt x="216" y="84"/>
                  </a:lnTo>
                  <a:lnTo>
                    <a:pt x="228" y="120"/>
                  </a:lnTo>
                  <a:lnTo>
                    <a:pt x="228" y="156"/>
                  </a:lnTo>
                  <a:lnTo>
                    <a:pt x="228" y="192"/>
                  </a:lnTo>
                  <a:lnTo>
                    <a:pt x="228" y="228"/>
                  </a:lnTo>
                  <a:lnTo>
                    <a:pt x="216" y="264"/>
                  </a:lnTo>
                  <a:lnTo>
                    <a:pt x="204" y="312"/>
                  </a:lnTo>
                  <a:lnTo>
                    <a:pt x="204" y="348"/>
                  </a:lnTo>
                  <a:lnTo>
                    <a:pt x="192" y="384"/>
                  </a:lnTo>
                  <a:lnTo>
                    <a:pt x="192" y="420"/>
                  </a:lnTo>
                  <a:lnTo>
                    <a:pt x="180" y="456"/>
                  </a:lnTo>
                  <a:lnTo>
                    <a:pt x="168" y="492"/>
                  </a:lnTo>
                  <a:lnTo>
                    <a:pt x="168" y="528"/>
                  </a:lnTo>
                  <a:lnTo>
                    <a:pt x="156" y="564"/>
                  </a:lnTo>
                  <a:lnTo>
                    <a:pt x="144" y="600"/>
                  </a:lnTo>
                  <a:lnTo>
                    <a:pt x="144" y="636"/>
                  </a:lnTo>
                  <a:lnTo>
                    <a:pt x="144" y="672"/>
                  </a:lnTo>
                  <a:lnTo>
                    <a:pt x="144" y="708"/>
                  </a:lnTo>
                  <a:lnTo>
                    <a:pt x="144" y="744"/>
                  </a:lnTo>
                  <a:lnTo>
                    <a:pt x="144" y="780"/>
                  </a:lnTo>
                  <a:lnTo>
                    <a:pt x="168" y="816"/>
                  </a:lnTo>
                  <a:lnTo>
                    <a:pt x="192" y="852"/>
                  </a:lnTo>
                  <a:lnTo>
                    <a:pt x="216" y="888"/>
                  </a:lnTo>
                  <a:lnTo>
                    <a:pt x="228" y="924"/>
                  </a:lnTo>
                  <a:lnTo>
                    <a:pt x="240" y="960"/>
                  </a:lnTo>
                  <a:lnTo>
                    <a:pt x="252" y="996"/>
                  </a:lnTo>
                  <a:lnTo>
                    <a:pt x="264" y="1032"/>
                  </a:lnTo>
                  <a:lnTo>
                    <a:pt x="264" y="1068"/>
                  </a:lnTo>
                  <a:lnTo>
                    <a:pt x="264" y="1104"/>
                  </a:lnTo>
                  <a:lnTo>
                    <a:pt x="264" y="1140"/>
                  </a:lnTo>
                  <a:lnTo>
                    <a:pt x="264" y="1176"/>
                  </a:lnTo>
                  <a:lnTo>
                    <a:pt x="264" y="1212"/>
                  </a:lnTo>
                  <a:lnTo>
                    <a:pt x="240" y="1248"/>
                  </a:lnTo>
                  <a:lnTo>
                    <a:pt x="240" y="1284"/>
                  </a:lnTo>
                  <a:lnTo>
                    <a:pt x="216" y="1320"/>
                  </a:lnTo>
                  <a:lnTo>
                    <a:pt x="192" y="1356"/>
                  </a:lnTo>
                  <a:lnTo>
                    <a:pt x="156" y="1380"/>
                  </a:lnTo>
                  <a:lnTo>
                    <a:pt x="120" y="1392"/>
                  </a:lnTo>
                  <a:lnTo>
                    <a:pt x="108" y="1356"/>
                  </a:lnTo>
                  <a:lnTo>
                    <a:pt x="84" y="1320"/>
                  </a:lnTo>
                  <a:lnTo>
                    <a:pt x="72" y="1284"/>
                  </a:lnTo>
                  <a:lnTo>
                    <a:pt x="60" y="1248"/>
                  </a:lnTo>
                  <a:lnTo>
                    <a:pt x="60" y="1212"/>
                  </a:lnTo>
                  <a:lnTo>
                    <a:pt x="60" y="1176"/>
                  </a:lnTo>
                  <a:lnTo>
                    <a:pt x="60" y="1140"/>
                  </a:lnTo>
                  <a:lnTo>
                    <a:pt x="60" y="1104"/>
                  </a:lnTo>
                  <a:lnTo>
                    <a:pt x="60" y="1068"/>
                  </a:lnTo>
                  <a:lnTo>
                    <a:pt x="60" y="1032"/>
                  </a:lnTo>
                  <a:lnTo>
                    <a:pt x="60" y="996"/>
                  </a:lnTo>
                  <a:lnTo>
                    <a:pt x="60" y="960"/>
                  </a:lnTo>
                  <a:lnTo>
                    <a:pt x="60" y="924"/>
                  </a:lnTo>
                  <a:lnTo>
                    <a:pt x="60" y="888"/>
                  </a:lnTo>
                  <a:lnTo>
                    <a:pt x="60" y="852"/>
                  </a:lnTo>
                  <a:lnTo>
                    <a:pt x="60" y="816"/>
                  </a:lnTo>
                  <a:lnTo>
                    <a:pt x="60" y="780"/>
                  </a:lnTo>
                  <a:lnTo>
                    <a:pt x="48" y="768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4616" y="2408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auto">
            <a:xfrm>
              <a:off x="48" y="2184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auto">
            <a:xfrm>
              <a:off x="192" y="2184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104" y="2360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auto">
            <a:xfrm>
              <a:off x="336" y="2184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auto">
            <a:xfrm>
              <a:off x="480" y="2184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>
              <a:off x="392" y="2360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auto">
            <a:xfrm>
              <a:off x="2436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auto">
            <a:xfrm>
              <a:off x="2580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Oval 25"/>
            <p:cNvSpPr>
              <a:spLocks noChangeArrowheads="1"/>
            </p:cNvSpPr>
            <p:nvPr/>
          </p:nvSpPr>
          <p:spPr bwMode="auto">
            <a:xfrm>
              <a:off x="2548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auto">
            <a:xfrm>
              <a:off x="4404" y="34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auto">
            <a:xfrm>
              <a:off x="4548" y="34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Oval 28"/>
            <p:cNvSpPr>
              <a:spLocks noChangeArrowheads="1"/>
            </p:cNvSpPr>
            <p:nvPr/>
          </p:nvSpPr>
          <p:spPr bwMode="auto">
            <a:xfrm>
              <a:off x="4516" y="37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auto">
            <a:xfrm>
              <a:off x="4164" y="34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auto">
            <a:xfrm>
              <a:off x="4308" y="34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Oval 31"/>
            <p:cNvSpPr>
              <a:spLocks noChangeArrowheads="1"/>
            </p:cNvSpPr>
            <p:nvPr/>
          </p:nvSpPr>
          <p:spPr bwMode="auto">
            <a:xfrm>
              <a:off x="4276" y="37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auto">
            <a:xfrm>
              <a:off x="2196" y="195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auto">
            <a:xfrm>
              <a:off x="2340" y="195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Oval 34"/>
            <p:cNvSpPr>
              <a:spLocks noChangeArrowheads="1"/>
            </p:cNvSpPr>
            <p:nvPr/>
          </p:nvSpPr>
          <p:spPr bwMode="auto">
            <a:xfrm>
              <a:off x="2308" y="216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auto">
            <a:xfrm>
              <a:off x="5460" y="238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5604" y="238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Oval 37"/>
            <p:cNvSpPr>
              <a:spLocks noChangeArrowheads="1"/>
            </p:cNvSpPr>
            <p:nvPr/>
          </p:nvSpPr>
          <p:spPr bwMode="auto">
            <a:xfrm>
              <a:off x="5572" y="259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auto">
            <a:xfrm>
              <a:off x="372" y="162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Freeform 39"/>
            <p:cNvSpPr>
              <a:spLocks/>
            </p:cNvSpPr>
            <p:nvPr/>
          </p:nvSpPr>
          <p:spPr bwMode="auto">
            <a:xfrm>
              <a:off x="516" y="162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Oval 40"/>
            <p:cNvSpPr>
              <a:spLocks noChangeArrowheads="1"/>
            </p:cNvSpPr>
            <p:nvPr/>
          </p:nvSpPr>
          <p:spPr bwMode="auto">
            <a:xfrm>
              <a:off x="484" y="182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auto">
            <a:xfrm>
              <a:off x="132" y="162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auto">
            <a:xfrm>
              <a:off x="276" y="162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Oval 43"/>
            <p:cNvSpPr>
              <a:spLocks noChangeArrowheads="1"/>
            </p:cNvSpPr>
            <p:nvPr/>
          </p:nvSpPr>
          <p:spPr bwMode="auto">
            <a:xfrm>
              <a:off x="244" y="182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Freeform 44"/>
            <p:cNvSpPr>
              <a:spLocks/>
            </p:cNvSpPr>
            <p:nvPr/>
          </p:nvSpPr>
          <p:spPr bwMode="auto">
            <a:xfrm>
              <a:off x="5220" y="238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45"/>
            <p:cNvSpPr>
              <a:spLocks/>
            </p:cNvSpPr>
            <p:nvPr/>
          </p:nvSpPr>
          <p:spPr bwMode="auto">
            <a:xfrm>
              <a:off x="5364" y="238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Oval 46"/>
            <p:cNvSpPr>
              <a:spLocks noChangeArrowheads="1"/>
            </p:cNvSpPr>
            <p:nvPr/>
          </p:nvSpPr>
          <p:spPr bwMode="auto">
            <a:xfrm>
              <a:off x="5332" y="259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Freeform 47"/>
            <p:cNvSpPr>
              <a:spLocks/>
            </p:cNvSpPr>
            <p:nvPr/>
          </p:nvSpPr>
          <p:spPr bwMode="auto">
            <a:xfrm>
              <a:off x="1789" y="183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rgbClr val="F6BF69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48"/>
            <p:cNvSpPr>
              <a:spLocks/>
            </p:cNvSpPr>
            <p:nvPr/>
          </p:nvSpPr>
          <p:spPr bwMode="auto">
            <a:xfrm>
              <a:off x="1477" y="186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rgbClr val="F6BF69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Oval 49"/>
            <p:cNvSpPr>
              <a:spLocks noChangeArrowheads="1"/>
            </p:cNvSpPr>
            <p:nvPr/>
          </p:nvSpPr>
          <p:spPr bwMode="auto">
            <a:xfrm rot="60000">
              <a:off x="1688" y="283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Freeform 50"/>
            <p:cNvSpPr>
              <a:spLocks/>
            </p:cNvSpPr>
            <p:nvPr/>
          </p:nvSpPr>
          <p:spPr bwMode="auto">
            <a:xfrm>
              <a:off x="2178" y="2654"/>
              <a:ext cx="202" cy="1427"/>
            </a:xfrm>
            <a:custGeom>
              <a:avLst/>
              <a:gdLst>
                <a:gd name="T0" fmla="*/ 58 w 202"/>
                <a:gd name="T1" fmla="*/ 667 h 1427"/>
                <a:gd name="T2" fmla="*/ 40 w 202"/>
                <a:gd name="T3" fmla="*/ 593 h 1427"/>
                <a:gd name="T4" fmla="*/ 34 w 202"/>
                <a:gd name="T5" fmla="*/ 521 h 1427"/>
                <a:gd name="T6" fmla="*/ 28 w 202"/>
                <a:gd name="T7" fmla="*/ 448 h 1427"/>
                <a:gd name="T8" fmla="*/ 25 w 202"/>
                <a:gd name="T9" fmla="*/ 351 h 1427"/>
                <a:gd name="T10" fmla="*/ 8 w 202"/>
                <a:gd name="T11" fmla="*/ 266 h 1427"/>
                <a:gd name="T12" fmla="*/ 15 w 202"/>
                <a:gd name="T13" fmla="*/ 182 h 1427"/>
                <a:gd name="T14" fmla="*/ 23 w 202"/>
                <a:gd name="T15" fmla="*/ 98 h 1427"/>
                <a:gd name="T16" fmla="*/ 53 w 202"/>
                <a:gd name="T17" fmla="*/ 29 h 1427"/>
                <a:gd name="T18" fmla="*/ 140 w 202"/>
                <a:gd name="T19" fmla="*/ 0 h 1427"/>
                <a:gd name="T20" fmla="*/ 183 w 202"/>
                <a:gd name="T21" fmla="*/ 63 h 1427"/>
                <a:gd name="T22" fmla="*/ 201 w 202"/>
                <a:gd name="T23" fmla="*/ 137 h 1427"/>
                <a:gd name="T24" fmla="*/ 194 w 202"/>
                <a:gd name="T25" fmla="*/ 209 h 1427"/>
                <a:gd name="T26" fmla="*/ 187 w 202"/>
                <a:gd name="T27" fmla="*/ 293 h 1427"/>
                <a:gd name="T28" fmla="*/ 179 w 202"/>
                <a:gd name="T29" fmla="*/ 388 h 1427"/>
                <a:gd name="T30" fmla="*/ 172 w 202"/>
                <a:gd name="T31" fmla="*/ 460 h 1427"/>
                <a:gd name="T32" fmla="*/ 166 w 202"/>
                <a:gd name="T33" fmla="*/ 532 h 1427"/>
                <a:gd name="T34" fmla="*/ 160 w 202"/>
                <a:gd name="T35" fmla="*/ 603 h 1427"/>
                <a:gd name="T36" fmla="*/ 154 w 202"/>
                <a:gd name="T37" fmla="*/ 675 h 1427"/>
                <a:gd name="T38" fmla="*/ 147 w 202"/>
                <a:gd name="T39" fmla="*/ 747 h 1427"/>
                <a:gd name="T40" fmla="*/ 141 w 202"/>
                <a:gd name="T41" fmla="*/ 819 h 1427"/>
                <a:gd name="T42" fmla="*/ 135 w 202"/>
                <a:gd name="T43" fmla="*/ 890 h 1427"/>
                <a:gd name="T44" fmla="*/ 141 w 202"/>
                <a:gd name="T45" fmla="*/ 963 h 1427"/>
                <a:gd name="T46" fmla="*/ 158 w 202"/>
                <a:gd name="T47" fmla="*/ 1037 h 1427"/>
                <a:gd name="T48" fmla="*/ 164 w 202"/>
                <a:gd name="T49" fmla="*/ 1110 h 1427"/>
                <a:gd name="T50" fmla="*/ 170 w 202"/>
                <a:gd name="T51" fmla="*/ 1182 h 1427"/>
                <a:gd name="T52" fmla="*/ 163 w 202"/>
                <a:gd name="T53" fmla="*/ 1254 h 1427"/>
                <a:gd name="T54" fmla="*/ 133 w 202"/>
                <a:gd name="T55" fmla="*/ 1324 h 1427"/>
                <a:gd name="T56" fmla="*/ 91 w 202"/>
                <a:gd name="T57" fmla="*/ 1392 h 1427"/>
                <a:gd name="T58" fmla="*/ 29 w 202"/>
                <a:gd name="T59" fmla="*/ 1411 h 1427"/>
                <a:gd name="T60" fmla="*/ 11 w 202"/>
                <a:gd name="T61" fmla="*/ 1338 h 1427"/>
                <a:gd name="T62" fmla="*/ 17 w 202"/>
                <a:gd name="T63" fmla="*/ 1266 h 1427"/>
                <a:gd name="T64" fmla="*/ 0 w 202"/>
                <a:gd name="T65" fmla="*/ 1192 h 1427"/>
                <a:gd name="T66" fmla="*/ 6 w 202"/>
                <a:gd name="T67" fmla="*/ 1120 h 1427"/>
                <a:gd name="T68" fmla="*/ 13 w 202"/>
                <a:gd name="T69" fmla="*/ 1037 h 1427"/>
                <a:gd name="T70" fmla="*/ 20 w 202"/>
                <a:gd name="T71" fmla="*/ 965 h 1427"/>
                <a:gd name="T72" fmla="*/ 50 w 202"/>
                <a:gd name="T73" fmla="*/ 895 h 1427"/>
                <a:gd name="T74" fmla="*/ 80 w 202"/>
                <a:gd name="T75" fmla="*/ 826 h 1427"/>
                <a:gd name="T76" fmla="*/ 98 w 202"/>
                <a:gd name="T77" fmla="*/ 755 h 1427"/>
                <a:gd name="T78" fmla="*/ 79 w 202"/>
                <a:gd name="T79" fmla="*/ 705 h 1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2"/>
                <a:gd name="T121" fmla="*/ 0 h 1427"/>
                <a:gd name="T122" fmla="*/ 202 w 202"/>
                <a:gd name="T123" fmla="*/ 1427 h 14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2" h="1427">
                  <a:moveTo>
                    <a:pt x="79" y="705"/>
                  </a:moveTo>
                  <a:lnTo>
                    <a:pt x="58" y="667"/>
                  </a:lnTo>
                  <a:lnTo>
                    <a:pt x="49" y="630"/>
                  </a:lnTo>
                  <a:lnTo>
                    <a:pt x="40" y="593"/>
                  </a:lnTo>
                  <a:lnTo>
                    <a:pt x="31" y="557"/>
                  </a:lnTo>
                  <a:lnTo>
                    <a:pt x="34" y="521"/>
                  </a:lnTo>
                  <a:lnTo>
                    <a:pt x="25" y="484"/>
                  </a:lnTo>
                  <a:lnTo>
                    <a:pt x="28" y="448"/>
                  </a:lnTo>
                  <a:lnTo>
                    <a:pt x="21" y="399"/>
                  </a:lnTo>
                  <a:lnTo>
                    <a:pt x="25" y="351"/>
                  </a:lnTo>
                  <a:lnTo>
                    <a:pt x="17" y="303"/>
                  </a:lnTo>
                  <a:lnTo>
                    <a:pt x="8" y="266"/>
                  </a:lnTo>
                  <a:lnTo>
                    <a:pt x="11" y="230"/>
                  </a:lnTo>
                  <a:lnTo>
                    <a:pt x="15" y="182"/>
                  </a:lnTo>
                  <a:lnTo>
                    <a:pt x="20" y="134"/>
                  </a:lnTo>
                  <a:lnTo>
                    <a:pt x="23" y="98"/>
                  </a:lnTo>
                  <a:lnTo>
                    <a:pt x="38" y="63"/>
                  </a:lnTo>
                  <a:lnTo>
                    <a:pt x="53" y="29"/>
                  </a:lnTo>
                  <a:lnTo>
                    <a:pt x="103" y="9"/>
                  </a:lnTo>
                  <a:lnTo>
                    <a:pt x="140" y="0"/>
                  </a:lnTo>
                  <a:lnTo>
                    <a:pt x="174" y="27"/>
                  </a:lnTo>
                  <a:lnTo>
                    <a:pt x="183" y="63"/>
                  </a:lnTo>
                  <a:lnTo>
                    <a:pt x="192" y="100"/>
                  </a:lnTo>
                  <a:lnTo>
                    <a:pt x="201" y="137"/>
                  </a:lnTo>
                  <a:lnTo>
                    <a:pt x="198" y="173"/>
                  </a:lnTo>
                  <a:lnTo>
                    <a:pt x="194" y="209"/>
                  </a:lnTo>
                  <a:lnTo>
                    <a:pt x="191" y="245"/>
                  </a:lnTo>
                  <a:lnTo>
                    <a:pt x="187" y="293"/>
                  </a:lnTo>
                  <a:lnTo>
                    <a:pt x="183" y="340"/>
                  </a:lnTo>
                  <a:lnTo>
                    <a:pt x="179" y="388"/>
                  </a:lnTo>
                  <a:lnTo>
                    <a:pt x="176" y="424"/>
                  </a:lnTo>
                  <a:lnTo>
                    <a:pt x="172" y="460"/>
                  </a:lnTo>
                  <a:lnTo>
                    <a:pt x="169" y="496"/>
                  </a:lnTo>
                  <a:lnTo>
                    <a:pt x="166" y="532"/>
                  </a:lnTo>
                  <a:lnTo>
                    <a:pt x="163" y="568"/>
                  </a:lnTo>
                  <a:lnTo>
                    <a:pt x="160" y="603"/>
                  </a:lnTo>
                  <a:lnTo>
                    <a:pt x="157" y="639"/>
                  </a:lnTo>
                  <a:lnTo>
                    <a:pt x="154" y="675"/>
                  </a:lnTo>
                  <a:lnTo>
                    <a:pt x="151" y="711"/>
                  </a:lnTo>
                  <a:lnTo>
                    <a:pt x="147" y="747"/>
                  </a:lnTo>
                  <a:lnTo>
                    <a:pt x="144" y="783"/>
                  </a:lnTo>
                  <a:lnTo>
                    <a:pt x="141" y="819"/>
                  </a:lnTo>
                  <a:lnTo>
                    <a:pt x="138" y="854"/>
                  </a:lnTo>
                  <a:lnTo>
                    <a:pt x="135" y="890"/>
                  </a:lnTo>
                  <a:lnTo>
                    <a:pt x="144" y="927"/>
                  </a:lnTo>
                  <a:lnTo>
                    <a:pt x="141" y="963"/>
                  </a:lnTo>
                  <a:lnTo>
                    <a:pt x="149" y="1000"/>
                  </a:lnTo>
                  <a:lnTo>
                    <a:pt x="158" y="1037"/>
                  </a:lnTo>
                  <a:lnTo>
                    <a:pt x="167" y="1074"/>
                  </a:lnTo>
                  <a:lnTo>
                    <a:pt x="164" y="1110"/>
                  </a:lnTo>
                  <a:lnTo>
                    <a:pt x="161" y="1145"/>
                  </a:lnTo>
                  <a:lnTo>
                    <a:pt x="170" y="1182"/>
                  </a:lnTo>
                  <a:lnTo>
                    <a:pt x="167" y="1218"/>
                  </a:lnTo>
                  <a:lnTo>
                    <a:pt x="163" y="1254"/>
                  </a:lnTo>
                  <a:lnTo>
                    <a:pt x="160" y="1290"/>
                  </a:lnTo>
                  <a:lnTo>
                    <a:pt x="133" y="1324"/>
                  </a:lnTo>
                  <a:lnTo>
                    <a:pt x="118" y="1359"/>
                  </a:lnTo>
                  <a:lnTo>
                    <a:pt x="91" y="1392"/>
                  </a:lnTo>
                  <a:lnTo>
                    <a:pt x="64" y="1426"/>
                  </a:lnTo>
                  <a:lnTo>
                    <a:pt x="29" y="1411"/>
                  </a:lnTo>
                  <a:lnTo>
                    <a:pt x="8" y="1373"/>
                  </a:lnTo>
                  <a:lnTo>
                    <a:pt x="11" y="1338"/>
                  </a:lnTo>
                  <a:lnTo>
                    <a:pt x="14" y="1302"/>
                  </a:lnTo>
                  <a:lnTo>
                    <a:pt x="17" y="1266"/>
                  </a:lnTo>
                  <a:lnTo>
                    <a:pt x="9" y="1229"/>
                  </a:lnTo>
                  <a:lnTo>
                    <a:pt x="0" y="1192"/>
                  </a:lnTo>
                  <a:lnTo>
                    <a:pt x="3" y="1156"/>
                  </a:lnTo>
                  <a:lnTo>
                    <a:pt x="6" y="1120"/>
                  </a:lnTo>
                  <a:lnTo>
                    <a:pt x="9" y="1085"/>
                  </a:lnTo>
                  <a:lnTo>
                    <a:pt x="13" y="1037"/>
                  </a:lnTo>
                  <a:lnTo>
                    <a:pt x="16" y="1001"/>
                  </a:lnTo>
                  <a:lnTo>
                    <a:pt x="20" y="965"/>
                  </a:lnTo>
                  <a:lnTo>
                    <a:pt x="35" y="930"/>
                  </a:lnTo>
                  <a:lnTo>
                    <a:pt x="50" y="895"/>
                  </a:lnTo>
                  <a:lnTo>
                    <a:pt x="65" y="860"/>
                  </a:lnTo>
                  <a:lnTo>
                    <a:pt x="80" y="826"/>
                  </a:lnTo>
                  <a:lnTo>
                    <a:pt x="95" y="791"/>
                  </a:lnTo>
                  <a:lnTo>
                    <a:pt x="98" y="755"/>
                  </a:lnTo>
                  <a:lnTo>
                    <a:pt x="101" y="719"/>
                  </a:lnTo>
                  <a:lnTo>
                    <a:pt x="79" y="705"/>
                  </a:lnTo>
                </a:path>
              </a:pathLst>
            </a:custGeom>
            <a:solidFill>
              <a:srgbClr val="009688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51"/>
            <p:cNvSpPr>
              <a:spLocks/>
            </p:cNvSpPr>
            <p:nvPr/>
          </p:nvSpPr>
          <p:spPr bwMode="auto">
            <a:xfrm>
              <a:off x="2354" y="2640"/>
              <a:ext cx="287" cy="1387"/>
            </a:xfrm>
            <a:custGeom>
              <a:avLst/>
              <a:gdLst>
                <a:gd name="T0" fmla="*/ 18 w 287"/>
                <a:gd name="T1" fmla="*/ 720 h 1387"/>
                <a:gd name="T2" fmla="*/ 26 w 287"/>
                <a:gd name="T3" fmla="*/ 648 h 1387"/>
                <a:gd name="T4" fmla="*/ 22 w 287"/>
                <a:gd name="T5" fmla="*/ 576 h 1387"/>
                <a:gd name="T6" fmla="*/ 17 w 287"/>
                <a:gd name="T7" fmla="*/ 503 h 1387"/>
                <a:gd name="T8" fmla="*/ 24 w 287"/>
                <a:gd name="T9" fmla="*/ 431 h 1387"/>
                <a:gd name="T10" fmla="*/ 44 w 287"/>
                <a:gd name="T11" fmla="*/ 361 h 1387"/>
                <a:gd name="T12" fmla="*/ 52 w 287"/>
                <a:gd name="T13" fmla="*/ 291 h 1387"/>
                <a:gd name="T14" fmla="*/ 47 w 287"/>
                <a:gd name="T15" fmla="*/ 217 h 1387"/>
                <a:gd name="T16" fmla="*/ 54 w 287"/>
                <a:gd name="T17" fmla="*/ 146 h 1387"/>
                <a:gd name="T18" fmla="*/ 74 w 287"/>
                <a:gd name="T19" fmla="*/ 75 h 1387"/>
                <a:gd name="T20" fmla="*/ 130 w 287"/>
                <a:gd name="T21" fmla="*/ 8 h 1387"/>
                <a:gd name="T22" fmla="*/ 202 w 287"/>
                <a:gd name="T23" fmla="*/ 4 h 1387"/>
                <a:gd name="T24" fmla="*/ 258 w 287"/>
                <a:gd name="T25" fmla="*/ 58 h 1387"/>
                <a:gd name="T26" fmla="*/ 286 w 287"/>
                <a:gd name="T27" fmla="*/ 134 h 1387"/>
                <a:gd name="T28" fmla="*/ 278 w 287"/>
                <a:gd name="T29" fmla="*/ 205 h 1387"/>
                <a:gd name="T30" fmla="*/ 259 w 287"/>
                <a:gd name="T31" fmla="*/ 276 h 1387"/>
                <a:gd name="T32" fmla="*/ 238 w 287"/>
                <a:gd name="T33" fmla="*/ 357 h 1387"/>
                <a:gd name="T34" fmla="*/ 218 w 287"/>
                <a:gd name="T35" fmla="*/ 427 h 1387"/>
                <a:gd name="T36" fmla="*/ 187 w 287"/>
                <a:gd name="T37" fmla="*/ 496 h 1387"/>
                <a:gd name="T38" fmla="*/ 168 w 287"/>
                <a:gd name="T39" fmla="*/ 567 h 1387"/>
                <a:gd name="T40" fmla="*/ 148 w 287"/>
                <a:gd name="T41" fmla="*/ 638 h 1387"/>
                <a:gd name="T42" fmla="*/ 140 w 287"/>
                <a:gd name="T43" fmla="*/ 710 h 1387"/>
                <a:gd name="T44" fmla="*/ 133 w 287"/>
                <a:gd name="T45" fmla="*/ 781 h 1387"/>
                <a:gd name="T46" fmla="*/ 174 w 287"/>
                <a:gd name="T47" fmla="*/ 858 h 1387"/>
                <a:gd name="T48" fmla="*/ 202 w 287"/>
                <a:gd name="T49" fmla="*/ 933 h 1387"/>
                <a:gd name="T50" fmla="*/ 218 w 287"/>
                <a:gd name="T51" fmla="*/ 1007 h 1387"/>
                <a:gd name="T52" fmla="*/ 223 w 287"/>
                <a:gd name="T53" fmla="*/ 1079 h 1387"/>
                <a:gd name="T54" fmla="*/ 215 w 287"/>
                <a:gd name="T55" fmla="*/ 1151 h 1387"/>
                <a:gd name="T56" fmla="*/ 208 w 287"/>
                <a:gd name="T57" fmla="*/ 1222 h 1387"/>
                <a:gd name="T58" fmla="*/ 176 w 287"/>
                <a:gd name="T59" fmla="*/ 1292 h 1387"/>
                <a:gd name="T60" fmla="*/ 120 w 287"/>
                <a:gd name="T61" fmla="*/ 1358 h 1387"/>
                <a:gd name="T62" fmla="*/ 46 w 287"/>
                <a:gd name="T63" fmla="*/ 1386 h 1387"/>
                <a:gd name="T64" fmla="*/ 16 w 287"/>
                <a:gd name="T65" fmla="*/ 1311 h 1387"/>
                <a:gd name="T66" fmla="*/ 0 w 287"/>
                <a:gd name="T67" fmla="*/ 1237 h 1387"/>
                <a:gd name="T68" fmla="*/ 8 w 287"/>
                <a:gd name="T69" fmla="*/ 1165 h 1387"/>
                <a:gd name="T70" fmla="*/ 16 w 287"/>
                <a:gd name="T71" fmla="*/ 1093 h 1387"/>
                <a:gd name="T72" fmla="*/ 23 w 287"/>
                <a:gd name="T73" fmla="*/ 1023 h 1387"/>
                <a:gd name="T74" fmla="*/ 30 w 287"/>
                <a:gd name="T75" fmla="*/ 951 h 1387"/>
                <a:gd name="T76" fmla="*/ 38 w 287"/>
                <a:gd name="T77" fmla="*/ 880 h 1387"/>
                <a:gd name="T78" fmla="*/ 46 w 287"/>
                <a:gd name="T79" fmla="*/ 808 h 1387"/>
                <a:gd name="T80" fmla="*/ 38 w 287"/>
                <a:gd name="T81" fmla="*/ 759 h 13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7"/>
                <a:gd name="T124" fmla="*/ 0 h 1387"/>
                <a:gd name="T125" fmla="*/ 287 w 287"/>
                <a:gd name="T126" fmla="*/ 1387 h 13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7" h="1387">
                  <a:moveTo>
                    <a:pt x="38" y="759"/>
                  </a:moveTo>
                  <a:lnTo>
                    <a:pt x="18" y="720"/>
                  </a:lnTo>
                  <a:lnTo>
                    <a:pt x="22" y="684"/>
                  </a:lnTo>
                  <a:lnTo>
                    <a:pt x="26" y="648"/>
                  </a:lnTo>
                  <a:lnTo>
                    <a:pt x="30" y="613"/>
                  </a:lnTo>
                  <a:lnTo>
                    <a:pt x="22" y="576"/>
                  </a:lnTo>
                  <a:lnTo>
                    <a:pt x="14" y="538"/>
                  </a:lnTo>
                  <a:lnTo>
                    <a:pt x="17" y="503"/>
                  </a:lnTo>
                  <a:lnTo>
                    <a:pt x="21" y="467"/>
                  </a:lnTo>
                  <a:lnTo>
                    <a:pt x="24" y="431"/>
                  </a:lnTo>
                  <a:lnTo>
                    <a:pt x="40" y="396"/>
                  </a:lnTo>
                  <a:lnTo>
                    <a:pt x="44" y="361"/>
                  </a:lnTo>
                  <a:lnTo>
                    <a:pt x="48" y="325"/>
                  </a:lnTo>
                  <a:lnTo>
                    <a:pt x="52" y="291"/>
                  </a:lnTo>
                  <a:lnTo>
                    <a:pt x="56" y="255"/>
                  </a:lnTo>
                  <a:lnTo>
                    <a:pt x="47" y="217"/>
                  </a:lnTo>
                  <a:lnTo>
                    <a:pt x="51" y="181"/>
                  </a:lnTo>
                  <a:lnTo>
                    <a:pt x="54" y="146"/>
                  </a:lnTo>
                  <a:lnTo>
                    <a:pt x="70" y="111"/>
                  </a:lnTo>
                  <a:lnTo>
                    <a:pt x="74" y="75"/>
                  </a:lnTo>
                  <a:lnTo>
                    <a:pt x="90" y="40"/>
                  </a:lnTo>
                  <a:lnTo>
                    <a:pt x="130" y="8"/>
                  </a:lnTo>
                  <a:lnTo>
                    <a:pt x="166" y="0"/>
                  </a:lnTo>
                  <a:lnTo>
                    <a:pt x="202" y="4"/>
                  </a:lnTo>
                  <a:lnTo>
                    <a:pt x="238" y="20"/>
                  </a:lnTo>
                  <a:lnTo>
                    <a:pt x="258" y="58"/>
                  </a:lnTo>
                  <a:lnTo>
                    <a:pt x="278" y="96"/>
                  </a:lnTo>
                  <a:lnTo>
                    <a:pt x="286" y="134"/>
                  </a:lnTo>
                  <a:lnTo>
                    <a:pt x="282" y="169"/>
                  </a:lnTo>
                  <a:lnTo>
                    <a:pt x="278" y="205"/>
                  </a:lnTo>
                  <a:lnTo>
                    <a:pt x="274" y="241"/>
                  </a:lnTo>
                  <a:lnTo>
                    <a:pt x="259" y="276"/>
                  </a:lnTo>
                  <a:lnTo>
                    <a:pt x="242" y="323"/>
                  </a:lnTo>
                  <a:lnTo>
                    <a:pt x="238" y="357"/>
                  </a:lnTo>
                  <a:lnTo>
                    <a:pt x="222" y="391"/>
                  </a:lnTo>
                  <a:lnTo>
                    <a:pt x="218" y="427"/>
                  </a:lnTo>
                  <a:lnTo>
                    <a:pt x="203" y="462"/>
                  </a:lnTo>
                  <a:lnTo>
                    <a:pt x="187" y="496"/>
                  </a:lnTo>
                  <a:lnTo>
                    <a:pt x="184" y="532"/>
                  </a:lnTo>
                  <a:lnTo>
                    <a:pt x="168" y="567"/>
                  </a:lnTo>
                  <a:lnTo>
                    <a:pt x="152" y="602"/>
                  </a:lnTo>
                  <a:lnTo>
                    <a:pt x="148" y="638"/>
                  </a:lnTo>
                  <a:lnTo>
                    <a:pt x="144" y="674"/>
                  </a:lnTo>
                  <a:lnTo>
                    <a:pt x="140" y="710"/>
                  </a:lnTo>
                  <a:lnTo>
                    <a:pt x="136" y="745"/>
                  </a:lnTo>
                  <a:lnTo>
                    <a:pt x="133" y="781"/>
                  </a:lnTo>
                  <a:lnTo>
                    <a:pt x="154" y="820"/>
                  </a:lnTo>
                  <a:lnTo>
                    <a:pt x="174" y="858"/>
                  </a:lnTo>
                  <a:lnTo>
                    <a:pt x="194" y="896"/>
                  </a:lnTo>
                  <a:lnTo>
                    <a:pt x="202" y="933"/>
                  </a:lnTo>
                  <a:lnTo>
                    <a:pt x="210" y="971"/>
                  </a:lnTo>
                  <a:lnTo>
                    <a:pt x="218" y="1007"/>
                  </a:lnTo>
                  <a:lnTo>
                    <a:pt x="226" y="1045"/>
                  </a:lnTo>
                  <a:lnTo>
                    <a:pt x="223" y="1079"/>
                  </a:lnTo>
                  <a:lnTo>
                    <a:pt x="219" y="1115"/>
                  </a:lnTo>
                  <a:lnTo>
                    <a:pt x="215" y="1151"/>
                  </a:lnTo>
                  <a:lnTo>
                    <a:pt x="211" y="1187"/>
                  </a:lnTo>
                  <a:lnTo>
                    <a:pt x="208" y="1222"/>
                  </a:lnTo>
                  <a:lnTo>
                    <a:pt x="180" y="1256"/>
                  </a:lnTo>
                  <a:lnTo>
                    <a:pt x="176" y="1292"/>
                  </a:lnTo>
                  <a:lnTo>
                    <a:pt x="148" y="1325"/>
                  </a:lnTo>
                  <a:lnTo>
                    <a:pt x="120" y="1358"/>
                  </a:lnTo>
                  <a:lnTo>
                    <a:pt x="82" y="1378"/>
                  </a:lnTo>
                  <a:lnTo>
                    <a:pt x="46" y="1386"/>
                  </a:lnTo>
                  <a:lnTo>
                    <a:pt x="36" y="1350"/>
                  </a:lnTo>
                  <a:lnTo>
                    <a:pt x="16" y="1311"/>
                  </a:lnTo>
                  <a:lnTo>
                    <a:pt x="8" y="1274"/>
                  </a:lnTo>
                  <a:lnTo>
                    <a:pt x="0" y="1237"/>
                  </a:lnTo>
                  <a:lnTo>
                    <a:pt x="4" y="1201"/>
                  </a:lnTo>
                  <a:lnTo>
                    <a:pt x="8" y="1165"/>
                  </a:lnTo>
                  <a:lnTo>
                    <a:pt x="12" y="1129"/>
                  </a:lnTo>
                  <a:lnTo>
                    <a:pt x="16" y="1093"/>
                  </a:lnTo>
                  <a:lnTo>
                    <a:pt x="20" y="1057"/>
                  </a:lnTo>
                  <a:lnTo>
                    <a:pt x="23" y="1023"/>
                  </a:lnTo>
                  <a:lnTo>
                    <a:pt x="26" y="987"/>
                  </a:lnTo>
                  <a:lnTo>
                    <a:pt x="30" y="951"/>
                  </a:lnTo>
                  <a:lnTo>
                    <a:pt x="34" y="916"/>
                  </a:lnTo>
                  <a:lnTo>
                    <a:pt x="38" y="880"/>
                  </a:lnTo>
                  <a:lnTo>
                    <a:pt x="42" y="844"/>
                  </a:lnTo>
                  <a:lnTo>
                    <a:pt x="46" y="808"/>
                  </a:lnTo>
                  <a:lnTo>
                    <a:pt x="50" y="772"/>
                  </a:lnTo>
                  <a:lnTo>
                    <a:pt x="38" y="759"/>
                  </a:lnTo>
                </a:path>
              </a:pathLst>
            </a:custGeom>
            <a:solidFill>
              <a:srgbClr val="009688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Oval 52"/>
            <p:cNvSpPr>
              <a:spLocks noChangeArrowheads="1"/>
            </p:cNvSpPr>
            <p:nvPr/>
          </p:nvSpPr>
          <p:spPr bwMode="auto">
            <a:xfrm>
              <a:off x="2216" y="3224"/>
              <a:ext cx="272" cy="320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Freeform 53"/>
            <p:cNvSpPr>
              <a:spLocks/>
            </p:cNvSpPr>
            <p:nvPr/>
          </p:nvSpPr>
          <p:spPr bwMode="auto">
            <a:xfrm>
              <a:off x="804" y="22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54"/>
            <p:cNvSpPr>
              <a:spLocks/>
            </p:cNvSpPr>
            <p:nvPr/>
          </p:nvSpPr>
          <p:spPr bwMode="auto">
            <a:xfrm>
              <a:off x="948" y="22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Oval 55"/>
            <p:cNvSpPr>
              <a:spLocks noChangeArrowheads="1"/>
            </p:cNvSpPr>
            <p:nvPr/>
          </p:nvSpPr>
          <p:spPr bwMode="auto">
            <a:xfrm>
              <a:off x="868" y="25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Freeform 56"/>
            <p:cNvSpPr>
              <a:spLocks/>
            </p:cNvSpPr>
            <p:nvPr/>
          </p:nvSpPr>
          <p:spPr bwMode="auto">
            <a:xfrm>
              <a:off x="1572" y="13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57"/>
            <p:cNvSpPr>
              <a:spLocks/>
            </p:cNvSpPr>
            <p:nvPr/>
          </p:nvSpPr>
          <p:spPr bwMode="auto">
            <a:xfrm>
              <a:off x="1716" y="13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Oval 58"/>
            <p:cNvSpPr>
              <a:spLocks noChangeArrowheads="1"/>
            </p:cNvSpPr>
            <p:nvPr/>
          </p:nvSpPr>
          <p:spPr bwMode="auto">
            <a:xfrm>
              <a:off x="1684" y="15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Freeform 59"/>
            <p:cNvSpPr>
              <a:spLocks/>
            </p:cNvSpPr>
            <p:nvPr/>
          </p:nvSpPr>
          <p:spPr bwMode="auto">
            <a:xfrm>
              <a:off x="1332" y="13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Freeform 60"/>
            <p:cNvSpPr>
              <a:spLocks/>
            </p:cNvSpPr>
            <p:nvPr/>
          </p:nvSpPr>
          <p:spPr bwMode="auto">
            <a:xfrm>
              <a:off x="1476" y="13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Oval 61"/>
            <p:cNvSpPr>
              <a:spLocks noChangeArrowheads="1"/>
            </p:cNvSpPr>
            <p:nvPr/>
          </p:nvSpPr>
          <p:spPr bwMode="auto">
            <a:xfrm>
              <a:off x="1444" y="15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6" name="Freeform 62"/>
            <p:cNvSpPr>
              <a:spLocks/>
            </p:cNvSpPr>
            <p:nvPr/>
          </p:nvSpPr>
          <p:spPr bwMode="auto">
            <a:xfrm>
              <a:off x="1044" y="22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Freeform 63"/>
            <p:cNvSpPr>
              <a:spLocks/>
            </p:cNvSpPr>
            <p:nvPr/>
          </p:nvSpPr>
          <p:spPr bwMode="auto">
            <a:xfrm>
              <a:off x="1188" y="22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Oval 64"/>
            <p:cNvSpPr>
              <a:spLocks noChangeArrowheads="1"/>
            </p:cNvSpPr>
            <p:nvPr/>
          </p:nvSpPr>
          <p:spPr bwMode="auto">
            <a:xfrm>
              <a:off x="1156" y="25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9" name="Freeform 65"/>
            <p:cNvSpPr>
              <a:spLocks/>
            </p:cNvSpPr>
            <p:nvPr/>
          </p:nvSpPr>
          <p:spPr bwMode="auto">
            <a:xfrm>
              <a:off x="5460" y="296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Freeform 66"/>
            <p:cNvSpPr>
              <a:spLocks/>
            </p:cNvSpPr>
            <p:nvPr/>
          </p:nvSpPr>
          <p:spPr bwMode="auto">
            <a:xfrm>
              <a:off x="5604" y="296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Oval 67"/>
            <p:cNvSpPr>
              <a:spLocks noChangeArrowheads="1"/>
            </p:cNvSpPr>
            <p:nvPr/>
          </p:nvSpPr>
          <p:spPr bwMode="auto">
            <a:xfrm>
              <a:off x="5572" y="317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Freeform 68"/>
            <p:cNvSpPr>
              <a:spLocks/>
            </p:cNvSpPr>
            <p:nvPr/>
          </p:nvSpPr>
          <p:spPr bwMode="auto">
            <a:xfrm>
              <a:off x="5460" y="171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rgbClr val="9234DB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Freeform 69"/>
            <p:cNvSpPr>
              <a:spLocks/>
            </p:cNvSpPr>
            <p:nvPr/>
          </p:nvSpPr>
          <p:spPr bwMode="auto">
            <a:xfrm>
              <a:off x="5604" y="17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Oval 70"/>
            <p:cNvSpPr>
              <a:spLocks noChangeArrowheads="1"/>
            </p:cNvSpPr>
            <p:nvPr/>
          </p:nvSpPr>
          <p:spPr bwMode="auto">
            <a:xfrm>
              <a:off x="5572" y="192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Freeform 71"/>
            <p:cNvSpPr>
              <a:spLocks/>
            </p:cNvSpPr>
            <p:nvPr/>
          </p:nvSpPr>
          <p:spPr bwMode="auto">
            <a:xfrm>
              <a:off x="5220" y="171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rgbClr val="9234DB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Freeform 72"/>
            <p:cNvSpPr>
              <a:spLocks/>
            </p:cNvSpPr>
            <p:nvPr/>
          </p:nvSpPr>
          <p:spPr bwMode="auto">
            <a:xfrm>
              <a:off x="5364" y="17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Oval 73"/>
            <p:cNvSpPr>
              <a:spLocks noChangeArrowheads="1"/>
            </p:cNvSpPr>
            <p:nvPr/>
          </p:nvSpPr>
          <p:spPr bwMode="auto">
            <a:xfrm>
              <a:off x="5332" y="192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8" name="Freeform 74"/>
            <p:cNvSpPr>
              <a:spLocks/>
            </p:cNvSpPr>
            <p:nvPr/>
          </p:nvSpPr>
          <p:spPr bwMode="auto">
            <a:xfrm>
              <a:off x="5220" y="296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Freeform 75"/>
            <p:cNvSpPr>
              <a:spLocks/>
            </p:cNvSpPr>
            <p:nvPr/>
          </p:nvSpPr>
          <p:spPr bwMode="auto">
            <a:xfrm>
              <a:off x="5364" y="296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Oval 76"/>
            <p:cNvSpPr>
              <a:spLocks noChangeArrowheads="1"/>
            </p:cNvSpPr>
            <p:nvPr/>
          </p:nvSpPr>
          <p:spPr bwMode="auto">
            <a:xfrm>
              <a:off x="5332" y="317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1" name="Freeform 77"/>
            <p:cNvSpPr>
              <a:spLocks/>
            </p:cNvSpPr>
            <p:nvPr/>
          </p:nvSpPr>
          <p:spPr bwMode="auto">
            <a:xfrm>
              <a:off x="4692" y="330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78"/>
            <p:cNvSpPr>
              <a:spLocks/>
            </p:cNvSpPr>
            <p:nvPr/>
          </p:nvSpPr>
          <p:spPr bwMode="auto">
            <a:xfrm>
              <a:off x="4836" y="330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Oval 79"/>
            <p:cNvSpPr>
              <a:spLocks noChangeArrowheads="1"/>
            </p:cNvSpPr>
            <p:nvPr/>
          </p:nvSpPr>
          <p:spPr bwMode="auto">
            <a:xfrm>
              <a:off x="4756" y="350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4" name="Freeform 80"/>
            <p:cNvSpPr>
              <a:spLocks/>
            </p:cNvSpPr>
            <p:nvPr/>
          </p:nvSpPr>
          <p:spPr bwMode="auto">
            <a:xfrm>
              <a:off x="5460" y="363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81"/>
            <p:cNvSpPr>
              <a:spLocks/>
            </p:cNvSpPr>
            <p:nvPr/>
          </p:nvSpPr>
          <p:spPr bwMode="auto">
            <a:xfrm>
              <a:off x="5604" y="363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Oval 82"/>
            <p:cNvSpPr>
              <a:spLocks noChangeArrowheads="1"/>
            </p:cNvSpPr>
            <p:nvPr/>
          </p:nvSpPr>
          <p:spPr bwMode="auto">
            <a:xfrm>
              <a:off x="5572" y="384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Freeform 83"/>
            <p:cNvSpPr>
              <a:spLocks/>
            </p:cNvSpPr>
            <p:nvPr/>
          </p:nvSpPr>
          <p:spPr bwMode="auto">
            <a:xfrm>
              <a:off x="5220" y="363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84"/>
            <p:cNvSpPr>
              <a:spLocks/>
            </p:cNvSpPr>
            <p:nvPr/>
          </p:nvSpPr>
          <p:spPr bwMode="auto">
            <a:xfrm>
              <a:off x="5364" y="363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Oval 85"/>
            <p:cNvSpPr>
              <a:spLocks noChangeArrowheads="1"/>
            </p:cNvSpPr>
            <p:nvPr/>
          </p:nvSpPr>
          <p:spPr bwMode="auto">
            <a:xfrm>
              <a:off x="5332" y="384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0" name="Freeform 86"/>
            <p:cNvSpPr>
              <a:spLocks/>
            </p:cNvSpPr>
            <p:nvPr/>
          </p:nvSpPr>
          <p:spPr bwMode="auto">
            <a:xfrm>
              <a:off x="4932" y="3300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87"/>
            <p:cNvSpPr>
              <a:spLocks/>
            </p:cNvSpPr>
            <p:nvPr/>
          </p:nvSpPr>
          <p:spPr bwMode="auto">
            <a:xfrm>
              <a:off x="5076" y="3300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Oval 88"/>
            <p:cNvSpPr>
              <a:spLocks noChangeArrowheads="1"/>
            </p:cNvSpPr>
            <p:nvPr/>
          </p:nvSpPr>
          <p:spPr bwMode="auto">
            <a:xfrm>
              <a:off x="5044" y="3508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3" name="Freeform 89"/>
            <p:cNvSpPr>
              <a:spLocks/>
            </p:cNvSpPr>
            <p:nvPr/>
          </p:nvSpPr>
          <p:spPr bwMode="auto">
            <a:xfrm>
              <a:off x="864" y="3288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90"/>
            <p:cNvSpPr>
              <a:spLocks/>
            </p:cNvSpPr>
            <p:nvPr/>
          </p:nvSpPr>
          <p:spPr bwMode="auto">
            <a:xfrm>
              <a:off x="1008" y="3288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Oval 91"/>
            <p:cNvSpPr>
              <a:spLocks noChangeArrowheads="1"/>
            </p:cNvSpPr>
            <p:nvPr/>
          </p:nvSpPr>
          <p:spPr bwMode="auto">
            <a:xfrm>
              <a:off x="920" y="3464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6" name="Freeform 92"/>
            <p:cNvSpPr>
              <a:spLocks/>
            </p:cNvSpPr>
            <p:nvPr/>
          </p:nvSpPr>
          <p:spPr bwMode="auto">
            <a:xfrm>
              <a:off x="1152" y="3288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93"/>
            <p:cNvSpPr>
              <a:spLocks/>
            </p:cNvSpPr>
            <p:nvPr/>
          </p:nvSpPr>
          <p:spPr bwMode="auto">
            <a:xfrm>
              <a:off x="1296" y="3288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Oval 94"/>
            <p:cNvSpPr>
              <a:spLocks noChangeArrowheads="1"/>
            </p:cNvSpPr>
            <p:nvPr/>
          </p:nvSpPr>
          <p:spPr bwMode="auto">
            <a:xfrm>
              <a:off x="1208" y="3464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9" name="Freeform 95"/>
            <p:cNvSpPr>
              <a:spLocks/>
            </p:cNvSpPr>
            <p:nvPr/>
          </p:nvSpPr>
          <p:spPr bwMode="auto">
            <a:xfrm>
              <a:off x="5136" y="1032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96"/>
            <p:cNvSpPr>
              <a:spLocks/>
            </p:cNvSpPr>
            <p:nvPr/>
          </p:nvSpPr>
          <p:spPr bwMode="auto">
            <a:xfrm>
              <a:off x="5280" y="1032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Oval 97"/>
            <p:cNvSpPr>
              <a:spLocks noChangeArrowheads="1"/>
            </p:cNvSpPr>
            <p:nvPr/>
          </p:nvSpPr>
          <p:spPr bwMode="auto">
            <a:xfrm>
              <a:off x="5192" y="1208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Freeform 98"/>
            <p:cNvSpPr>
              <a:spLocks/>
            </p:cNvSpPr>
            <p:nvPr/>
          </p:nvSpPr>
          <p:spPr bwMode="auto">
            <a:xfrm>
              <a:off x="5424" y="1032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99"/>
            <p:cNvSpPr>
              <a:spLocks/>
            </p:cNvSpPr>
            <p:nvPr/>
          </p:nvSpPr>
          <p:spPr bwMode="auto">
            <a:xfrm>
              <a:off x="5568" y="1032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Oval 100"/>
            <p:cNvSpPr>
              <a:spLocks noChangeArrowheads="1"/>
            </p:cNvSpPr>
            <p:nvPr/>
          </p:nvSpPr>
          <p:spPr bwMode="auto">
            <a:xfrm>
              <a:off x="5480" y="1208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5" name="Freeform 101"/>
            <p:cNvSpPr>
              <a:spLocks/>
            </p:cNvSpPr>
            <p:nvPr/>
          </p:nvSpPr>
          <p:spPr bwMode="auto">
            <a:xfrm>
              <a:off x="3936" y="1224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02"/>
            <p:cNvSpPr>
              <a:spLocks/>
            </p:cNvSpPr>
            <p:nvPr/>
          </p:nvSpPr>
          <p:spPr bwMode="auto">
            <a:xfrm>
              <a:off x="4080" y="1224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Oval 103"/>
            <p:cNvSpPr>
              <a:spLocks noChangeArrowheads="1"/>
            </p:cNvSpPr>
            <p:nvPr/>
          </p:nvSpPr>
          <p:spPr bwMode="auto">
            <a:xfrm>
              <a:off x="3992" y="1400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" name="Freeform 104"/>
            <p:cNvSpPr>
              <a:spLocks/>
            </p:cNvSpPr>
            <p:nvPr/>
          </p:nvSpPr>
          <p:spPr bwMode="auto">
            <a:xfrm>
              <a:off x="4224" y="1224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05"/>
            <p:cNvSpPr>
              <a:spLocks/>
            </p:cNvSpPr>
            <p:nvPr/>
          </p:nvSpPr>
          <p:spPr bwMode="auto">
            <a:xfrm>
              <a:off x="4368" y="1224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Oval 106"/>
            <p:cNvSpPr>
              <a:spLocks noChangeArrowheads="1"/>
            </p:cNvSpPr>
            <p:nvPr/>
          </p:nvSpPr>
          <p:spPr bwMode="auto">
            <a:xfrm>
              <a:off x="4280" y="1400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1" name="Freeform 107"/>
            <p:cNvSpPr>
              <a:spLocks/>
            </p:cNvSpPr>
            <p:nvPr/>
          </p:nvSpPr>
          <p:spPr bwMode="auto">
            <a:xfrm>
              <a:off x="2592" y="1320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08"/>
            <p:cNvSpPr>
              <a:spLocks/>
            </p:cNvSpPr>
            <p:nvPr/>
          </p:nvSpPr>
          <p:spPr bwMode="auto">
            <a:xfrm>
              <a:off x="2736" y="1320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Oval 109"/>
            <p:cNvSpPr>
              <a:spLocks noChangeArrowheads="1"/>
            </p:cNvSpPr>
            <p:nvPr/>
          </p:nvSpPr>
          <p:spPr bwMode="auto">
            <a:xfrm>
              <a:off x="2648" y="1496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Freeform 110"/>
            <p:cNvSpPr>
              <a:spLocks/>
            </p:cNvSpPr>
            <p:nvPr/>
          </p:nvSpPr>
          <p:spPr bwMode="auto">
            <a:xfrm>
              <a:off x="2880" y="1320"/>
              <a:ext cx="145" cy="577"/>
            </a:xfrm>
            <a:custGeom>
              <a:avLst/>
              <a:gdLst>
                <a:gd name="T0" fmla="*/ 96 w 145"/>
                <a:gd name="T1" fmla="*/ 312 h 577"/>
                <a:gd name="T2" fmla="*/ 108 w 145"/>
                <a:gd name="T3" fmla="*/ 276 h 577"/>
                <a:gd name="T4" fmla="*/ 72 w 145"/>
                <a:gd name="T5" fmla="*/ 252 h 577"/>
                <a:gd name="T6" fmla="*/ 48 w 145"/>
                <a:gd name="T7" fmla="*/ 216 h 577"/>
                <a:gd name="T8" fmla="*/ 12 w 145"/>
                <a:gd name="T9" fmla="*/ 192 h 577"/>
                <a:gd name="T10" fmla="*/ 0 w 145"/>
                <a:gd name="T11" fmla="*/ 156 h 577"/>
                <a:gd name="T12" fmla="*/ 0 w 145"/>
                <a:gd name="T13" fmla="*/ 120 h 577"/>
                <a:gd name="T14" fmla="*/ 0 w 145"/>
                <a:gd name="T15" fmla="*/ 84 h 577"/>
                <a:gd name="T16" fmla="*/ 0 w 145"/>
                <a:gd name="T17" fmla="*/ 48 h 577"/>
                <a:gd name="T18" fmla="*/ 24 w 145"/>
                <a:gd name="T19" fmla="*/ 12 h 577"/>
                <a:gd name="T20" fmla="*/ 60 w 145"/>
                <a:gd name="T21" fmla="*/ 0 h 577"/>
                <a:gd name="T22" fmla="*/ 96 w 145"/>
                <a:gd name="T23" fmla="*/ 0 h 577"/>
                <a:gd name="T24" fmla="*/ 132 w 145"/>
                <a:gd name="T25" fmla="*/ 36 h 577"/>
                <a:gd name="T26" fmla="*/ 144 w 145"/>
                <a:gd name="T27" fmla="*/ 72 h 577"/>
                <a:gd name="T28" fmla="*/ 144 w 145"/>
                <a:gd name="T29" fmla="*/ 108 h 577"/>
                <a:gd name="T30" fmla="*/ 144 w 145"/>
                <a:gd name="T31" fmla="*/ 144 h 577"/>
                <a:gd name="T32" fmla="*/ 144 w 145"/>
                <a:gd name="T33" fmla="*/ 180 h 577"/>
                <a:gd name="T34" fmla="*/ 144 w 145"/>
                <a:gd name="T35" fmla="*/ 216 h 577"/>
                <a:gd name="T36" fmla="*/ 144 w 145"/>
                <a:gd name="T37" fmla="*/ 252 h 577"/>
                <a:gd name="T38" fmla="*/ 120 w 145"/>
                <a:gd name="T39" fmla="*/ 288 h 577"/>
                <a:gd name="T40" fmla="*/ 120 w 145"/>
                <a:gd name="T41" fmla="*/ 324 h 577"/>
                <a:gd name="T42" fmla="*/ 132 w 145"/>
                <a:gd name="T43" fmla="*/ 360 h 577"/>
                <a:gd name="T44" fmla="*/ 144 w 145"/>
                <a:gd name="T45" fmla="*/ 396 h 577"/>
                <a:gd name="T46" fmla="*/ 144 w 145"/>
                <a:gd name="T47" fmla="*/ 432 h 577"/>
                <a:gd name="T48" fmla="*/ 144 w 145"/>
                <a:gd name="T49" fmla="*/ 468 h 577"/>
                <a:gd name="T50" fmla="*/ 144 w 145"/>
                <a:gd name="T51" fmla="*/ 504 h 577"/>
                <a:gd name="T52" fmla="*/ 144 w 145"/>
                <a:gd name="T53" fmla="*/ 540 h 577"/>
                <a:gd name="T54" fmla="*/ 120 w 145"/>
                <a:gd name="T55" fmla="*/ 576 h 577"/>
                <a:gd name="T56" fmla="*/ 84 w 145"/>
                <a:gd name="T57" fmla="*/ 576 h 577"/>
                <a:gd name="T58" fmla="*/ 60 w 145"/>
                <a:gd name="T59" fmla="*/ 540 h 577"/>
                <a:gd name="T60" fmla="*/ 48 w 145"/>
                <a:gd name="T61" fmla="*/ 504 h 577"/>
                <a:gd name="T62" fmla="*/ 48 w 145"/>
                <a:gd name="T63" fmla="*/ 468 h 577"/>
                <a:gd name="T64" fmla="*/ 48 w 145"/>
                <a:gd name="T65" fmla="*/ 432 h 577"/>
                <a:gd name="T66" fmla="*/ 60 w 145"/>
                <a:gd name="T67" fmla="*/ 396 h 577"/>
                <a:gd name="T68" fmla="*/ 84 w 145"/>
                <a:gd name="T69" fmla="*/ 360 h 577"/>
                <a:gd name="T70" fmla="*/ 96 w 145"/>
                <a:gd name="T71" fmla="*/ 324 h 577"/>
                <a:gd name="T72" fmla="*/ 108 w 145"/>
                <a:gd name="T73" fmla="*/ 288 h 577"/>
                <a:gd name="T74" fmla="*/ 96 w 145"/>
                <a:gd name="T75" fmla="*/ 312 h 57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5"/>
                <a:gd name="T115" fmla="*/ 0 h 577"/>
                <a:gd name="T116" fmla="*/ 145 w 145"/>
                <a:gd name="T117" fmla="*/ 577 h 5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5" h="577">
                  <a:moveTo>
                    <a:pt x="96" y="312"/>
                  </a:moveTo>
                  <a:lnTo>
                    <a:pt x="108" y="276"/>
                  </a:lnTo>
                  <a:lnTo>
                    <a:pt x="72" y="252"/>
                  </a:lnTo>
                  <a:lnTo>
                    <a:pt x="48" y="216"/>
                  </a:lnTo>
                  <a:lnTo>
                    <a:pt x="12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0" y="48"/>
                  </a:lnTo>
                  <a:lnTo>
                    <a:pt x="24" y="12"/>
                  </a:lnTo>
                  <a:lnTo>
                    <a:pt x="60" y="0"/>
                  </a:lnTo>
                  <a:lnTo>
                    <a:pt x="96" y="0"/>
                  </a:lnTo>
                  <a:lnTo>
                    <a:pt x="132" y="36"/>
                  </a:lnTo>
                  <a:lnTo>
                    <a:pt x="144" y="72"/>
                  </a:lnTo>
                  <a:lnTo>
                    <a:pt x="144" y="108"/>
                  </a:lnTo>
                  <a:lnTo>
                    <a:pt x="144" y="144"/>
                  </a:lnTo>
                  <a:lnTo>
                    <a:pt x="144" y="180"/>
                  </a:lnTo>
                  <a:lnTo>
                    <a:pt x="144" y="216"/>
                  </a:lnTo>
                  <a:lnTo>
                    <a:pt x="144" y="252"/>
                  </a:lnTo>
                  <a:lnTo>
                    <a:pt x="120" y="288"/>
                  </a:lnTo>
                  <a:lnTo>
                    <a:pt x="120" y="324"/>
                  </a:lnTo>
                  <a:lnTo>
                    <a:pt x="132" y="360"/>
                  </a:lnTo>
                  <a:lnTo>
                    <a:pt x="144" y="396"/>
                  </a:lnTo>
                  <a:lnTo>
                    <a:pt x="144" y="432"/>
                  </a:lnTo>
                  <a:lnTo>
                    <a:pt x="144" y="468"/>
                  </a:lnTo>
                  <a:lnTo>
                    <a:pt x="144" y="504"/>
                  </a:lnTo>
                  <a:lnTo>
                    <a:pt x="144" y="540"/>
                  </a:lnTo>
                  <a:lnTo>
                    <a:pt x="120" y="576"/>
                  </a:lnTo>
                  <a:lnTo>
                    <a:pt x="84" y="576"/>
                  </a:lnTo>
                  <a:lnTo>
                    <a:pt x="60" y="540"/>
                  </a:lnTo>
                  <a:lnTo>
                    <a:pt x="48" y="504"/>
                  </a:lnTo>
                  <a:lnTo>
                    <a:pt x="48" y="468"/>
                  </a:lnTo>
                  <a:lnTo>
                    <a:pt x="48" y="432"/>
                  </a:lnTo>
                  <a:lnTo>
                    <a:pt x="60" y="396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108" y="288"/>
                  </a:lnTo>
                  <a:lnTo>
                    <a:pt x="96" y="312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1"/>
            <p:cNvSpPr>
              <a:spLocks/>
            </p:cNvSpPr>
            <p:nvPr/>
          </p:nvSpPr>
          <p:spPr bwMode="auto">
            <a:xfrm>
              <a:off x="3024" y="1320"/>
              <a:ext cx="157" cy="577"/>
            </a:xfrm>
            <a:custGeom>
              <a:avLst/>
              <a:gdLst>
                <a:gd name="T0" fmla="*/ 48 w 157"/>
                <a:gd name="T1" fmla="*/ 264 h 577"/>
                <a:gd name="T2" fmla="*/ 12 w 157"/>
                <a:gd name="T3" fmla="*/ 252 h 577"/>
                <a:gd name="T4" fmla="*/ 0 w 157"/>
                <a:gd name="T5" fmla="*/ 216 h 577"/>
                <a:gd name="T6" fmla="*/ 0 w 157"/>
                <a:gd name="T7" fmla="*/ 180 h 577"/>
                <a:gd name="T8" fmla="*/ 0 w 157"/>
                <a:gd name="T9" fmla="*/ 144 h 577"/>
                <a:gd name="T10" fmla="*/ 0 w 157"/>
                <a:gd name="T11" fmla="*/ 108 h 577"/>
                <a:gd name="T12" fmla="*/ 0 w 157"/>
                <a:gd name="T13" fmla="*/ 72 h 577"/>
                <a:gd name="T14" fmla="*/ 0 w 157"/>
                <a:gd name="T15" fmla="*/ 36 h 577"/>
                <a:gd name="T16" fmla="*/ 36 w 157"/>
                <a:gd name="T17" fmla="*/ 12 h 577"/>
                <a:gd name="T18" fmla="*/ 72 w 157"/>
                <a:gd name="T19" fmla="*/ 0 h 577"/>
                <a:gd name="T20" fmla="*/ 108 w 157"/>
                <a:gd name="T21" fmla="*/ 0 h 577"/>
                <a:gd name="T22" fmla="*/ 132 w 157"/>
                <a:gd name="T23" fmla="*/ 36 h 577"/>
                <a:gd name="T24" fmla="*/ 156 w 157"/>
                <a:gd name="T25" fmla="*/ 72 h 577"/>
                <a:gd name="T26" fmla="*/ 156 w 157"/>
                <a:gd name="T27" fmla="*/ 108 h 577"/>
                <a:gd name="T28" fmla="*/ 156 w 157"/>
                <a:gd name="T29" fmla="*/ 144 h 577"/>
                <a:gd name="T30" fmla="*/ 144 w 157"/>
                <a:gd name="T31" fmla="*/ 180 h 577"/>
                <a:gd name="T32" fmla="*/ 108 w 157"/>
                <a:gd name="T33" fmla="*/ 204 h 577"/>
                <a:gd name="T34" fmla="*/ 96 w 157"/>
                <a:gd name="T35" fmla="*/ 240 h 577"/>
                <a:gd name="T36" fmla="*/ 84 w 157"/>
                <a:gd name="T37" fmla="*/ 276 h 577"/>
                <a:gd name="T38" fmla="*/ 84 w 157"/>
                <a:gd name="T39" fmla="*/ 312 h 577"/>
                <a:gd name="T40" fmla="*/ 84 w 157"/>
                <a:gd name="T41" fmla="*/ 348 h 577"/>
                <a:gd name="T42" fmla="*/ 96 w 157"/>
                <a:gd name="T43" fmla="*/ 384 h 577"/>
                <a:gd name="T44" fmla="*/ 120 w 157"/>
                <a:gd name="T45" fmla="*/ 420 h 577"/>
                <a:gd name="T46" fmla="*/ 132 w 157"/>
                <a:gd name="T47" fmla="*/ 456 h 577"/>
                <a:gd name="T48" fmla="*/ 144 w 157"/>
                <a:gd name="T49" fmla="*/ 492 h 577"/>
                <a:gd name="T50" fmla="*/ 144 w 157"/>
                <a:gd name="T51" fmla="*/ 528 h 577"/>
                <a:gd name="T52" fmla="*/ 144 w 157"/>
                <a:gd name="T53" fmla="*/ 564 h 577"/>
                <a:gd name="T54" fmla="*/ 108 w 157"/>
                <a:gd name="T55" fmla="*/ 564 h 577"/>
                <a:gd name="T56" fmla="*/ 72 w 157"/>
                <a:gd name="T57" fmla="*/ 576 h 577"/>
                <a:gd name="T58" fmla="*/ 36 w 157"/>
                <a:gd name="T59" fmla="*/ 564 h 577"/>
                <a:gd name="T60" fmla="*/ 12 w 157"/>
                <a:gd name="T61" fmla="*/ 528 h 577"/>
                <a:gd name="T62" fmla="*/ 12 w 157"/>
                <a:gd name="T63" fmla="*/ 492 h 577"/>
                <a:gd name="T64" fmla="*/ 12 w 157"/>
                <a:gd name="T65" fmla="*/ 456 h 577"/>
                <a:gd name="T66" fmla="*/ 12 w 157"/>
                <a:gd name="T67" fmla="*/ 420 h 577"/>
                <a:gd name="T68" fmla="*/ 12 w 157"/>
                <a:gd name="T69" fmla="*/ 384 h 577"/>
                <a:gd name="T70" fmla="*/ 24 w 157"/>
                <a:gd name="T71" fmla="*/ 348 h 577"/>
                <a:gd name="T72" fmla="*/ 36 w 157"/>
                <a:gd name="T73" fmla="*/ 312 h 577"/>
                <a:gd name="T74" fmla="*/ 36 w 157"/>
                <a:gd name="T75" fmla="*/ 276 h 577"/>
                <a:gd name="T76" fmla="*/ 48 w 157"/>
                <a:gd name="T77" fmla="*/ 264 h 57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7"/>
                <a:gd name="T118" fmla="*/ 0 h 577"/>
                <a:gd name="T119" fmla="*/ 157 w 157"/>
                <a:gd name="T120" fmla="*/ 577 h 57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7" h="577">
                  <a:moveTo>
                    <a:pt x="48" y="264"/>
                  </a:moveTo>
                  <a:lnTo>
                    <a:pt x="12" y="252"/>
                  </a:ln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36" y="12"/>
                  </a:lnTo>
                  <a:lnTo>
                    <a:pt x="72" y="0"/>
                  </a:lnTo>
                  <a:lnTo>
                    <a:pt x="108" y="0"/>
                  </a:lnTo>
                  <a:lnTo>
                    <a:pt x="132" y="36"/>
                  </a:lnTo>
                  <a:lnTo>
                    <a:pt x="156" y="72"/>
                  </a:lnTo>
                  <a:lnTo>
                    <a:pt x="156" y="108"/>
                  </a:lnTo>
                  <a:lnTo>
                    <a:pt x="156" y="144"/>
                  </a:lnTo>
                  <a:lnTo>
                    <a:pt x="144" y="180"/>
                  </a:lnTo>
                  <a:lnTo>
                    <a:pt x="108" y="204"/>
                  </a:lnTo>
                  <a:lnTo>
                    <a:pt x="96" y="240"/>
                  </a:lnTo>
                  <a:lnTo>
                    <a:pt x="84" y="276"/>
                  </a:lnTo>
                  <a:lnTo>
                    <a:pt x="84" y="312"/>
                  </a:lnTo>
                  <a:lnTo>
                    <a:pt x="84" y="348"/>
                  </a:lnTo>
                  <a:lnTo>
                    <a:pt x="96" y="384"/>
                  </a:lnTo>
                  <a:lnTo>
                    <a:pt x="120" y="420"/>
                  </a:lnTo>
                  <a:lnTo>
                    <a:pt x="132" y="456"/>
                  </a:lnTo>
                  <a:lnTo>
                    <a:pt x="144" y="492"/>
                  </a:lnTo>
                  <a:lnTo>
                    <a:pt x="144" y="528"/>
                  </a:lnTo>
                  <a:lnTo>
                    <a:pt x="144" y="564"/>
                  </a:lnTo>
                  <a:lnTo>
                    <a:pt x="108" y="564"/>
                  </a:lnTo>
                  <a:lnTo>
                    <a:pt x="72" y="576"/>
                  </a:lnTo>
                  <a:lnTo>
                    <a:pt x="36" y="564"/>
                  </a:lnTo>
                  <a:lnTo>
                    <a:pt x="12" y="528"/>
                  </a:lnTo>
                  <a:lnTo>
                    <a:pt x="12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24" y="348"/>
                  </a:lnTo>
                  <a:lnTo>
                    <a:pt x="36" y="312"/>
                  </a:lnTo>
                  <a:lnTo>
                    <a:pt x="36" y="276"/>
                  </a:lnTo>
                  <a:lnTo>
                    <a:pt x="48" y="264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Oval 112"/>
            <p:cNvSpPr>
              <a:spLocks noChangeArrowheads="1"/>
            </p:cNvSpPr>
            <p:nvPr/>
          </p:nvSpPr>
          <p:spPr bwMode="auto">
            <a:xfrm>
              <a:off x="2936" y="1496"/>
              <a:ext cx="176" cy="224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7" name="Freeform 113"/>
            <p:cNvSpPr>
              <a:spLocks/>
            </p:cNvSpPr>
            <p:nvPr/>
          </p:nvSpPr>
          <p:spPr bwMode="auto">
            <a:xfrm>
              <a:off x="660" y="118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4"/>
            <p:cNvSpPr>
              <a:spLocks/>
            </p:cNvSpPr>
            <p:nvPr/>
          </p:nvSpPr>
          <p:spPr bwMode="auto">
            <a:xfrm>
              <a:off x="804" y="118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Oval 115"/>
            <p:cNvSpPr>
              <a:spLocks noChangeArrowheads="1"/>
            </p:cNvSpPr>
            <p:nvPr/>
          </p:nvSpPr>
          <p:spPr bwMode="auto">
            <a:xfrm>
              <a:off x="724" y="139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0" name="Freeform 116"/>
            <p:cNvSpPr>
              <a:spLocks/>
            </p:cNvSpPr>
            <p:nvPr/>
          </p:nvSpPr>
          <p:spPr bwMode="auto">
            <a:xfrm>
              <a:off x="4836" y="123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17"/>
            <p:cNvSpPr>
              <a:spLocks/>
            </p:cNvSpPr>
            <p:nvPr/>
          </p:nvSpPr>
          <p:spPr bwMode="auto">
            <a:xfrm>
              <a:off x="4980" y="123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Oval 118"/>
            <p:cNvSpPr>
              <a:spLocks noChangeArrowheads="1"/>
            </p:cNvSpPr>
            <p:nvPr/>
          </p:nvSpPr>
          <p:spPr bwMode="auto">
            <a:xfrm>
              <a:off x="4948" y="144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3" name="Freeform 119"/>
            <p:cNvSpPr>
              <a:spLocks/>
            </p:cNvSpPr>
            <p:nvPr/>
          </p:nvSpPr>
          <p:spPr bwMode="auto">
            <a:xfrm>
              <a:off x="4596" y="123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20"/>
            <p:cNvSpPr>
              <a:spLocks/>
            </p:cNvSpPr>
            <p:nvPr/>
          </p:nvSpPr>
          <p:spPr bwMode="auto">
            <a:xfrm>
              <a:off x="4740" y="123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Oval 121"/>
            <p:cNvSpPr>
              <a:spLocks noChangeArrowheads="1"/>
            </p:cNvSpPr>
            <p:nvPr/>
          </p:nvSpPr>
          <p:spPr bwMode="auto">
            <a:xfrm>
              <a:off x="4708" y="144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Freeform 122"/>
            <p:cNvSpPr>
              <a:spLocks/>
            </p:cNvSpPr>
            <p:nvPr/>
          </p:nvSpPr>
          <p:spPr bwMode="auto">
            <a:xfrm>
              <a:off x="900" y="1188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23"/>
            <p:cNvSpPr>
              <a:spLocks/>
            </p:cNvSpPr>
            <p:nvPr/>
          </p:nvSpPr>
          <p:spPr bwMode="auto">
            <a:xfrm>
              <a:off x="1044" y="1188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Oval 124"/>
            <p:cNvSpPr>
              <a:spLocks noChangeArrowheads="1"/>
            </p:cNvSpPr>
            <p:nvPr/>
          </p:nvSpPr>
          <p:spPr bwMode="auto">
            <a:xfrm>
              <a:off x="1012" y="1396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9" name="Freeform 125"/>
            <p:cNvSpPr>
              <a:spLocks/>
            </p:cNvSpPr>
            <p:nvPr/>
          </p:nvSpPr>
          <p:spPr bwMode="auto">
            <a:xfrm>
              <a:off x="132" y="34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26"/>
            <p:cNvSpPr>
              <a:spLocks/>
            </p:cNvSpPr>
            <p:nvPr/>
          </p:nvSpPr>
          <p:spPr bwMode="auto">
            <a:xfrm>
              <a:off x="276" y="34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Oval 127"/>
            <p:cNvSpPr>
              <a:spLocks noChangeArrowheads="1"/>
            </p:cNvSpPr>
            <p:nvPr/>
          </p:nvSpPr>
          <p:spPr bwMode="auto">
            <a:xfrm>
              <a:off x="196" y="37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2" name="Freeform 128"/>
            <p:cNvSpPr>
              <a:spLocks/>
            </p:cNvSpPr>
            <p:nvPr/>
          </p:nvSpPr>
          <p:spPr bwMode="auto">
            <a:xfrm>
              <a:off x="372" y="291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29"/>
            <p:cNvSpPr>
              <a:spLocks/>
            </p:cNvSpPr>
            <p:nvPr/>
          </p:nvSpPr>
          <p:spPr bwMode="auto">
            <a:xfrm>
              <a:off x="516" y="29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Oval 130"/>
            <p:cNvSpPr>
              <a:spLocks noChangeArrowheads="1"/>
            </p:cNvSpPr>
            <p:nvPr/>
          </p:nvSpPr>
          <p:spPr bwMode="auto">
            <a:xfrm>
              <a:off x="484" y="312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5" name="Freeform 131"/>
            <p:cNvSpPr>
              <a:spLocks/>
            </p:cNvSpPr>
            <p:nvPr/>
          </p:nvSpPr>
          <p:spPr bwMode="auto">
            <a:xfrm>
              <a:off x="132" y="2916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32"/>
            <p:cNvSpPr>
              <a:spLocks/>
            </p:cNvSpPr>
            <p:nvPr/>
          </p:nvSpPr>
          <p:spPr bwMode="auto">
            <a:xfrm>
              <a:off x="276" y="2916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Oval 133"/>
            <p:cNvSpPr>
              <a:spLocks noChangeArrowheads="1"/>
            </p:cNvSpPr>
            <p:nvPr/>
          </p:nvSpPr>
          <p:spPr bwMode="auto">
            <a:xfrm>
              <a:off x="244" y="3124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8" name="Freeform 134"/>
            <p:cNvSpPr>
              <a:spLocks/>
            </p:cNvSpPr>
            <p:nvPr/>
          </p:nvSpPr>
          <p:spPr bwMode="auto">
            <a:xfrm>
              <a:off x="372" y="349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35"/>
            <p:cNvSpPr>
              <a:spLocks/>
            </p:cNvSpPr>
            <p:nvPr/>
          </p:nvSpPr>
          <p:spPr bwMode="auto">
            <a:xfrm>
              <a:off x="516" y="349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Oval 136"/>
            <p:cNvSpPr>
              <a:spLocks noChangeArrowheads="1"/>
            </p:cNvSpPr>
            <p:nvPr/>
          </p:nvSpPr>
          <p:spPr bwMode="auto">
            <a:xfrm>
              <a:off x="484" y="370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1" name="Freeform 137"/>
            <p:cNvSpPr>
              <a:spLocks/>
            </p:cNvSpPr>
            <p:nvPr/>
          </p:nvSpPr>
          <p:spPr bwMode="auto">
            <a:xfrm>
              <a:off x="1956" y="13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38"/>
            <p:cNvSpPr>
              <a:spLocks/>
            </p:cNvSpPr>
            <p:nvPr/>
          </p:nvSpPr>
          <p:spPr bwMode="auto">
            <a:xfrm>
              <a:off x="2100" y="13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Oval 139"/>
            <p:cNvSpPr>
              <a:spLocks noChangeArrowheads="1"/>
            </p:cNvSpPr>
            <p:nvPr/>
          </p:nvSpPr>
          <p:spPr bwMode="auto">
            <a:xfrm>
              <a:off x="2020" y="15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4" name="Freeform 140"/>
            <p:cNvSpPr>
              <a:spLocks/>
            </p:cNvSpPr>
            <p:nvPr/>
          </p:nvSpPr>
          <p:spPr bwMode="auto">
            <a:xfrm>
              <a:off x="2196" y="1332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41"/>
            <p:cNvSpPr>
              <a:spLocks/>
            </p:cNvSpPr>
            <p:nvPr/>
          </p:nvSpPr>
          <p:spPr bwMode="auto">
            <a:xfrm>
              <a:off x="2340" y="1332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Oval 142"/>
            <p:cNvSpPr>
              <a:spLocks noChangeArrowheads="1"/>
            </p:cNvSpPr>
            <p:nvPr/>
          </p:nvSpPr>
          <p:spPr bwMode="auto">
            <a:xfrm>
              <a:off x="2308" y="1540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7" name="Freeform 143"/>
            <p:cNvSpPr>
              <a:spLocks/>
            </p:cNvSpPr>
            <p:nvPr/>
          </p:nvSpPr>
          <p:spPr bwMode="auto">
            <a:xfrm>
              <a:off x="3252" y="128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44"/>
            <p:cNvSpPr>
              <a:spLocks/>
            </p:cNvSpPr>
            <p:nvPr/>
          </p:nvSpPr>
          <p:spPr bwMode="auto">
            <a:xfrm>
              <a:off x="3396" y="128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Oval 145"/>
            <p:cNvSpPr>
              <a:spLocks noChangeArrowheads="1"/>
            </p:cNvSpPr>
            <p:nvPr/>
          </p:nvSpPr>
          <p:spPr bwMode="auto">
            <a:xfrm>
              <a:off x="3316" y="149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0" name="Freeform 146"/>
            <p:cNvSpPr>
              <a:spLocks/>
            </p:cNvSpPr>
            <p:nvPr/>
          </p:nvSpPr>
          <p:spPr bwMode="auto">
            <a:xfrm>
              <a:off x="3492" y="1284"/>
              <a:ext cx="157" cy="481"/>
            </a:xfrm>
            <a:custGeom>
              <a:avLst/>
              <a:gdLst>
                <a:gd name="T0" fmla="*/ 156 w 157"/>
                <a:gd name="T1" fmla="*/ 252 h 481"/>
                <a:gd name="T2" fmla="*/ 120 w 157"/>
                <a:gd name="T3" fmla="*/ 240 h 481"/>
                <a:gd name="T4" fmla="*/ 120 w 157"/>
                <a:gd name="T5" fmla="*/ 204 h 481"/>
                <a:gd name="T6" fmla="*/ 120 w 157"/>
                <a:gd name="T7" fmla="*/ 168 h 481"/>
                <a:gd name="T8" fmla="*/ 120 w 157"/>
                <a:gd name="T9" fmla="*/ 132 h 481"/>
                <a:gd name="T10" fmla="*/ 120 w 157"/>
                <a:gd name="T11" fmla="*/ 96 h 481"/>
                <a:gd name="T12" fmla="*/ 120 w 157"/>
                <a:gd name="T13" fmla="*/ 60 h 481"/>
                <a:gd name="T14" fmla="*/ 120 w 157"/>
                <a:gd name="T15" fmla="*/ 24 h 481"/>
                <a:gd name="T16" fmla="*/ 84 w 157"/>
                <a:gd name="T17" fmla="*/ 0 h 481"/>
                <a:gd name="T18" fmla="*/ 48 w 157"/>
                <a:gd name="T19" fmla="*/ 12 h 481"/>
                <a:gd name="T20" fmla="*/ 24 w 157"/>
                <a:gd name="T21" fmla="*/ 48 h 481"/>
                <a:gd name="T22" fmla="*/ 0 w 157"/>
                <a:gd name="T23" fmla="*/ 84 h 481"/>
                <a:gd name="T24" fmla="*/ 0 w 157"/>
                <a:gd name="T25" fmla="*/ 120 h 481"/>
                <a:gd name="T26" fmla="*/ 0 w 157"/>
                <a:gd name="T27" fmla="*/ 156 h 481"/>
                <a:gd name="T28" fmla="*/ 36 w 157"/>
                <a:gd name="T29" fmla="*/ 180 h 481"/>
                <a:gd name="T30" fmla="*/ 72 w 157"/>
                <a:gd name="T31" fmla="*/ 204 h 481"/>
                <a:gd name="T32" fmla="*/ 108 w 157"/>
                <a:gd name="T33" fmla="*/ 228 h 481"/>
                <a:gd name="T34" fmla="*/ 108 w 157"/>
                <a:gd name="T35" fmla="*/ 264 h 481"/>
                <a:gd name="T36" fmla="*/ 84 w 157"/>
                <a:gd name="T37" fmla="*/ 300 h 481"/>
                <a:gd name="T38" fmla="*/ 72 w 157"/>
                <a:gd name="T39" fmla="*/ 336 h 481"/>
                <a:gd name="T40" fmla="*/ 72 w 157"/>
                <a:gd name="T41" fmla="*/ 372 h 481"/>
                <a:gd name="T42" fmla="*/ 60 w 157"/>
                <a:gd name="T43" fmla="*/ 408 h 481"/>
                <a:gd name="T44" fmla="*/ 60 w 157"/>
                <a:gd name="T45" fmla="*/ 444 h 481"/>
                <a:gd name="T46" fmla="*/ 60 w 157"/>
                <a:gd name="T47" fmla="*/ 480 h 481"/>
                <a:gd name="T48" fmla="*/ 96 w 157"/>
                <a:gd name="T49" fmla="*/ 480 h 481"/>
                <a:gd name="T50" fmla="*/ 120 w 157"/>
                <a:gd name="T51" fmla="*/ 444 h 481"/>
                <a:gd name="T52" fmla="*/ 132 w 157"/>
                <a:gd name="T53" fmla="*/ 408 h 481"/>
                <a:gd name="T54" fmla="*/ 144 w 157"/>
                <a:gd name="T55" fmla="*/ 372 h 481"/>
                <a:gd name="T56" fmla="*/ 144 w 157"/>
                <a:gd name="T57" fmla="*/ 336 h 481"/>
                <a:gd name="T58" fmla="*/ 144 w 157"/>
                <a:gd name="T59" fmla="*/ 300 h 481"/>
                <a:gd name="T60" fmla="*/ 144 w 157"/>
                <a:gd name="T61" fmla="*/ 264 h 481"/>
                <a:gd name="T62" fmla="*/ 156 w 157"/>
                <a:gd name="T63" fmla="*/ 252 h 4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7"/>
                <a:gd name="T97" fmla="*/ 0 h 481"/>
                <a:gd name="T98" fmla="*/ 157 w 157"/>
                <a:gd name="T99" fmla="*/ 481 h 4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7" h="481">
                  <a:moveTo>
                    <a:pt x="156" y="252"/>
                  </a:moveTo>
                  <a:lnTo>
                    <a:pt x="120" y="240"/>
                  </a:lnTo>
                  <a:lnTo>
                    <a:pt x="120" y="204"/>
                  </a:lnTo>
                  <a:lnTo>
                    <a:pt x="120" y="168"/>
                  </a:lnTo>
                  <a:lnTo>
                    <a:pt x="120" y="132"/>
                  </a:lnTo>
                  <a:lnTo>
                    <a:pt x="120" y="96"/>
                  </a:lnTo>
                  <a:lnTo>
                    <a:pt x="120" y="60"/>
                  </a:lnTo>
                  <a:lnTo>
                    <a:pt x="120" y="24"/>
                  </a:lnTo>
                  <a:lnTo>
                    <a:pt x="84" y="0"/>
                  </a:lnTo>
                  <a:lnTo>
                    <a:pt x="48" y="12"/>
                  </a:lnTo>
                  <a:lnTo>
                    <a:pt x="24" y="48"/>
                  </a:lnTo>
                  <a:lnTo>
                    <a:pt x="0" y="84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36" y="180"/>
                  </a:lnTo>
                  <a:lnTo>
                    <a:pt x="72" y="204"/>
                  </a:lnTo>
                  <a:lnTo>
                    <a:pt x="108" y="228"/>
                  </a:lnTo>
                  <a:lnTo>
                    <a:pt x="108" y="264"/>
                  </a:lnTo>
                  <a:lnTo>
                    <a:pt x="84" y="300"/>
                  </a:lnTo>
                  <a:lnTo>
                    <a:pt x="72" y="336"/>
                  </a:lnTo>
                  <a:lnTo>
                    <a:pt x="72" y="372"/>
                  </a:lnTo>
                  <a:lnTo>
                    <a:pt x="60" y="408"/>
                  </a:lnTo>
                  <a:lnTo>
                    <a:pt x="60" y="444"/>
                  </a:lnTo>
                  <a:lnTo>
                    <a:pt x="60" y="480"/>
                  </a:lnTo>
                  <a:lnTo>
                    <a:pt x="96" y="480"/>
                  </a:lnTo>
                  <a:lnTo>
                    <a:pt x="120" y="444"/>
                  </a:lnTo>
                  <a:lnTo>
                    <a:pt x="132" y="408"/>
                  </a:lnTo>
                  <a:lnTo>
                    <a:pt x="144" y="372"/>
                  </a:lnTo>
                  <a:lnTo>
                    <a:pt x="144" y="336"/>
                  </a:lnTo>
                  <a:lnTo>
                    <a:pt x="144" y="300"/>
                  </a:lnTo>
                  <a:lnTo>
                    <a:pt x="144" y="264"/>
                  </a:lnTo>
                  <a:lnTo>
                    <a:pt x="156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47"/>
            <p:cNvSpPr>
              <a:spLocks/>
            </p:cNvSpPr>
            <p:nvPr/>
          </p:nvSpPr>
          <p:spPr bwMode="auto">
            <a:xfrm>
              <a:off x="3636" y="1284"/>
              <a:ext cx="121" cy="481"/>
            </a:xfrm>
            <a:custGeom>
              <a:avLst/>
              <a:gdLst>
                <a:gd name="T0" fmla="*/ 12 w 121"/>
                <a:gd name="T1" fmla="*/ 252 h 481"/>
                <a:gd name="T2" fmla="*/ 0 w 121"/>
                <a:gd name="T3" fmla="*/ 216 h 481"/>
                <a:gd name="T4" fmla="*/ 0 w 121"/>
                <a:gd name="T5" fmla="*/ 180 h 481"/>
                <a:gd name="T6" fmla="*/ 0 w 121"/>
                <a:gd name="T7" fmla="*/ 144 h 481"/>
                <a:gd name="T8" fmla="*/ 0 w 121"/>
                <a:gd name="T9" fmla="*/ 108 h 481"/>
                <a:gd name="T10" fmla="*/ 12 w 121"/>
                <a:gd name="T11" fmla="*/ 72 h 481"/>
                <a:gd name="T12" fmla="*/ 12 w 121"/>
                <a:gd name="T13" fmla="*/ 36 h 481"/>
                <a:gd name="T14" fmla="*/ 0 w 121"/>
                <a:gd name="T15" fmla="*/ 0 h 481"/>
                <a:gd name="T16" fmla="*/ 36 w 121"/>
                <a:gd name="T17" fmla="*/ 0 h 481"/>
                <a:gd name="T18" fmla="*/ 72 w 121"/>
                <a:gd name="T19" fmla="*/ 0 h 481"/>
                <a:gd name="T20" fmla="*/ 84 w 121"/>
                <a:gd name="T21" fmla="*/ 36 h 481"/>
                <a:gd name="T22" fmla="*/ 84 w 121"/>
                <a:gd name="T23" fmla="*/ 72 h 481"/>
                <a:gd name="T24" fmla="*/ 84 w 121"/>
                <a:gd name="T25" fmla="*/ 108 h 481"/>
                <a:gd name="T26" fmla="*/ 60 w 121"/>
                <a:gd name="T27" fmla="*/ 144 h 481"/>
                <a:gd name="T28" fmla="*/ 48 w 121"/>
                <a:gd name="T29" fmla="*/ 180 h 481"/>
                <a:gd name="T30" fmla="*/ 24 w 121"/>
                <a:gd name="T31" fmla="*/ 216 h 481"/>
                <a:gd name="T32" fmla="*/ 12 w 121"/>
                <a:gd name="T33" fmla="*/ 252 h 481"/>
                <a:gd name="T34" fmla="*/ 48 w 121"/>
                <a:gd name="T35" fmla="*/ 276 h 481"/>
                <a:gd name="T36" fmla="*/ 84 w 121"/>
                <a:gd name="T37" fmla="*/ 300 h 481"/>
                <a:gd name="T38" fmla="*/ 96 w 121"/>
                <a:gd name="T39" fmla="*/ 336 h 481"/>
                <a:gd name="T40" fmla="*/ 108 w 121"/>
                <a:gd name="T41" fmla="*/ 372 h 481"/>
                <a:gd name="T42" fmla="*/ 120 w 121"/>
                <a:gd name="T43" fmla="*/ 408 h 481"/>
                <a:gd name="T44" fmla="*/ 120 w 121"/>
                <a:gd name="T45" fmla="*/ 444 h 481"/>
                <a:gd name="T46" fmla="*/ 96 w 121"/>
                <a:gd name="T47" fmla="*/ 480 h 481"/>
                <a:gd name="T48" fmla="*/ 60 w 121"/>
                <a:gd name="T49" fmla="*/ 480 h 481"/>
                <a:gd name="T50" fmla="*/ 60 w 121"/>
                <a:gd name="T51" fmla="*/ 444 h 481"/>
                <a:gd name="T52" fmla="*/ 60 w 121"/>
                <a:gd name="T53" fmla="*/ 408 h 481"/>
                <a:gd name="T54" fmla="*/ 60 w 121"/>
                <a:gd name="T55" fmla="*/ 372 h 481"/>
                <a:gd name="T56" fmla="*/ 48 w 121"/>
                <a:gd name="T57" fmla="*/ 336 h 481"/>
                <a:gd name="T58" fmla="*/ 12 w 121"/>
                <a:gd name="T59" fmla="*/ 336 h 481"/>
                <a:gd name="T60" fmla="*/ 0 w 121"/>
                <a:gd name="T61" fmla="*/ 300 h 481"/>
                <a:gd name="T62" fmla="*/ 0 w 121"/>
                <a:gd name="T63" fmla="*/ 264 h 481"/>
                <a:gd name="T64" fmla="*/ 12 w 121"/>
                <a:gd name="T65" fmla="*/ 252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481"/>
                <a:gd name="T101" fmla="*/ 121 w 121"/>
                <a:gd name="T102" fmla="*/ 481 h 4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481">
                  <a:moveTo>
                    <a:pt x="12" y="252"/>
                  </a:moveTo>
                  <a:lnTo>
                    <a:pt x="0" y="216"/>
                  </a:lnTo>
                  <a:lnTo>
                    <a:pt x="0" y="180"/>
                  </a:lnTo>
                  <a:lnTo>
                    <a:pt x="0" y="144"/>
                  </a:lnTo>
                  <a:lnTo>
                    <a:pt x="0" y="108"/>
                  </a:lnTo>
                  <a:lnTo>
                    <a:pt x="12" y="72"/>
                  </a:lnTo>
                  <a:lnTo>
                    <a:pt x="12" y="36"/>
                  </a:lnTo>
                  <a:lnTo>
                    <a:pt x="0" y="0"/>
                  </a:lnTo>
                  <a:lnTo>
                    <a:pt x="36" y="0"/>
                  </a:lnTo>
                  <a:lnTo>
                    <a:pt x="72" y="0"/>
                  </a:lnTo>
                  <a:lnTo>
                    <a:pt x="84" y="36"/>
                  </a:lnTo>
                  <a:lnTo>
                    <a:pt x="84" y="72"/>
                  </a:lnTo>
                  <a:lnTo>
                    <a:pt x="84" y="108"/>
                  </a:lnTo>
                  <a:lnTo>
                    <a:pt x="60" y="144"/>
                  </a:lnTo>
                  <a:lnTo>
                    <a:pt x="48" y="180"/>
                  </a:lnTo>
                  <a:lnTo>
                    <a:pt x="24" y="216"/>
                  </a:lnTo>
                  <a:lnTo>
                    <a:pt x="12" y="252"/>
                  </a:lnTo>
                  <a:lnTo>
                    <a:pt x="48" y="276"/>
                  </a:lnTo>
                  <a:lnTo>
                    <a:pt x="84" y="300"/>
                  </a:lnTo>
                  <a:lnTo>
                    <a:pt x="96" y="336"/>
                  </a:lnTo>
                  <a:lnTo>
                    <a:pt x="108" y="372"/>
                  </a:lnTo>
                  <a:lnTo>
                    <a:pt x="120" y="408"/>
                  </a:lnTo>
                  <a:lnTo>
                    <a:pt x="120" y="444"/>
                  </a:lnTo>
                  <a:lnTo>
                    <a:pt x="96" y="480"/>
                  </a:lnTo>
                  <a:lnTo>
                    <a:pt x="60" y="480"/>
                  </a:lnTo>
                  <a:lnTo>
                    <a:pt x="60" y="444"/>
                  </a:lnTo>
                  <a:lnTo>
                    <a:pt x="60" y="408"/>
                  </a:lnTo>
                  <a:lnTo>
                    <a:pt x="60" y="372"/>
                  </a:lnTo>
                  <a:lnTo>
                    <a:pt x="48" y="336"/>
                  </a:lnTo>
                  <a:lnTo>
                    <a:pt x="12" y="336"/>
                  </a:lnTo>
                  <a:lnTo>
                    <a:pt x="0" y="300"/>
                  </a:lnTo>
                  <a:lnTo>
                    <a:pt x="0" y="264"/>
                  </a:lnTo>
                  <a:lnTo>
                    <a:pt x="12" y="252"/>
                  </a:lnTo>
                </a:path>
              </a:pathLst>
            </a:custGeom>
            <a:solidFill>
              <a:schemeClr val="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Oval 148"/>
            <p:cNvSpPr>
              <a:spLocks noChangeArrowheads="1"/>
            </p:cNvSpPr>
            <p:nvPr/>
          </p:nvSpPr>
          <p:spPr bwMode="auto">
            <a:xfrm>
              <a:off x="3604" y="1492"/>
              <a:ext cx="88" cy="88"/>
            </a:xfrm>
            <a:prstGeom prst="ellipse">
              <a:avLst/>
            </a:prstGeom>
            <a:solidFill>
              <a:srgbClr val="B500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Fertilization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The fusion of a 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sperm</a:t>
            </a:r>
            <a:r>
              <a:rPr lang="en-US" sz="2800" smtClean="0"/>
              <a:t> and 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egg</a:t>
            </a:r>
            <a:r>
              <a:rPr lang="en-US" sz="2800" smtClean="0"/>
              <a:t> to form a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zygote</a:t>
            </a:r>
            <a:r>
              <a:rPr lang="en-US" sz="2800" smtClean="0"/>
              <a:t>.</a:t>
            </a:r>
          </a:p>
          <a:p>
            <a:pPr>
              <a:defRPr/>
            </a:pPr>
            <a:r>
              <a:rPr lang="en-US" sz="2800" smtClean="0"/>
              <a:t>A zygote is a fertilized egg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44550" y="3054350"/>
            <a:ext cx="2425700" cy="2349500"/>
            <a:chOff x="532" y="1924"/>
            <a:chExt cx="1528" cy="1480"/>
          </a:xfrm>
        </p:grpSpPr>
        <p:sp>
          <p:nvSpPr>
            <p:cNvPr id="37905" name="Oval 4"/>
            <p:cNvSpPr>
              <a:spLocks noChangeArrowheads="1"/>
            </p:cNvSpPr>
            <p:nvPr/>
          </p:nvSpPr>
          <p:spPr bwMode="auto">
            <a:xfrm>
              <a:off x="532" y="1924"/>
              <a:ext cx="1528" cy="1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Rectangle 9"/>
            <p:cNvSpPr>
              <a:spLocks noChangeArrowheads="1"/>
            </p:cNvSpPr>
            <p:nvPr/>
          </p:nvSpPr>
          <p:spPr bwMode="auto">
            <a:xfrm>
              <a:off x="999" y="2286"/>
              <a:ext cx="70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/>
                <a:t>n=23</a:t>
              </a:r>
            </a:p>
          </p:txBody>
        </p:sp>
        <p:sp>
          <p:nvSpPr>
            <p:cNvPr id="37907" name="Rectangle 10"/>
            <p:cNvSpPr>
              <a:spLocks noChangeArrowheads="1"/>
            </p:cNvSpPr>
            <p:nvPr/>
          </p:nvSpPr>
          <p:spPr bwMode="auto">
            <a:xfrm>
              <a:off x="1047" y="2622"/>
              <a:ext cx="56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/>
                <a:t>egg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89300" y="3352800"/>
            <a:ext cx="2770188" cy="1697038"/>
            <a:chOff x="2072" y="2112"/>
            <a:chExt cx="1745" cy="1069"/>
          </a:xfrm>
        </p:grpSpPr>
        <p:sp>
          <p:nvSpPr>
            <p:cNvPr id="37898" name="Oval 5"/>
            <p:cNvSpPr>
              <a:spLocks noChangeArrowheads="1"/>
            </p:cNvSpPr>
            <p:nvPr/>
          </p:nvSpPr>
          <p:spPr bwMode="auto">
            <a:xfrm>
              <a:off x="2072" y="2456"/>
              <a:ext cx="656" cy="704"/>
            </a:xfrm>
            <a:prstGeom prst="ellipse">
              <a:avLst/>
            </a:prstGeom>
            <a:solidFill>
              <a:srgbClr val="E3BE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6"/>
            <p:cNvSpPr>
              <a:spLocks noChangeArrowheads="1"/>
            </p:cNvSpPr>
            <p:nvPr/>
          </p:nvSpPr>
          <p:spPr bwMode="auto">
            <a:xfrm>
              <a:off x="2688" y="2112"/>
              <a:ext cx="787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/>
                <a:t>sperm</a:t>
              </a:r>
            </a:p>
            <a:p>
              <a:r>
                <a:rPr lang="en-US" sz="2800" b="1"/>
                <a:t> n=23</a:t>
              </a:r>
            </a:p>
          </p:txBody>
        </p:sp>
        <p:sp>
          <p:nvSpPr>
            <p:cNvPr id="37900" name="Freeform 7"/>
            <p:cNvSpPr>
              <a:spLocks/>
            </p:cNvSpPr>
            <p:nvPr/>
          </p:nvSpPr>
          <p:spPr bwMode="auto">
            <a:xfrm>
              <a:off x="2688" y="2700"/>
              <a:ext cx="277" cy="265"/>
            </a:xfrm>
            <a:custGeom>
              <a:avLst/>
              <a:gdLst>
                <a:gd name="T0" fmla="*/ 0 w 277"/>
                <a:gd name="T1" fmla="*/ 228 h 265"/>
                <a:gd name="T2" fmla="*/ 36 w 277"/>
                <a:gd name="T3" fmla="*/ 228 h 265"/>
                <a:gd name="T4" fmla="*/ 36 w 277"/>
                <a:gd name="T5" fmla="*/ 192 h 265"/>
                <a:gd name="T6" fmla="*/ 36 w 277"/>
                <a:gd name="T7" fmla="*/ 156 h 265"/>
                <a:gd name="T8" fmla="*/ 24 w 277"/>
                <a:gd name="T9" fmla="*/ 120 h 265"/>
                <a:gd name="T10" fmla="*/ 48 w 277"/>
                <a:gd name="T11" fmla="*/ 84 h 265"/>
                <a:gd name="T12" fmla="*/ 48 w 277"/>
                <a:gd name="T13" fmla="*/ 48 h 265"/>
                <a:gd name="T14" fmla="*/ 48 w 277"/>
                <a:gd name="T15" fmla="*/ 12 h 265"/>
                <a:gd name="T16" fmla="*/ 84 w 277"/>
                <a:gd name="T17" fmla="*/ 0 h 265"/>
                <a:gd name="T18" fmla="*/ 120 w 277"/>
                <a:gd name="T19" fmla="*/ 0 h 265"/>
                <a:gd name="T20" fmla="*/ 156 w 277"/>
                <a:gd name="T21" fmla="*/ 12 h 265"/>
                <a:gd name="T22" fmla="*/ 192 w 277"/>
                <a:gd name="T23" fmla="*/ 36 h 265"/>
                <a:gd name="T24" fmla="*/ 216 w 277"/>
                <a:gd name="T25" fmla="*/ 72 h 265"/>
                <a:gd name="T26" fmla="*/ 252 w 277"/>
                <a:gd name="T27" fmla="*/ 96 h 265"/>
                <a:gd name="T28" fmla="*/ 264 w 277"/>
                <a:gd name="T29" fmla="*/ 132 h 265"/>
                <a:gd name="T30" fmla="*/ 276 w 277"/>
                <a:gd name="T31" fmla="*/ 168 h 265"/>
                <a:gd name="T32" fmla="*/ 276 w 277"/>
                <a:gd name="T33" fmla="*/ 204 h 265"/>
                <a:gd name="T34" fmla="*/ 240 w 277"/>
                <a:gd name="T35" fmla="*/ 228 h 265"/>
                <a:gd name="T36" fmla="*/ 204 w 277"/>
                <a:gd name="T37" fmla="*/ 252 h 265"/>
                <a:gd name="T38" fmla="*/ 168 w 277"/>
                <a:gd name="T39" fmla="*/ 252 h 265"/>
                <a:gd name="T40" fmla="*/ 132 w 277"/>
                <a:gd name="T41" fmla="*/ 264 h 265"/>
                <a:gd name="T42" fmla="*/ 96 w 277"/>
                <a:gd name="T43" fmla="*/ 264 h 265"/>
                <a:gd name="T44" fmla="*/ 60 w 277"/>
                <a:gd name="T45" fmla="*/ 264 h 265"/>
                <a:gd name="T46" fmla="*/ 24 w 277"/>
                <a:gd name="T47" fmla="*/ 264 h 265"/>
                <a:gd name="T48" fmla="*/ 24 w 277"/>
                <a:gd name="T49" fmla="*/ 228 h 265"/>
                <a:gd name="T50" fmla="*/ 0 w 277"/>
                <a:gd name="T51" fmla="*/ 228 h 2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7"/>
                <a:gd name="T79" fmla="*/ 0 h 265"/>
                <a:gd name="T80" fmla="*/ 277 w 277"/>
                <a:gd name="T81" fmla="*/ 265 h 2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7" h="265">
                  <a:moveTo>
                    <a:pt x="0" y="228"/>
                  </a:moveTo>
                  <a:lnTo>
                    <a:pt x="36" y="228"/>
                  </a:lnTo>
                  <a:lnTo>
                    <a:pt x="36" y="192"/>
                  </a:lnTo>
                  <a:lnTo>
                    <a:pt x="36" y="156"/>
                  </a:lnTo>
                  <a:lnTo>
                    <a:pt x="24" y="120"/>
                  </a:lnTo>
                  <a:lnTo>
                    <a:pt x="48" y="84"/>
                  </a:lnTo>
                  <a:lnTo>
                    <a:pt x="48" y="48"/>
                  </a:lnTo>
                  <a:lnTo>
                    <a:pt x="48" y="12"/>
                  </a:lnTo>
                  <a:lnTo>
                    <a:pt x="84" y="0"/>
                  </a:lnTo>
                  <a:lnTo>
                    <a:pt x="120" y="0"/>
                  </a:lnTo>
                  <a:lnTo>
                    <a:pt x="156" y="12"/>
                  </a:lnTo>
                  <a:lnTo>
                    <a:pt x="192" y="36"/>
                  </a:lnTo>
                  <a:lnTo>
                    <a:pt x="216" y="72"/>
                  </a:lnTo>
                  <a:lnTo>
                    <a:pt x="252" y="96"/>
                  </a:lnTo>
                  <a:lnTo>
                    <a:pt x="264" y="132"/>
                  </a:lnTo>
                  <a:lnTo>
                    <a:pt x="276" y="168"/>
                  </a:lnTo>
                  <a:lnTo>
                    <a:pt x="276" y="204"/>
                  </a:lnTo>
                  <a:lnTo>
                    <a:pt x="240" y="228"/>
                  </a:lnTo>
                  <a:lnTo>
                    <a:pt x="204" y="252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264"/>
                  </a:lnTo>
                  <a:lnTo>
                    <a:pt x="60" y="264"/>
                  </a:lnTo>
                  <a:lnTo>
                    <a:pt x="24" y="264"/>
                  </a:lnTo>
                  <a:lnTo>
                    <a:pt x="24" y="228"/>
                  </a:lnTo>
                  <a:lnTo>
                    <a:pt x="0" y="228"/>
                  </a:lnTo>
                </a:path>
              </a:pathLst>
            </a:custGeom>
            <a:solidFill>
              <a:schemeClr val="accent1"/>
            </a:solidFill>
            <a:ln w="381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8"/>
            <p:cNvSpPr>
              <a:spLocks/>
            </p:cNvSpPr>
            <p:nvPr/>
          </p:nvSpPr>
          <p:spPr bwMode="auto">
            <a:xfrm>
              <a:off x="2976" y="2880"/>
              <a:ext cx="841" cy="301"/>
            </a:xfrm>
            <a:custGeom>
              <a:avLst/>
              <a:gdLst>
                <a:gd name="T0" fmla="*/ 0 w 841"/>
                <a:gd name="T1" fmla="*/ 0 h 301"/>
                <a:gd name="T2" fmla="*/ 24 w 841"/>
                <a:gd name="T3" fmla="*/ 36 h 301"/>
                <a:gd name="T4" fmla="*/ 60 w 841"/>
                <a:gd name="T5" fmla="*/ 36 h 301"/>
                <a:gd name="T6" fmla="*/ 96 w 841"/>
                <a:gd name="T7" fmla="*/ 36 h 301"/>
                <a:gd name="T8" fmla="*/ 132 w 841"/>
                <a:gd name="T9" fmla="*/ 48 h 301"/>
                <a:gd name="T10" fmla="*/ 156 w 841"/>
                <a:gd name="T11" fmla="*/ 84 h 301"/>
                <a:gd name="T12" fmla="*/ 192 w 841"/>
                <a:gd name="T13" fmla="*/ 120 h 301"/>
                <a:gd name="T14" fmla="*/ 228 w 841"/>
                <a:gd name="T15" fmla="*/ 132 h 301"/>
                <a:gd name="T16" fmla="*/ 324 w 841"/>
                <a:gd name="T17" fmla="*/ 132 h 301"/>
                <a:gd name="T18" fmla="*/ 396 w 841"/>
                <a:gd name="T19" fmla="*/ 144 h 301"/>
                <a:gd name="T20" fmla="*/ 468 w 841"/>
                <a:gd name="T21" fmla="*/ 144 h 301"/>
                <a:gd name="T22" fmla="*/ 504 w 841"/>
                <a:gd name="T23" fmla="*/ 156 h 301"/>
                <a:gd name="T24" fmla="*/ 576 w 841"/>
                <a:gd name="T25" fmla="*/ 156 h 301"/>
                <a:gd name="T26" fmla="*/ 624 w 841"/>
                <a:gd name="T27" fmla="*/ 180 h 301"/>
                <a:gd name="T28" fmla="*/ 660 w 841"/>
                <a:gd name="T29" fmla="*/ 216 h 301"/>
                <a:gd name="T30" fmla="*/ 696 w 841"/>
                <a:gd name="T31" fmla="*/ 228 h 301"/>
                <a:gd name="T32" fmla="*/ 732 w 841"/>
                <a:gd name="T33" fmla="*/ 252 h 301"/>
                <a:gd name="T34" fmla="*/ 768 w 841"/>
                <a:gd name="T35" fmla="*/ 276 h 301"/>
                <a:gd name="T36" fmla="*/ 804 w 841"/>
                <a:gd name="T37" fmla="*/ 288 h 301"/>
                <a:gd name="T38" fmla="*/ 840 w 841"/>
                <a:gd name="T39" fmla="*/ 300 h 3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1"/>
                <a:gd name="T61" fmla="*/ 0 h 301"/>
                <a:gd name="T62" fmla="*/ 841 w 841"/>
                <a:gd name="T63" fmla="*/ 301 h 30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1" h="301">
                  <a:moveTo>
                    <a:pt x="0" y="0"/>
                  </a:moveTo>
                  <a:lnTo>
                    <a:pt x="24" y="36"/>
                  </a:lnTo>
                  <a:lnTo>
                    <a:pt x="60" y="36"/>
                  </a:lnTo>
                  <a:lnTo>
                    <a:pt x="96" y="36"/>
                  </a:lnTo>
                  <a:lnTo>
                    <a:pt x="132" y="48"/>
                  </a:lnTo>
                  <a:lnTo>
                    <a:pt x="156" y="84"/>
                  </a:lnTo>
                  <a:lnTo>
                    <a:pt x="192" y="120"/>
                  </a:lnTo>
                  <a:lnTo>
                    <a:pt x="228" y="132"/>
                  </a:lnTo>
                  <a:lnTo>
                    <a:pt x="324" y="132"/>
                  </a:lnTo>
                  <a:lnTo>
                    <a:pt x="396" y="144"/>
                  </a:lnTo>
                  <a:lnTo>
                    <a:pt x="468" y="144"/>
                  </a:lnTo>
                  <a:lnTo>
                    <a:pt x="504" y="156"/>
                  </a:lnTo>
                  <a:lnTo>
                    <a:pt x="576" y="156"/>
                  </a:lnTo>
                  <a:lnTo>
                    <a:pt x="624" y="180"/>
                  </a:lnTo>
                  <a:lnTo>
                    <a:pt x="660" y="216"/>
                  </a:lnTo>
                  <a:lnTo>
                    <a:pt x="696" y="228"/>
                  </a:lnTo>
                  <a:lnTo>
                    <a:pt x="732" y="252"/>
                  </a:lnTo>
                  <a:lnTo>
                    <a:pt x="768" y="276"/>
                  </a:lnTo>
                  <a:lnTo>
                    <a:pt x="804" y="288"/>
                  </a:lnTo>
                  <a:lnTo>
                    <a:pt x="840" y="300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Oval 14"/>
            <p:cNvSpPr>
              <a:spLocks noChangeArrowheads="1"/>
            </p:cNvSpPr>
            <p:nvPr/>
          </p:nvSpPr>
          <p:spPr bwMode="auto">
            <a:xfrm>
              <a:off x="2212" y="2596"/>
              <a:ext cx="184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auto">
            <a:xfrm>
              <a:off x="2112" y="2832"/>
              <a:ext cx="373" cy="193"/>
            </a:xfrm>
            <a:custGeom>
              <a:avLst/>
              <a:gdLst>
                <a:gd name="T0" fmla="*/ 0 w 373"/>
                <a:gd name="T1" fmla="*/ 192 h 193"/>
                <a:gd name="T2" fmla="*/ 36 w 373"/>
                <a:gd name="T3" fmla="*/ 168 h 193"/>
                <a:gd name="T4" fmla="*/ 72 w 373"/>
                <a:gd name="T5" fmla="*/ 168 h 193"/>
                <a:gd name="T6" fmla="*/ 108 w 373"/>
                <a:gd name="T7" fmla="*/ 168 h 193"/>
                <a:gd name="T8" fmla="*/ 144 w 373"/>
                <a:gd name="T9" fmla="*/ 168 h 193"/>
                <a:gd name="T10" fmla="*/ 180 w 373"/>
                <a:gd name="T11" fmla="*/ 168 h 193"/>
                <a:gd name="T12" fmla="*/ 216 w 373"/>
                <a:gd name="T13" fmla="*/ 168 h 193"/>
                <a:gd name="T14" fmla="*/ 252 w 373"/>
                <a:gd name="T15" fmla="*/ 168 h 193"/>
                <a:gd name="T16" fmla="*/ 288 w 373"/>
                <a:gd name="T17" fmla="*/ 144 h 193"/>
                <a:gd name="T18" fmla="*/ 312 w 373"/>
                <a:gd name="T19" fmla="*/ 108 h 193"/>
                <a:gd name="T20" fmla="*/ 336 w 373"/>
                <a:gd name="T21" fmla="*/ 72 h 193"/>
                <a:gd name="T22" fmla="*/ 348 w 373"/>
                <a:gd name="T23" fmla="*/ 36 h 193"/>
                <a:gd name="T24" fmla="*/ 372 w 373"/>
                <a:gd name="T25" fmla="*/ 0 h 1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3"/>
                <a:gd name="T40" fmla="*/ 0 h 193"/>
                <a:gd name="T41" fmla="*/ 373 w 373"/>
                <a:gd name="T42" fmla="*/ 193 h 1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3" h="193">
                  <a:moveTo>
                    <a:pt x="0" y="192"/>
                  </a:moveTo>
                  <a:lnTo>
                    <a:pt x="36" y="168"/>
                  </a:lnTo>
                  <a:lnTo>
                    <a:pt x="72" y="168"/>
                  </a:lnTo>
                  <a:lnTo>
                    <a:pt x="108" y="168"/>
                  </a:lnTo>
                  <a:lnTo>
                    <a:pt x="144" y="168"/>
                  </a:lnTo>
                  <a:lnTo>
                    <a:pt x="180" y="168"/>
                  </a:lnTo>
                  <a:lnTo>
                    <a:pt x="216" y="168"/>
                  </a:lnTo>
                  <a:lnTo>
                    <a:pt x="252" y="168"/>
                  </a:lnTo>
                  <a:lnTo>
                    <a:pt x="288" y="144"/>
                  </a:lnTo>
                  <a:lnTo>
                    <a:pt x="312" y="108"/>
                  </a:lnTo>
                  <a:lnTo>
                    <a:pt x="336" y="72"/>
                  </a:lnTo>
                  <a:lnTo>
                    <a:pt x="348" y="36"/>
                  </a:lnTo>
                  <a:lnTo>
                    <a:pt x="372" y="0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2260" y="26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47800" y="4425950"/>
            <a:ext cx="7537450" cy="2349500"/>
            <a:chOff x="912" y="2788"/>
            <a:chExt cx="4748" cy="1480"/>
          </a:xfrm>
        </p:grpSpPr>
        <p:sp>
          <p:nvSpPr>
            <p:cNvPr id="37895" name="Oval 12"/>
            <p:cNvSpPr>
              <a:spLocks noChangeArrowheads="1"/>
            </p:cNvSpPr>
            <p:nvPr/>
          </p:nvSpPr>
          <p:spPr bwMode="auto">
            <a:xfrm>
              <a:off x="4132" y="2788"/>
              <a:ext cx="1528" cy="14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Rectangle 13"/>
            <p:cNvSpPr>
              <a:spLocks noChangeArrowheads="1"/>
            </p:cNvSpPr>
            <p:nvPr/>
          </p:nvSpPr>
          <p:spPr bwMode="auto">
            <a:xfrm>
              <a:off x="4455" y="3102"/>
              <a:ext cx="923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/>
                <a:t> 2n=46</a:t>
              </a:r>
            </a:p>
            <a:p>
              <a:r>
                <a:rPr lang="en-US" sz="3200" b="1"/>
                <a:t>zygote</a:t>
              </a:r>
            </a:p>
          </p:txBody>
        </p:sp>
        <p:sp>
          <p:nvSpPr>
            <p:cNvPr id="37897" name="Freeform 18"/>
            <p:cNvSpPr>
              <a:spLocks/>
            </p:cNvSpPr>
            <p:nvPr/>
          </p:nvSpPr>
          <p:spPr bwMode="auto">
            <a:xfrm>
              <a:off x="912" y="3552"/>
              <a:ext cx="2976" cy="456"/>
            </a:xfrm>
            <a:custGeom>
              <a:avLst/>
              <a:gdLst>
                <a:gd name="T0" fmla="*/ 256 w 2368"/>
                <a:gd name="T1" fmla="*/ 0 h 648"/>
                <a:gd name="T2" fmla="*/ 352 w 2368"/>
                <a:gd name="T3" fmla="*/ 576 h 648"/>
                <a:gd name="T4" fmla="*/ 2368 w 2368"/>
                <a:gd name="T5" fmla="*/ 432 h 648"/>
                <a:gd name="T6" fmla="*/ 0 60000 65536"/>
                <a:gd name="T7" fmla="*/ 0 60000 65536"/>
                <a:gd name="T8" fmla="*/ 0 60000 65536"/>
                <a:gd name="T9" fmla="*/ 0 w 2368"/>
                <a:gd name="T10" fmla="*/ 0 h 648"/>
                <a:gd name="T11" fmla="*/ 2368 w 2368"/>
                <a:gd name="T12" fmla="*/ 648 h 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" h="648">
                  <a:moveTo>
                    <a:pt x="256" y="0"/>
                  </a:moveTo>
                  <a:cubicBezTo>
                    <a:pt x="128" y="252"/>
                    <a:pt x="0" y="504"/>
                    <a:pt x="352" y="576"/>
                  </a:cubicBezTo>
                  <a:cubicBezTo>
                    <a:pt x="704" y="648"/>
                    <a:pt x="2032" y="456"/>
                    <a:pt x="2368" y="43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sz="2900" smtClean="0"/>
              <a:t>A cell containing </a:t>
            </a:r>
            <a:r>
              <a:rPr lang="en-US" sz="2900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 chromatids</a:t>
            </a:r>
            <a:r>
              <a:rPr lang="en-US" sz="2900" smtClean="0"/>
              <a:t> at the beginning of meiosis would, at its completion, produce cells containing how many </a:t>
            </a:r>
            <a:r>
              <a:rPr lang="en-US" sz="2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900" smtClean="0"/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  <p:bldP spid="440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Interphase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Similar to </a:t>
            </a: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mitosis</a:t>
            </a:r>
            <a:r>
              <a:rPr lang="en-US" sz="2800" dirty="0" smtClean="0"/>
              <a:t> </a:t>
            </a:r>
            <a:r>
              <a:rPr lang="en-US" sz="2800" dirty="0" err="1" smtClean="0"/>
              <a:t>interphase</a:t>
            </a:r>
            <a:r>
              <a:rPr lang="en-US" sz="2800" dirty="0" smtClean="0"/>
              <a:t>.</a:t>
            </a:r>
          </a:p>
          <a:p>
            <a:pPr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800" dirty="0" smtClean="0"/>
              <a:t> replicate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 phase).</a:t>
            </a:r>
            <a:endParaRPr lang="en-US" sz="2800" dirty="0" smtClean="0"/>
          </a:p>
          <a:p>
            <a:pPr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800" dirty="0" smtClean="0"/>
              <a:t>Each duplicated 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</a:t>
            </a:r>
            <a:r>
              <a:rPr lang="en-US" sz="2800" dirty="0" smtClean="0"/>
              <a:t> consists of two identical sister </a:t>
            </a:r>
            <a:r>
              <a:rPr lang="en-US" sz="2800" b="1" dirty="0" err="1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chromatids</a:t>
            </a:r>
            <a:r>
              <a:rPr lang="en-US" sz="2800" dirty="0" smtClean="0"/>
              <a:t> attached at their </a:t>
            </a:r>
            <a:r>
              <a:rPr lang="en-US" sz="2800" b="1" dirty="0" err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centromeres</a:t>
            </a:r>
            <a:r>
              <a:rPr lang="en-US" sz="2800" dirty="0" smtClean="0"/>
              <a:t>.</a:t>
            </a:r>
          </a:p>
          <a:p>
            <a:pPr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Centriole</a:t>
            </a:r>
            <a:r>
              <a:rPr lang="en-US" sz="2800" dirty="0" smtClean="0"/>
              <a:t> pairs also replicate.</a:t>
            </a:r>
          </a:p>
          <a:p>
            <a:pPr>
              <a:buFontTx/>
              <a:buNone/>
              <a:defRPr/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Answer: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chromosomes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  <p:bldP spid="450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Interphase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000" b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Nucleus</a:t>
            </a:r>
            <a:r>
              <a:rPr lang="en-US" sz="3000" smtClean="0"/>
              <a:t> and </a:t>
            </a:r>
            <a:r>
              <a:rPr lang="en-US" sz="3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nucleolus</a:t>
            </a:r>
            <a:r>
              <a:rPr lang="en-US" sz="3000" smtClean="0"/>
              <a:t> visible.</a:t>
            </a:r>
          </a:p>
          <a:p>
            <a:pPr>
              <a:buFontTx/>
              <a:buNone/>
              <a:defRPr/>
            </a:pPr>
            <a:endParaRPr lang="en-US" sz="3000" smtClean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148513" y="3033713"/>
            <a:ext cx="1995487" cy="819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/>
              <a:t>nuclear membrane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48513" y="5776913"/>
            <a:ext cx="1601787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nucleolus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14313" y="4862513"/>
            <a:ext cx="2316162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cell membrane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890713" y="2881313"/>
            <a:ext cx="1654175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chromatin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603500" y="2755900"/>
            <a:ext cx="4699000" cy="3784600"/>
            <a:chOff x="1640" y="1736"/>
            <a:chExt cx="2960" cy="2384"/>
          </a:xfrm>
        </p:grpSpPr>
        <p:sp>
          <p:nvSpPr>
            <p:cNvPr id="7177" name="Oval 4"/>
            <p:cNvSpPr>
              <a:spLocks noChangeArrowheads="1"/>
            </p:cNvSpPr>
            <p:nvPr/>
          </p:nvSpPr>
          <p:spPr bwMode="auto">
            <a:xfrm>
              <a:off x="2120" y="1736"/>
              <a:ext cx="2480" cy="238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5"/>
            <p:cNvSpPr>
              <a:spLocks noChangeArrowheads="1"/>
            </p:cNvSpPr>
            <p:nvPr/>
          </p:nvSpPr>
          <p:spPr bwMode="auto">
            <a:xfrm>
              <a:off x="2696" y="2360"/>
              <a:ext cx="896" cy="848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6"/>
            <p:cNvSpPr>
              <a:spLocks noChangeArrowheads="1"/>
            </p:cNvSpPr>
            <p:nvPr/>
          </p:nvSpPr>
          <p:spPr bwMode="auto">
            <a:xfrm>
              <a:off x="3080" y="2792"/>
              <a:ext cx="176" cy="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 flipV="1">
              <a:off x="1640" y="3168"/>
              <a:ext cx="520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 flipV="1">
              <a:off x="3560" y="2152"/>
              <a:ext cx="896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2"/>
            <p:cNvSpPr>
              <a:spLocks noChangeShapeType="1"/>
            </p:cNvSpPr>
            <p:nvPr/>
          </p:nvSpPr>
          <p:spPr bwMode="auto">
            <a:xfrm>
              <a:off x="3176" y="2888"/>
              <a:ext cx="1328" cy="8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4"/>
            <p:cNvSpPr>
              <a:spLocks noChangeShapeType="1"/>
            </p:cNvSpPr>
            <p:nvPr/>
          </p:nvSpPr>
          <p:spPr bwMode="auto">
            <a:xfrm>
              <a:off x="2216" y="2024"/>
              <a:ext cx="896" cy="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  <p:bldP spid="8199" grpId="0" build="p" autoUpdateAnimBg="0"/>
      <p:bldP spid="8200" grpId="0" build="p" autoUpdateAnimBg="0"/>
      <p:bldP spid="8201" grpId="0" build="p" autoUpdateAnimBg="0"/>
      <p:bldP spid="820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Meiosis I (four phases)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 division </a:t>
            </a:r>
            <a:r>
              <a:rPr lang="en-US" sz="2800" dirty="0" smtClean="0"/>
              <a:t>that reduces the 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</a:t>
            </a:r>
            <a:r>
              <a:rPr lang="en-US" sz="2800" dirty="0" smtClean="0"/>
              <a:t> number by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one-half.  (Diploid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haploid)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z="1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 phases</a:t>
            </a:r>
            <a:r>
              <a:rPr lang="en-US" sz="2800" dirty="0" smtClean="0"/>
              <a:t>: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olidFill>
                  <a:srgbClr val="9234DB"/>
                </a:solidFill>
              </a:rPr>
              <a:t>	</a:t>
            </a: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	prophase I</a:t>
            </a:r>
          </a:p>
          <a:p>
            <a:pPr>
              <a:buFontTx/>
              <a:buNone/>
              <a:defRPr/>
            </a:pP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b.	metaphase I</a:t>
            </a:r>
          </a:p>
          <a:p>
            <a:pPr>
              <a:buFontTx/>
              <a:buNone/>
              <a:defRPr/>
            </a:pP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c.	anaphase I</a:t>
            </a:r>
          </a:p>
          <a:p>
            <a:pPr>
              <a:buFontTx/>
              <a:buNone/>
              <a:defRPr/>
            </a:pP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d.	</a:t>
            </a:r>
            <a:r>
              <a:rPr lang="en-US" sz="2800" b="1" dirty="0" err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telophase</a:t>
            </a:r>
            <a:r>
              <a:rPr lang="en-US" sz="28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</a:t>
            </a:r>
            <a:endParaRPr lang="en-US" sz="2800" b="1" dirty="0" smtClean="0">
              <a:solidFill>
                <a:srgbClr val="7B00E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Prophase 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Longest and most complex phase (90%).</a:t>
            </a:r>
            <a:endParaRPr lang="en-US" sz="2800" b="1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800" smtClean="0"/>
              <a:t> condense.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Synapsis</a:t>
            </a:r>
            <a:r>
              <a:rPr lang="en-US" sz="2800" smtClean="0"/>
              <a:t> occurs:</a:t>
            </a:r>
            <a:r>
              <a:rPr lang="en-US" sz="2700" smtClean="0"/>
              <a:t>  </a:t>
            </a:r>
            <a:r>
              <a:rPr lang="en-US" sz="25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homologous chromosomes </a:t>
            </a:r>
            <a:r>
              <a:rPr lang="en-US" sz="2700" smtClean="0"/>
              <a:t>come together to form a </a:t>
            </a:r>
            <a:r>
              <a:rPr lang="en-US" sz="2700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tetrad</a:t>
            </a:r>
            <a:r>
              <a:rPr lang="en-US" sz="2700" smtClean="0"/>
              <a:t>.</a:t>
            </a:r>
          </a:p>
          <a:p>
            <a:pPr>
              <a:buFontTx/>
              <a:buNone/>
              <a:defRPr/>
            </a:pPr>
            <a:endParaRPr lang="en-US" sz="1000" smtClean="0"/>
          </a:p>
          <a:p>
            <a:pPr>
              <a:defRPr/>
            </a:pPr>
            <a:r>
              <a:rPr lang="en-US" sz="2800" b="1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Tetrad</a:t>
            </a:r>
            <a:r>
              <a:rPr lang="en-US" sz="2800" smtClean="0"/>
              <a:t> is two </a:t>
            </a:r>
            <a:r>
              <a:rPr lang="en-US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800" smtClean="0"/>
              <a:t> or four </a:t>
            </a:r>
            <a:r>
              <a:rPr lang="en-US" sz="2800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chromatids</a:t>
            </a:r>
            <a:r>
              <a:rPr lang="en-US" sz="2800" smtClean="0"/>
              <a:t> </a:t>
            </a:r>
            <a:r>
              <a:rPr lang="en-US" sz="2600" smtClean="0"/>
              <a:t>(sister and nonsister chromatids)</a:t>
            </a:r>
            <a:r>
              <a:rPr lang="en-US" sz="2800" smtClean="0"/>
              <a:t>.</a:t>
            </a:r>
          </a:p>
          <a:p>
            <a:pPr>
              <a:buFontTx/>
              <a:buNone/>
              <a:defRPr/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Prophase I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Synapsis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96938" y="2146300"/>
            <a:ext cx="7497762" cy="3740150"/>
            <a:chOff x="565" y="1352"/>
            <a:chExt cx="4723" cy="2356"/>
          </a:xfrm>
        </p:grpSpPr>
        <p:sp>
          <p:nvSpPr>
            <p:cNvPr id="10260" name="Freeform 5"/>
            <p:cNvSpPr>
              <a:spLocks/>
            </p:cNvSpPr>
            <p:nvPr/>
          </p:nvSpPr>
          <p:spPr bwMode="auto">
            <a:xfrm>
              <a:off x="877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6"/>
            <p:cNvSpPr>
              <a:spLocks/>
            </p:cNvSpPr>
            <p:nvPr/>
          </p:nvSpPr>
          <p:spPr bwMode="auto">
            <a:xfrm>
              <a:off x="565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Oval 7"/>
            <p:cNvSpPr>
              <a:spLocks noChangeArrowheads="1"/>
            </p:cNvSpPr>
            <p:nvPr/>
          </p:nvSpPr>
          <p:spPr bwMode="auto">
            <a:xfrm rot="60000">
              <a:off x="776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Freeform 8"/>
            <p:cNvSpPr>
              <a:spLocks/>
            </p:cNvSpPr>
            <p:nvPr/>
          </p:nvSpPr>
          <p:spPr bwMode="auto">
            <a:xfrm>
              <a:off x="2413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9"/>
            <p:cNvSpPr>
              <a:spLocks/>
            </p:cNvSpPr>
            <p:nvPr/>
          </p:nvSpPr>
          <p:spPr bwMode="auto">
            <a:xfrm>
              <a:off x="2101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Oval 10"/>
            <p:cNvSpPr>
              <a:spLocks noChangeArrowheads="1"/>
            </p:cNvSpPr>
            <p:nvPr/>
          </p:nvSpPr>
          <p:spPr bwMode="auto">
            <a:xfrm rot="60000">
              <a:off x="2312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Freeform 11"/>
            <p:cNvSpPr>
              <a:spLocks/>
            </p:cNvSpPr>
            <p:nvPr/>
          </p:nvSpPr>
          <p:spPr bwMode="auto">
            <a:xfrm>
              <a:off x="3085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12"/>
            <p:cNvSpPr>
              <a:spLocks/>
            </p:cNvSpPr>
            <p:nvPr/>
          </p:nvSpPr>
          <p:spPr bwMode="auto">
            <a:xfrm>
              <a:off x="2773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Oval 13"/>
            <p:cNvSpPr>
              <a:spLocks noChangeArrowheads="1"/>
            </p:cNvSpPr>
            <p:nvPr/>
          </p:nvSpPr>
          <p:spPr bwMode="auto">
            <a:xfrm rot="60000">
              <a:off x="2984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14"/>
            <p:cNvSpPr>
              <a:spLocks noChangeShapeType="1"/>
            </p:cNvSpPr>
            <p:nvPr/>
          </p:nvSpPr>
          <p:spPr bwMode="auto">
            <a:xfrm>
              <a:off x="1256" y="2496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15"/>
            <p:cNvSpPr>
              <a:spLocks noChangeShapeType="1"/>
            </p:cNvSpPr>
            <p:nvPr/>
          </p:nvSpPr>
          <p:spPr bwMode="auto">
            <a:xfrm>
              <a:off x="3752" y="2544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Freeform 18"/>
            <p:cNvSpPr>
              <a:spLocks/>
            </p:cNvSpPr>
            <p:nvPr/>
          </p:nvSpPr>
          <p:spPr bwMode="auto">
            <a:xfrm>
              <a:off x="4909" y="1400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19"/>
            <p:cNvSpPr>
              <a:spLocks/>
            </p:cNvSpPr>
            <p:nvPr/>
          </p:nvSpPr>
          <p:spPr bwMode="auto">
            <a:xfrm>
              <a:off x="4597" y="1436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Oval 20"/>
            <p:cNvSpPr>
              <a:spLocks noChangeArrowheads="1"/>
            </p:cNvSpPr>
            <p:nvPr/>
          </p:nvSpPr>
          <p:spPr bwMode="auto">
            <a:xfrm rot="60000">
              <a:off x="4808" y="2407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428750" y="1585913"/>
            <a:ext cx="6440488" cy="568325"/>
            <a:chOff x="900" y="999"/>
            <a:chExt cx="4057" cy="358"/>
          </a:xfrm>
        </p:grpSpPr>
        <p:sp>
          <p:nvSpPr>
            <p:cNvPr id="10257" name="Rectangle 21"/>
            <p:cNvSpPr>
              <a:spLocks noChangeArrowheads="1"/>
            </p:cNvSpPr>
            <p:nvPr/>
          </p:nvSpPr>
          <p:spPr bwMode="auto">
            <a:xfrm>
              <a:off x="1575" y="999"/>
              <a:ext cx="265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Homologous chromosomes</a:t>
              </a:r>
            </a:p>
          </p:txBody>
        </p:sp>
        <p:sp>
          <p:nvSpPr>
            <p:cNvPr id="10258" name="Freeform 22"/>
            <p:cNvSpPr>
              <a:spLocks/>
            </p:cNvSpPr>
            <p:nvPr/>
          </p:nvSpPr>
          <p:spPr bwMode="auto">
            <a:xfrm>
              <a:off x="900" y="1116"/>
              <a:ext cx="673" cy="229"/>
            </a:xfrm>
            <a:custGeom>
              <a:avLst/>
              <a:gdLst>
                <a:gd name="T0" fmla="*/ 12 w 673"/>
                <a:gd name="T1" fmla="*/ 228 h 229"/>
                <a:gd name="T2" fmla="*/ 0 w 673"/>
                <a:gd name="T3" fmla="*/ 192 h 229"/>
                <a:gd name="T4" fmla="*/ 0 w 673"/>
                <a:gd name="T5" fmla="*/ 156 h 229"/>
                <a:gd name="T6" fmla="*/ 0 w 673"/>
                <a:gd name="T7" fmla="*/ 120 h 229"/>
                <a:gd name="T8" fmla="*/ 24 w 673"/>
                <a:gd name="T9" fmla="*/ 84 h 229"/>
                <a:gd name="T10" fmla="*/ 48 w 673"/>
                <a:gd name="T11" fmla="*/ 48 h 229"/>
                <a:gd name="T12" fmla="*/ 84 w 673"/>
                <a:gd name="T13" fmla="*/ 24 h 229"/>
                <a:gd name="T14" fmla="*/ 120 w 673"/>
                <a:gd name="T15" fmla="*/ 12 h 229"/>
                <a:gd name="T16" fmla="*/ 168 w 673"/>
                <a:gd name="T17" fmla="*/ 0 h 229"/>
                <a:gd name="T18" fmla="*/ 216 w 673"/>
                <a:gd name="T19" fmla="*/ 0 h 229"/>
                <a:gd name="T20" fmla="*/ 252 w 673"/>
                <a:gd name="T21" fmla="*/ 0 h 229"/>
                <a:gd name="T22" fmla="*/ 288 w 673"/>
                <a:gd name="T23" fmla="*/ 0 h 229"/>
                <a:gd name="T24" fmla="*/ 324 w 673"/>
                <a:gd name="T25" fmla="*/ 0 h 229"/>
                <a:gd name="T26" fmla="*/ 360 w 673"/>
                <a:gd name="T27" fmla="*/ 0 h 229"/>
                <a:gd name="T28" fmla="*/ 408 w 673"/>
                <a:gd name="T29" fmla="*/ 0 h 229"/>
                <a:gd name="T30" fmla="*/ 444 w 673"/>
                <a:gd name="T31" fmla="*/ 0 h 229"/>
                <a:gd name="T32" fmla="*/ 480 w 673"/>
                <a:gd name="T33" fmla="*/ 0 h 229"/>
                <a:gd name="T34" fmla="*/ 516 w 673"/>
                <a:gd name="T35" fmla="*/ 0 h 229"/>
                <a:gd name="T36" fmla="*/ 552 w 673"/>
                <a:gd name="T37" fmla="*/ 0 h 229"/>
                <a:gd name="T38" fmla="*/ 600 w 673"/>
                <a:gd name="T39" fmla="*/ 12 h 229"/>
                <a:gd name="T40" fmla="*/ 636 w 673"/>
                <a:gd name="T41" fmla="*/ 12 h 229"/>
                <a:gd name="T42" fmla="*/ 672 w 673"/>
                <a:gd name="T43" fmla="*/ 12 h 2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73"/>
                <a:gd name="T67" fmla="*/ 0 h 229"/>
                <a:gd name="T68" fmla="*/ 673 w 673"/>
                <a:gd name="T69" fmla="*/ 229 h 2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73" h="229">
                  <a:moveTo>
                    <a:pt x="12" y="228"/>
                  </a:moveTo>
                  <a:lnTo>
                    <a:pt x="0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24" y="84"/>
                  </a:lnTo>
                  <a:lnTo>
                    <a:pt x="48" y="48"/>
                  </a:lnTo>
                  <a:lnTo>
                    <a:pt x="84" y="24"/>
                  </a:lnTo>
                  <a:lnTo>
                    <a:pt x="120" y="12"/>
                  </a:lnTo>
                  <a:lnTo>
                    <a:pt x="168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88" y="0"/>
                  </a:lnTo>
                  <a:lnTo>
                    <a:pt x="324" y="0"/>
                  </a:lnTo>
                  <a:lnTo>
                    <a:pt x="360" y="0"/>
                  </a:lnTo>
                  <a:lnTo>
                    <a:pt x="408" y="0"/>
                  </a:lnTo>
                  <a:lnTo>
                    <a:pt x="444" y="0"/>
                  </a:lnTo>
                  <a:lnTo>
                    <a:pt x="480" y="0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600" y="12"/>
                  </a:lnTo>
                  <a:lnTo>
                    <a:pt x="636" y="12"/>
                  </a:lnTo>
                  <a:lnTo>
                    <a:pt x="672" y="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23"/>
            <p:cNvSpPr>
              <a:spLocks/>
            </p:cNvSpPr>
            <p:nvPr/>
          </p:nvSpPr>
          <p:spPr bwMode="auto">
            <a:xfrm>
              <a:off x="4224" y="1104"/>
              <a:ext cx="733" cy="253"/>
            </a:xfrm>
            <a:custGeom>
              <a:avLst/>
              <a:gdLst>
                <a:gd name="T0" fmla="*/ 0 w 733"/>
                <a:gd name="T1" fmla="*/ 0 h 253"/>
                <a:gd name="T2" fmla="*/ 36 w 733"/>
                <a:gd name="T3" fmla="*/ 24 h 253"/>
                <a:gd name="T4" fmla="*/ 72 w 733"/>
                <a:gd name="T5" fmla="*/ 24 h 253"/>
                <a:gd name="T6" fmla="*/ 108 w 733"/>
                <a:gd name="T7" fmla="*/ 24 h 253"/>
                <a:gd name="T8" fmla="*/ 144 w 733"/>
                <a:gd name="T9" fmla="*/ 24 h 253"/>
                <a:gd name="T10" fmla="*/ 180 w 733"/>
                <a:gd name="T11" fmla="*/ 24 h 253"/>
                <a:gd name="T12" fmla="*/ 216 w 733"/>
                <a:gd name="T13" fmla="*/ 24 h 253"/>
                <a:gd name="T14" fmla="*/ 252 w 733"/>
                <a:gd name="T15" fmla="*/ 24 h 253"/>
                <a:gd name="T16" fmla="*/ 288 w 733"/>
                <a:gd name="T17" fmla="*/ 24 h 253"/>
                <a:gd name="T18" fmla="*/ 324 w 733"/>
                <a:gd name="T19" fmla="*/ 24 h 253"/>
                <a:gd name="T20" fmla="*/ 360 w 733"/>
                <a:gd name="T21" fmla="*/ 24 h 253"/>
                <a:gd name="T22" fmla="*/ 396 w 733"/>
                <a:gd name="T23" fmla="*/ 24 h 253"/>
                <a:gd name="T24" fmla="*/ 432 w 733"/>
                <a:gd name="T25" fmla="*/ 24 h 253"/>
                <a:gd name="T26" fmla="*/ 468 w 733"/>
                <a:gd name="T27" fmla="*/ 24 h 253"/>
                <a:gd name="T28" fmla="*/ 504 w 733"/>
                <a:gd name="T29" fmla="*/ 24 h 253"/>
                <a:gd name="T30" fmla="*/ 540 w 733"/>
                <a:gd name="T31" fmla="*/ 24 h 253"/>
                <a:gd name="T32" fmla="*/ 576 w 733"/>
                <a:gd name="T33" fmla="*/ 24 h 253"/>
                <a:gd name="T34" fmla="*/ 612 w 733"/>
                <a:gd name="T35" fmla="*/ 24 h 253"/>
                <a:gd name="T36" fmla="*/ 648 w 733"/>
                <a:gd name="T37" fmla="*/ 24 h 253"/>
                <a:gd name="T38" fmla="*/ 684 w 733"/>
                <a:gd name="T39" fmla="*/ 48 h 253"/>
                <a:gd name="T40" fmla="*/ 720 w 733"/>
                <a:gd name="T41" fmla="*/ 72 h 253"/>
                <a:gd name="T42" fmla="*/ 732 w 733"/>
                <a:gd name="T43" fmla="*/ 108 h 253"/>
                <a:gd name="T44" fmla="*/ 732 w 733"/>
                <a:gd name="T45" fmla="*/ 144 h 253"/>
                <a:gd name="T46" fmla="*/ 732 w 733"/>
                <a:gd name="T47" fmla="*/ 180 h 253"/>
                <a:gd name="T48" fmla="*/ 732 w 733"/>
                <a:gd name="T49" fmla="*/ 216 h 253"/>
                <a:gd name="T50" fmla="*/ 732 w 733"/>
                <a:gd name="T51" fmla="*/ 252 h 2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3"/>
                <a:gd name="T79" fmla="*/ 0 h 253"/>
                <a:gd name="T80" fmla="*/ 733 w 733"/>
                <a:gd name="T81" fmla="*/ 253 h 2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3" h="253">
                  <a:moveTo>
                    <a:pt x="0" y="0"/>
                  </a:moveTo>
                  <a:lnTo>
                    <a:pt x="36" y="24"/>
                  </a:lnTo>
                  <a:lnTo>
                    <a:pt x="72" y="24"/>
                  </a:lnTo>
                  <a:lnTo>
                    <a:pt x="108" y="24"/>
                  </a:lnTo>
                  <a:lnTo>
                    <a:pt x="144" y="24"/>
                  </a:lnTo>
                  <a:lnTo>
                    <a:pt x="180" y="24"/>
                  </a:lnTo>
                  <a:lnTo>
                    <a:pt x="216" y="24"/>
                  </a:lnTo>
                  <a:lnTo>
                    <a:pt x="252" y="24"/>
                  </a:lnTo>
                  <a:lnTo>
                    <a:pt x="288" y="24"/>
                  </a:lnTo>
                  <a:lnTo>
                    <a:pt x="324" y="24"/>
                  </a:lnTo>
                  <a:lnTo>
                    <a:pt x="360" y="24"/>
                  </a:lnTo>
                  <a:lnTo>
                    <a:pt x="396" y="24"/>
                  </a:lnTo>
                  <a:lnTo>
                    <a:pt x="432" y="24"/>
                  </a:lnTo>
                  <a:lnTo>
                    <a:pt x="468" y="24"/>
                  </a:lnTo>
                  <a:lnTo>
                    <a:pt x="504" y="24"/>
                  </a:lnTo>
                  <a:lnTo>
                    <a:pt x="540" y="24"/>
                  </a:lnTo>
                  <a:lnTo>
                    <a:pt x="576" y="24"/>
                  </a:lnTo>
                  <a:lnTo>
                    <a:pt x="612" y="24"/>
                  </a:lnTo>
                  <a:lnTo>
                    <a:pt x="648" y="24"/>
                  </a:lnTo>
                  <a:lnTo>
                    <a:pt x="684" y="48"/>
                  </a:lnTo>
                  <a:lnTo>
                    <a:pt x="720" y="72"/>
                  </a:lnTo>
                  <a:lnTo>
                    <a:pt x="732" y="108"/>
                  </a:lnTo>
                  <a:lnTo>
                    <a:pt x="732" y="144"/>
                  </a:lnTo>
                  <a:lnTo>
                    <a:pt x="732" y="180"/>
                  </a:lnTo>
                  <a:lnTo>
                    <a:pt x="732" y="216"/>
                  </a:lnTo>
                  <a:lnTo>
                    <a:pt x="732" y="25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90513" y="5422900"/>
            <a:ext cx="8543925" cy="1098550"/>
            <a:chOff x="183" y="3416"/>
            <a:chExt cx="5382" cy="692"/>
          </a:xfrm>
        </p:grpSpPr>
        <p:sp>
          <p:nvSpPr>
            <p:cNvPr id="10251" name="Rectangle 24"/>
            <p:cNvSpPr>
              <a:spLocks noChangeArrowheads="1"/>
            </p:cNvSpPr>
            <p:nvPr/>
          </p:nvSpPr>
          <p:spPr bwMode="auto">
            <a:xfrm>
              <a:off x="183" y="3860"/>
              <a:ext cx="14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sister chromatids</a:t>
              </a:r>
            </a:p>
          </p:txBody>
        </p:sp>
        <p:sp>
          <p:nvSpPr>
            <p:cNvPr id="10252" name="Rectangle 25"/>
            <p:cNvSpPr>
              <a:spLocks noChangeArrowheads="1"/>
            </p:cNvSpPr>
            <p:nvPr/>
          </p:nvSpPr>
          <p:spPr bwMode="auto">
            <a:xfrm>
              <a:off x="4119" y="3836"/>
              <a:ext cx="14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sister chromatids</a:t>
              </a:r>
            </a:p>
          </p:txBody>
        </p:sp>
        <p:sp>
          <p:nvSpPr>
            <p:cNvPr id="10253" name="Line 26"/>
            <p:cNvSpPr>
              <a:spLocks noChangeShapeType="1"/>
            </p:cNvSpPr>
            <p:nvPr/>
          </p:nvSpPr>
          <p:spPr bwMode="auto">
            <a:xfrm>
              <a:off x="1104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27"/>
            <p:cNvSpPr>
              <a:spLocks noChangeShapeType="1"/>
            </p:cNvSpPr>
            <p:nvPr/>
          </p:nvSpPr>
          <p:spPr bwMode="auto">
            <a:xfrm>
              <a:off x="720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28"/>
            <p:cNvSpPr>
              <a:spLocks noChangeShapeType="1"/>
            </p:cNvSpPr>
            <p:nvPr/>
          </p:nvSpPr>
          <p:spPr bwMode="auto">
            <a:xfrm>
              <a:off x="5136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29"/>
            <p:cNvSpPr>
              <a:spLocks noChangeShapeType="1"/>
            </p:cNvSpPr>
            <p:nvPr/>
          </p:nvSpPr>
          <p:spPr bwMode="auto">
            <a:xfrm>
              <a:off x="4752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429000" y="5867400"/>
            <a:ext cx="1828800" cy="820738"/>
            <a:chOff x="2160" y="3696"/>
            <a:chExt cx="1152" cy="517"/>
          </a:xfrm>
        </p:grpSpPr>
        <p:sp>
          <p:nvSpPr>
            <p:cNvPr id="10249" name="Rectangle 17"/>
            <p:cNvSpPr>
              <a:spLocks noChangeArrowheads="1"/>
            </p:cNvSpPr>
            <p:nvPr/>
          </p:nvSpPr>
          <p:spPr bwMode="auto">
            <a:xfrm>
              <a:off x="2343" y="3927"/>
              <a:ext cx="7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Tetrad</a:t>
              </a:r>
            </a:p>
          </p:txBody>
        </p:sp>
        <p:sp>
          <p:nvSpPr>
            <p:cNvPr id="10250" name="AutoShape 30"/>
            <p:cNvSpPr>
              <a:spLocks/>
            </p:cNvSpPr>
            <p:nvPr/>
          </p:nvSpPr>
          <p:spPr bwMode="auto">
            <a:xfrm rot="-5400000">
              <a:off x="2592" y="3264"/>
              <a:ext cx="288" cy="1152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Homologous Chromosomes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Pair of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chromosomes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maternal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paternal</a:t>
            </a:r>
            <a:r>
              <a:rPr lang="en-US" sz="2400" b="1" dirty="0" smtClean="0"/>
              <a:t>) that are similar in shape and size.</a:t>
            </a:r>
          </a:p>
          <a:p>
            <a:pPr>
              <a:buFontTx/>
              <a:buNone/>
              <a:defRPr/>
            </a:pPr>
            <a:endParaRPr lang="en-US" sz="800" b="1" dirty="0" smtClean="0"/>
          </a:p>
          <a:p>
            <a:pPr>
              <a:defRPr/>
            </a:pPr>
            <a:r>
              <a:rPr lang="en-US" sz="2400" b="1" dirty="0" smtClean="0"/>
              <a:t>Homologous pairs </a:t>
            </a:r>
            <a:r>
              <a:rPr lang="en-US" sz="2400" b="1" dirty="0" smtClean="0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(tetrads) </a:t>
            </a:r>
            <a:r>
              <a:rPr lang="en-US" sz="2400" b="1" dirty="0" smtClean="0"/>
              <a:t>carry genes controlling the same inherited traits.</a:t>
            </a:r>
          </a:p>
          <a:p>
            <a:pPr>
              <a:buFontTx/>
              <a:buNone/>
              <a:defRPr/>
            </a:pPr>
            <a:endParaRPr lang="en-US" sz="800" b="1" dirty="0" smtClean="0"/>
          </a:p>
          <a:p>
            <a:pPr>
              <a:defRPr/>
            </a:pPr>
            <a:r>
              <a:rPr lang="en-US" sz="2400" b="1" dirty="0" smtClean="0"/>
              <a:t>Each </a:t>
            </a:r>
            <a:r>
              <a:rPr lang="en-US" sz="2400" b="1" dirty="0" smtClean="0">
                <a:solidFill>
                  <a:srgbClr val="9234D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locus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(position of a gene) </a:t>
            </a:r>
            <a:r>
              <a:rPr lang="en-US" sz="2400" b="1" dirty="0" smtClean="0"/>
              <a:t>is in the same position on homologues.</a:t>
            </a:r>
          </a:p>
          <a:p>
            <a:pPr>
              <a:buFontTx/>
              <a:buNone/>
              <a:defRPr/>
            </a:pPr>
            <a:endParaRPr lang="en-US" sz="800" b="1" dirty="0" smtClean="0"/>
          </a:p>
          <a:p>
            <a:pPr>
              <a:defRPr/>
            </a:pPr>
            <a:r>
              <a:rPr lang="en-US" sz="2400" b="1" dirty="0" smtClean="0"/>
              <a:t>Humans have 23 pairs of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homologous chromosomes.</a:t>
            </a:r>
          </a:p>
          <a:p>
            <a:pPr>
              <a:buFontTx/>
              <a:buNone/>
              <a:defRPr/>
            </a:pPr>
            <a:endParaRPr lang="en-US" sz="1400" b="1" dirty="0" smtClean="0"/>
          </a:p>
          <a:p>
            <a:pPr>
              <a:buFontTx/>
              <a:buNone/>
              <a:defRPr/>
            </a:pPr>
            <a:r>
              <a:rPr lang="en-US" sz="2400" b="1" dirty="0" smtClean="0"/>
              <a:t>	a.	22 pairs of </a:t>
            </a:r>
            <a:r>
              <a:rPr lang="en-US" sz="2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autosomes</a:t>
            </a:r>
            <a:endParaRPr lang="en-US" sz="2400" b="1" dirty="0" smtClean="0"/>
          </a:p>
          <a:p>
            <a:pPr>
              <a:buFontTx/>
              <a:buNone/>
              <a:defRPr/>
            </a:pPr>
            <a:r>
              <a:rPr lang="en-US" sz="2400" b="1" dirty="0" smtClean="0"/>
              <a:t>	b.	1 pair of </a:t>
            </a:r>
            <a:r>
              <a:rPr lang="en-US" sz="2400" b="1" dirty="0" smtClean="0">
                <a:solidFill>
                  <a:srgbClr val="7B00E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 chromosomes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Powerpnt">
  <a:themeElements>
    <a:clrScheme name="">
      <a:dk1>
        <a:srgbClr val="000000"/>
      </a:dk1>
      <a:lt1>
        <a:srgbClr val="99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A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110789</TotalTime>
  <Pages>37</Pages>
  <Words>733</Words>
  <Application>Microsoft Office PowerPoint</Application>
  <PresentationFormat>On-screen Show (4:3)</PresentationFormat>
  <Paragraphs>258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Powerpnt</vt:lpstr>
      <vt:lpstr>MEIOSIS</vt:lpstr>
      <vt:lpstr>Meiosis</vt:lpstr>
      <vt:lpstr>Meiosis</vt:lpstr>
      <vt:lpstr>Interphase I</vt:lpstr>
      <vt:lpstr>Interphase I</vt:lpstr>
      <vt:lpstr>Meiosis I (four phases)</vt:lpstr>
      <vt:lpstr>Prophase I</vt:lpstr>
      <vt:lpstr>Prophase I - Synapsis</vt:lpstr>
      <vt:lpstr>Homologous Chromosomes</vt:lpstr>
      <vt:lpstr>Homologous Chromosomes</vt:lpstr>
      <vt:lpstr>Crossing Over</vt:lpstr>
      <vt:lpstr>Crossing Over - variation </vt:lpstr>
      <vt:lpstr>Sex Chromosomes</vt:lpstr>
      <vt:lpstr>Prophase I</vt:lpstr>
      <vt:lpstr>Metaphase I</vt:lpstr>
      <vt:lpstr>Metaphase I</vt:lpstr>
      <vt:lpstr>Question:</vt:lpstr>
      <vt:lpstr>Answer</vt:lpstr>
      <vt:lpstr>Anaphase I</vt:lpstr>
      <vt:lpstr>Anaphase I</vt:lpstr>
      <vt:lpstr>Telophase I</vt:lpstr>
      <vt:lpstr>Telophase I</vt:lpstr>
      <vt:lpstr>Meiosis I Overview</vt:lpstr>
      <vt:lpstr>Meiosis II</vt:lpstr>
      <vt:lpstr>Prophase II</vt:lpstr>
      <vt:lpstr>Metaphase II</vt:lpstr>
      <vt:lpstr>Anaphase II</vt:lpstr>
      <vt:lpstr>Telophase II</vt:lpstr>
      <vt:lpstr>Telophase II</vt:lpstr>
      <vt:lpstr>Meiosis Example Summary</vt:lpstr>
      <vt:lpstr>Spermatogenesis Begins at puberty, continues through death</vt:lpstr>
      <vt:lpstr>Oogenesis Before birth through menopause</vt:lpstr>
      <vt:lpstr>Variation</vt:lpstr>
      <vt:lpstr>Answer:</vt:lpstr>
      <vt:lpstr>Question:</vt:lpstr>
      <vt:lpstr>Answer:</vt:lpstr>
      <vt:lpstr>Karyotype</vt:lpstr>
      <vt:lpstr>Fertilization</vt:lpstr>
      <vt:lpstr>Question:</vt:lpstr>
      <vt:lpstr>Answer: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subject/>
  <dc:creator>Robert and Marsha Goodman</dc:creator>
  <cp:keywords/>
  <dc:description/>
  <cp:lastModifiedBy>brownj</cp:lastModifiedBy>
  <cp:revision>83</cp:revision>
  <cp:lastPrinted>1998-02-05T04:20:52Z</cp:lastPrinted>
  <dcterms:created xsi:type="dcterms:W3CDTF">1997-09-29T21:18:40Z</dcterms:created>
  <dcterms:modified xsi:type="dcterms:W3CDTF">2011-12-05T18:49:26Z</dcterms:modified>
</cp:coreProperties>
</file>