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tags/tag1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0"/>
  </p:handout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73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0FA8A-2BF8-40D4-B8B5-F6395EF2B386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2B1BC-2922-49DF-AA29-8C1085666D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D6EC-7B76-447B-A154-80B78C232D5D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3EE4-D999-4C71-8A65-DE81E2867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D6EC-7B76-447B-A154-80B78C232D5D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3EE4-D999-4C71-8A65-DE81E2867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D6EC-7B76-447B-A154-80B78C232D5D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3EE4-D999-4C71-8A65-DE81E2867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D6EC-7B76-447B-A154-80B78C232D5D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3EE4-D999-4C71-8A65-DE81E2867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D6EC-7B76-447B-A154-80B78C232D5D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3EE4-D999-4C71-8A65-DE81E2867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D6EC-7B76-447B-A154-80B78C232D5D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3EE4-D999-4C71-8A65-DE81E2867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D6EC-7B76-447B-A154-80B78C232D5D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3EE4-D999-4C71-8A65-DE81E2867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D6EC-7B76-447B-A154-80B78C232D5D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3EE4-D999-4C71-8A65-DE81E2867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D6EC-7B76-447B-A154-80B78C232D5D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3EE4-D999-4C71-8A65-DE81E2867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D6EC-7B76-447B-A154-80B78C232D5D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3EE4-D999-4C71-8A65-DE81E2867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D6EC-7B76-447B-A154-80B78C232D5D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3EE4-D999-4C71-8A65-DE81E2867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FD6EC-7B76-447B-A154-80B78C232D5D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13EE4-D999-4C71-8A65-DE81E2867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\\Hvf-file1\Education\Edu1\BDOLIC\BDOL%20NC%20Files\Chapter%2007%20BDOL%20IC\TEST.AVI" TargetMode="External"/><Relationship Id="rId1" Type="http://schemas.openxmlformats.org/officeDocument/2006/relationships/tags" Target="../tags/tag10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sanahalpine.com/anim/Life/memb.htm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Plasma Membrane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</a:t>
            </a:r>
            <a:r>
              <a:rPr lang="en-US" dirty="0" smtClean="0"/>
              <a:t>7.2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888163"/>
            <a:ext cx="8229600" cy="274637"/>
          </a:xfrm>
        </p:spPr>
        <p:txBody>
          <a:bodyPr>
            <a:normAutofit fontScale="90000"/>
          </a:bodyPr>
          <a:lstStyle/>
          <a:p>
            <a:pPr algn="r"/>
            <a:r>
              <a:rPr lang="en-US" sz="1600" b="1"/>
              <a:t>Summary Section 2 – pages 175-178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609600" y="1371600"/>
            <a:ext cx="815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4000" b="1" dirty="0">
                <a:solidFill>
                  <a:schemeClr val="hlink"/>
                </a:solidFill>
              </a:rPr>
              <a:t>Other components of the plasma membrane: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228600" y="2133600"/>
            <a:ext cx="3886200" cy="389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 b="1" dirty="0">
                <a:solidFill>
                  <a:srgbClr val="FDFD51"/>
                </a:solidFill>
              </a:rPr>
              <a:t>   </a:t>
            </a:r>
            <a:r>
              <a:rPr lang="en-US" sz="2800" b="1" u="sng" dirty="0"/>
              <a:t>Transport proteins</a:t>
            </a:r>
            <a:r>
              <a:rPr lang="en-US" sz="2800" dirty="0"/>
              <a:t> allow things to move through the plasma membrane.(2 types)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 b="1" u="sng" dirty="0"/>
              <a:t>Channel protein</a:t>
            </a:r>
            <a:r>
              <a:rPr lang="en-US" sz="2800" dirty="0"/>
              <a:t> – always open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 b="1" u="sng" dirty="0"/>
              <a:t>Carrier protein</a:t>
            </a:r>
            <a:r>
              <a:rPr lang="en-US" sz="2800" dirty="0"/>
              <a:t> – only open to certain substances</a:t>
            </a:r>
          </a:p>
        </p:txBody>
      </p:sp>
      <p:pic>
        <p:nvPicPr>
          <p:cNvPr id="48138" name="Picture 10" descr="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57350" cy="742950"/>
          </a:xfrm>
          <a:prstGeom prst="rect">
            <a:avLst/>
          </a:prstGeom>
          <a:noFill/>
        </p:spPr>
      </p:pic>
      <p:pic>
        <p:nvPicPr>
          <p:cNvPr id="48139" name="Picture 11" descr="The Plasma Membra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8588" y="57150"/>
            <a:ext cx="3806825" cy="400050"/>
          </a:xfrm>
          <a:prstGeom prst="rect">
            <a:avLst/>
          </a:prstGeom>
          <a:noFill/>
        </p:spPr>
      </p:pic>
      <p:pic>
        <p:nvPicPr>
          <p:cNvPr id="48141" name="TEST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2438400"/>
            <a:ext cx="4876800" cy="36576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00" fill="hold"/>
                                        <p:tgtEl>
                                          <p:spTgt spid="481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814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8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81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4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64363"/>
            <a:ext cx="8229600" cy="122237"/>
          </a:xfrm>
        </p:spPr>
        <p:txBody>
          <a:bodyPr>
            <a:normAutofit fontScale="90000"/>
          </a:bodyPr>
          <a:lstStyle/>
          <a:p>
            <a:pPr algn="r"/>
            <a:r>
              <a:rPr lang="en-US" sz="1600" b="1"/>
              <a:t>Section 2 Check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0" y="1524000"/>
            <a:ext cx="8458200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/>
              <a:t>      </a:t>
            </a:r>
            <a:r>
              <a:rPr lang="en-US" sz="2800">
                <a:cs typeface="Times New Roman" pitchFamily="18" charset="0"/>
              </a:rPr>
              <a:t>Which of the following best describes the plasma membrane's mechanism in maintaining homeostasis? 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584200" y="838200"/>
            <a:ext cx="792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4000" b="1">
                <a:solidFill>
                  <a:schemeClr val="hlink"/>
                </a:solidFill>
              </a:rPr>
              <a:t>Question 1</a:t>
            </a:r>
          </a:p>
        </p:txBody>
      </p:sp>
      <p:pic>
        <p:nvPicPr>
          <p:cNvPr id="49162" name="Picture 10" descr="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57350" cy="742950"/>
          </a:xfrm>
          <a:prstGeom prst="rect">
            <a:avLst/>
          </a:prstGeom>
          <a:noFill/>
        </p:spPr>
      </p:pic>
      <p:pic>
        <p:nvPicPr>
          <p:cNvPr id="49163" name="Picture 11" descr="Section Che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1850" y="38100"/>
            <a:ext cx="2400300" cy="377825"/>
          </a:xfrm>
          <a:prstGeom prst="rect">
            <a:avLst/>
          </a:prstGeom>
          <a:noFill/>
        </p:spPr>
      </p:pic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609600" y="2974975"/>
            <a:ext cx="8001000" cy="53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r>
              <a:rPr lang="en-US" sz="3200">
                <a:latin typeface="Times" pitchFamily="18" charset="0"/>
              </a:rPr>
              <a:t>A. </a:t>
            </a:r>
            <a:r>
              <a:rPr lang="en-US" sz="3200">
                <a:latin typeface="Times" pitchFamily="18" charset="0"/>
                <a:cs typeface="Times New Roman" pitchFamily="18" charset="0"/>
              </a:rPr>
              <a:t>protein synthesis </a:t>
            </a:r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609600" y="3660775"/>
            <a:ext cx="8001000" cy="53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r>
              <a:rPr lang="en-US" sz="3200">
                <a:latin typeface="Times" pitchFamily="18" charset="0"/>
              </a:rPr>
              <a:t>B. </a:t>
            </a:r>
            <a:r>
              <a:rPr lang="en-US" sz="3200">
                <a:latin typeface="Times" pitchFamily="18" charset="0"/>
                <a:cs typeface="Times New Roman" pitchFamily="18" charset="0"/>
              </a:rPr>
              <a:t>selective permeability </a:t>
            </a:r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>
            <a:off x="609600" y="4346575"/>
            <a:ext cx="8001000" cy="53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r>
              <a:rPr lang="en-US" sz="3200">
                <a:latin typeface="Times" pitchFamily="18" charset="0"/>
              </a:rPr>
              <a:t>C. </a:t>
            </a:r>
            <a:r>
              <a:rPr lang="en-US" sz="3200">
                <a:latin typeface="Times" pitchFamily="18" charset="0"/>
                <a:cs typeface="Times New Roman" pitchFamily="18" charset="0"/>
              </a:rPr>
              <a:t>fluid composition </a:t>
            </a:r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609600" y="5032375"/>
            <a:ext cx="8001000" cy="53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r>
              <a:rPr lang="en-US" sz="3200">
                <a:latin typeface="Times" pitchFamily="18" charset="0"/>
              </a:rPr>
              <a:t>D. </a:t>
            </a:r>
            <a:r>
              <a:rPr lang="en-US" sz="3200">
                <a:latin typeface="Times" pitchFamily="18" charset="0"/>
                <a:cs typeface="Times New Roman" pitchFamily="18" charset="0"/>
              </a:rPr>
              <a:t>structural protein attachment </a:t>
            </a: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utoUpdateAnimBg="0"/>
      <p:bldP spid="49165" grpId="0" autoUpdateAnimBg="0"/>
      <p:bldP spid="49166" grpId="0" autoUpdateAnimBg="0"/>
      <p:bldP spid="49167" grpId="0" autoUpdateAnimBg="0"/>
      <p:bldP spid="4916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040563"/>
            <a:ext cx="8229600" cy="122237"/>
          </a:xfrm>
        </p:spPr>
        <p:txBody>
          <a:bodyPr>
            <a:normAutofit fontScale="90000"/>
          </a:bodyPr>
          <a:lstStyle/>
          <a:p>
            <a:pPr algn="r"/>
            <a:r>
              <a:rPr lang="en-US" sz="1600" b="1"/>
              <a:t>Section 2 Check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587375" y="3092450"/>
            <a:ext cx="7142163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endParaRPr lang="en-US" sz="2800">
              <a:solidFill>
                <a:srgbClr val="FFFFCC"/>
              </a:solidFill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533400" y="1127125"/>
            <a:ext cx="8077200" cy="1844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r>
              <a:rPr lang="en-US" sz="3200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The answer is B.</a:t>
            </a:r>
            <a:r>
              <a:rPr lang="en-US" sz="3200">
                <a:solidFill>
                  <a:srgbClr val="FFFFCC"/>
                </a:solidFill>
                <a:latin typeface="Times" pitchFamily="18" charset="0"/>
                <a:cs typeface="Times New Roman" pitchFamily="18" charset="0"/>
              </a:rPr>
              <a:t> </a:t>
            </a:r>
            <a:r>
              <a:rPr lang="en-US" sz="3200" b="1">
                <a:latin typeface="Times" pitchFamily="18" charset="0"/>
                <a:cs typeface="Times New Roman" pitchFamily="18" charset="0"/>
              </a:rPr>
              <a:t>Selective permeability is the process in which the membrane allows some molecules to pass through, while keeping others out. </a:t>
            </a:r>
          </a:p>
        </p:txBody>
      </p:sp>
      <p:pic>
        <p:nvPicPr>
          <p:cNvPr id="50186" name="Picture 10" descr="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57350" cy="742950"/>
          </a:xfrm>
          <a:prstGeom prst="rect">
            <a:avLst/>
          </a:prstGeom>
          <a:noFill/>
        </p:spPr>
      </p:pic>
      <p:pic>
        <p:nvPicPr>
          <p:cNvPr id="50187" name="Picture 11" descr="Section Che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1850" y="38100"/>
            <a:ext cx="2400300" cy="3778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64363"/>
            <a:ext cx="8229600" cy="198437"/>
          </a:xfrm>
        </p:spPr>
        <p:txBody>
          <a:bodyPr>
            <a:normAutofit fontScale="90000"/>
          </a:bodyPr>
          <a:lstStyle/>
          <a:p>
            <a:pPr algn="r"/>
            <a:r>
              <a:rPr lang="en-US" sz="1600" b="1"/>
              <a:t>Section 2 Check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-76200" y="1524000"/>
            <a:ext cx="4343400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85800" indent="-6858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/>
              <a:t>       </a:t>
            </a:r>
            <a:r>
              <a:rPr lang="en-US" sz="2800">
                <a:cs typeface="Times New Roman" pitchFamily="18" charset="0"/>
              </a:rPr>
              <a:t>Describe the structure of the plasma membrane.</a:t>
            </a:r>
            <a:r>
              <a:rPr lang="en-US" sz="2800">
                <a:cs typeface="Arial" pitchFamily="34" charset="0"/>
              </a:rPr>
              <a:t> 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584200" y="838200"/>
            <a:ext cx="792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4000" b="1">
                <a:solidFill>
                  <a:schemeClr val="hlink"/>
                </a:solidFill>
              </a:rPr>
              <a:t>Question 2</a:t>
            </a:r>
          </a:p>
        </p:txBody>
      </p:sp>
      <p:pic>
        <p:nvPicPr>
          <p:cNvPr id="51210" name="Picture 10" descr="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57350" cy="742950"/>
          </a:xfrm>
          <a:prstGeom prst="rect">
            <a:avLst/>
          </a:prstGeom>
          <a:noFill/>
        </p:spPr>
      </p:pic>
      <p:pic>
        <p:nvPicPr>
          <p:cNvPr id="51211" name="Picture 11" descr="Section Che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1850" y="38100"/>
            <a:ext cx="2400300" cy="377825"/>
          </a:xfrm>
          <a:prstGeom prst="rect">
            <a:avLst/>
          </a:prstGeom>
          <a:noFill/>
        </p:spPr>
      </p:pic>
      <p:pic>
        <p:nvPicPr>
          <p:cNvPr id="51213" name="Picture 13" descr="f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048000"/>
            <a:ext cx="723900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4" name="Picture 14" descr="sec 2 q 2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67225" y="685800"/>
            <a:ext cx="1247775" cy="3135313"/>
          </a:xfrm>
          <a:prstGeom prst="rect">
            <a:avLst/>
          </a:prstGeom>
          <a:noFill/>
        </p:spPr>
      </p:pic>
      <p:sp>
        <p:nvSpPr>
          <p:cNvPr id="51215" name="Rectangle 15"/>
          <p:cNvSpPr>
            <a:spLocks noChangeArrowheads="1"/>
          </p:cNvSpPr>
          <p:nvPr/>
        </p:nvSpPr>
        <p:spPr bwMode="auto">
          <a:xfrm>
            <a:off x="4267200" y="685800"/>
            <a:ext cx="1600200" cy="3124200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16" name="Rectangle 16"/>
          <p:cNvSpPr>
            <a:spLocks noChangeArrowheads="1"/>
          </p:cNvSpPr>
          <p:nvPr/>
        </p:nvSpPr>
        <p:spPr bwMode="auto">
          <a:xfrm rot="1500000">
            <a:off x="6761163" y="3714750"/>
            <a:ext cx="533400" cy="228600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17" name="Line 17"/>
          <p:cNvSpPr>
            <a:spLocks noChangeShapeType="1"/>
          </p:cNvSpPr>
          <p:nvPr/>
        </p:nvSpPr>
        <p:spPr bwMode="auto">
          <a:xfrm>
            <a:off x="5867400" y="2209800"/>
            <a:ext cx="914400" cy="1447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64363"/>
            <a:ext cx="8229600" cy="198437"/>
          </a:xfrm>
        </p:spPr>
        <p:txBody>
          <a:bodyPr>
            <a:normAutofit fontScale="90000"/>
          </a:bodyPr>
          <a:lstStyle/>
          <a:p>
            <a:pPr algn="r"/>
            <a:r>
              <a:rPr lang="en-US" sz="1600" b="1"/>
              <a:t>Section 2 Check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-76200" y="990600"/>
            <a:ext cx="86106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85800" indent="-6858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/>
              <a:t>       </a:t>
            </a:r>
            <a:r>
              <a:rPr lang="en-US" sz="2800">
                <a:cs typeface="Times New Roman" pitchFamily="18" charset="0"/>
              </a:rPr>
              <a:t>The plasma membrane is composed of a phospholipid bilayer, which has two layers of phospholipids back-to-back. The polar heads of phospholipid molecules contain phosphate groups and face outward. </a:t>
            </a:r>
          </a:p>
        </p:txBody>
      </p:sp>
      <p:pic>
        <p:nvPicPr>
          <p:cNvPr id="52233" name="Picture 9" descr="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57350" cy="742950"/>
          </a:xfrm>
          <a:prstGeom prst="rect">
            <a:avLst/>
          </a:prstGeom>
          <a:noFill/>
        </p:spPr>
      </p:pic>
      <p:pic>
        <p:nvPicPr>
          <p:cNvPr id="52234" name="Picture 10" descr="Section Che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1850" y="38100"/>
            <a:ext cx="2400300" cy="377825"/>
          </a:xfrm>
          <a:prstGeom prst="rect">
            <a:avLst/>
          </a:prstGeom>
          <a:noFill/>
        </p:spPr>
      </p:pic>
      <p:pic>
        <p:nvPicPr>
          <p:cNvPr id="52236" name="Picture 12" descr="f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368675"/>
            <a:ext cx="6400800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7" name="Picture 13" descr="sec 2 q 2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3103563"/>
            <a:ext cx="1039813" cy="2611437"/>
          </a:xfrm>
          <a:prstGeom prst="rect">
            <a:avLst/>
          </a:prstGeom>
          <a:noFill/>
        </p:spPr>
      </p:pic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7005638" y="3103563"/>
            <a:ext cx="1071562" cy="2687637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 rot="1500000">
            <a:off x="5848350" y="3613150"/>
            <a:ext cx="419100" cy="247650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2240" name="Line 16"/>
          <p:cNvSpPr>
            <a:spLocks noChangeShapeType="1"/>
          </p:cNvSpPr>
          <p:nvPr/>
        </p:nvSpPr>
        <p:spPr bwMode="auto">
          <a:xfrm>
            <a:off x="6248400" y="3810000"/>
            <a:ext cx="7620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34200"/>
            <a:ext cx="8229600" cy="198438"/>
          </a:xfrm>
        </p:spPr>
        <p:txBody>
          <a:bodyPr>
            <a:normAutofit fontScale="90000"/>
          </a:bodyPr>
          <a:lstStyle/>
          <a:p>
            <a:pPr algn="r"/>
            <a:r>
              <a:rPr lang="en-US" sz="1600" b="1"/>
              <a:t>Section 2 Check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1524000"/>
            <a:ext cx="3429000" cy="385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85800" indent="-6858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>
                <a:cs typeface="Times New Roman" pitchFamily="18" charset="0"/>
              </a:rPr>
              <a:t>      </a:t>
            </a:r>
            <a:r>
              <a:rPr lang="en-US" sz="2800">
                <a:cs typeface="Arial" pitchFamily="34" charset="0"/>
              </a:rPr>
              <a:t>Why is the phosphate group of a phospholipid important to the plasma membrane?</a:t>
            </a:r>
            <a:endParaRPr lang="en-US" sz="2800">
              <a:cs typeface="Times New Roman" pitchFamily="18" charset="0"/>
            </a:endParaRPr>
          </a:p>
          <a:p>
            <a:pPr marL="685800" indent="-6858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endParaRPr lang="en-US" sz="3200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584200" y="762000"/>
            <a:ext cx="792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4000" b="1">
                <a:solidFill>
                  <a:schemeClr val="hlink"/>
                </a:solidFill>
              </a:rPr>
              <a:t>Question 3</a:t>
            </a:r>
          </a:p>
        </p:txBody>
      </p:sp>
      <p:pic>
        <p:nvPicPr>
          <p:cNvPr id="53258" name="Picture 10" descr="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57350" cy="742950"/>
          </a:xfrm>
          <a:prstGeom prst="rect">
            <a:avLst/>
          </a:prstGeom>
          <a:noFill/>
        </p:spPr>
      </p:pic>
      <p:pic>
        <p:nvPicPr>
          <p:cNvPr id="53259" name="Picture 11" descr="Section Che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1850" y="38100"/>
            <a:ext cx="2400300" cy="377825"/>
          </a:xfrm>
          <a:prstGeom prst="rect">
            <a:avLst/>
          </a:prstGeom>
          <a:noFill/>
        </p:spPr>
      </p:pic>
      <p:pic>
        <p:nvPicPr>
          <p:cNvPr id="53261" name="Picture 13" descr="sec 2 q 2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046288"/>
            <a:ext cx="1247775" cy="3135312"/>
          </a:xfrm>
          <a:prstGeom prst="rect">
            <a:avLst/>
          </a:prstGeom>
          <a:noFill/>
        </p:spPr>
      </p:pic>
      <p:sp>
        <p:nvSpPr>
          <p:cNvPr id="53262" name="Line 14"/>
          <p:cNvSpPr>
            <a:spLocks noChangeShapeType="1"/>
          </p:cNvSpPr>
          <p:nvPr/>
        </p:nvSpPr>
        <p:spPr bwMode="auto">
          <a:xfrm>
            <a:off x="6153150" y="2228850"/>
            <a:ext cx="1524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263" name="Line 15"/>
          <p:cNvSpPr>
            <a:spLocks noChangeShapeType="1"/>
          </p:cNvSpPr>
          <p:nvPr/>
        </p:nvSpPr>
        <p:spPr bwMode="auto">
          <a:xfrm>
            <a:off x="6153150" y="2914650"/>
            <a:ext cx="1524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264" name="Line 16"/>
          <p:cNvSpPr>
            <a:spLocks noChangeShapeType="1"/>
          </p:cNvSpPr>
          <p:nvPr/>
        </p:nvSpPr>
        <p:spPr bwMode="auto">
          <a:xfrm>
            <a:off x="6305550" y="2228850"/>
            <a:ext cx="0" cy="685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265" name="Line 17"/>
          <p:cNvSpPr>
            <a:spLocks noChangeShapeType="1"/>
          </p:cNvSpPr>
          <p:nvPr/>
        </p:nvSpPr>
        <p:spPr bwMode="auto">
          <a:xfrm>
            <a:off x="5181600" y="3048000"/>
            <a:ext cx="1524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266" name="Line 18"/>
          <p:cNvSpPr>
            <a:spLocks noChangeShapeType="1"/>
          </p:cNvSpPr>
          <p:nvPr/>
        </p:nvSpPr>
        <p:spPr bwMode="auto">
          <a:xfrm>
            <a:off x="5181600" y="5029200"/>
            <a:ext cx="1524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267" name="Line 19"/>
          <p:cNvSpPr>
            <a:spLocks noChangeShapeType="1"/>
          </p:cNvSpPr>
          <p:nvPr/>
        </p:nvSpPr>
        <p:spPr bwMode="auto">
          <a:xfrm>
            <a:off x="5181600" y="3048000"/>
            <a:ext cx="0" cy="19812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268" name="Text Box 20"/>
          <p:cNvSpPr txBox="1">
            <a:spLocks noChangeArrowheads="1"/>
          </p:cNvSpPr>
          <p:nvPr/>
        </p:nvSpPr>
        <p:spPr bwMode="auto">
          <a:xfrm>
            <a:off x="6384925" y="2181225"/>
            <a:ext cx="19208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>
                <a:solidFill>
                  <a:schemeClr val="tx2"/>
                </a:solidFill>
                <a:latin typeface="Times" pitchFamily="18" charset="0"/>
              </a:rPr>
              <a:t>Polar head (includes phosphate group)</a:t>
            </a:r>
          </a:p>
        </p:txBody>
      </p:sp>
      <p:sp>
        <p:nvSpPr>
          <p:cNvPr id="53269" name="Text Box 21"/>
          <p:cNvSpPr txBox="1">
            <a:spLocks noChangeArrowheads="1"/>
          </p:cNvSpPr>
          <p:nvPr/>
        </p:nvSpPr>
        <p:spPr bwMode="auto">
          <a:xfrm>
            <a:off x="3429000" y="3095625"/>
            <a:ext cx="1920875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>
                <a:solidFill>
                  <a:schemeClr val="tx2"/>
                </a:solidFill>
                <a:latin typeface="Times" pitchFamily="18" charset="0"/>
              </a:rPr>
              <a:t>Nonpolar tails (fatty acids)</a:t>
            </a:r>
          </a:p>
        </p:txBody>
      </p:sp>
      <p:sp>
        <p:nvSpPr>
          <p:cNvPr id="53270" name="Text Box 22"/>
          <p:cNvSpPr txBox="1">
            <a:spLocks noChangeArrowheads="1"/>
          </p:cNvSpPr>
          <p:nvPr/>
        </p:nvSpPr>
        <p:spPr bwMode="auto">
          <a:xfrm>
            <a:off x="4114800" y="1352550"/>
            <a:ext cx="4038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>
                <a:solidFill>
                  <a:schemeClr val="tx2"/>
                </a:solidFill>
                <a:latin typeface="Times" pitchFamily="18" charset="0"/>
              </a:rPr>
              <a:t>Phospholipid molecule</a:t>
            </a:r>
          </a:p>
        </p:txBody>
      </p:sp>
      <p:sp>
        <p:nvSpPr>
          <p:cNvPr id="53271" name="Rectangle 23"/>
          <p:cNvSpPr>
            <a:spLocks noChangeArrowheads="1"/>
          </p:cNvSpPr>
          <p:nvPr/>
        </p:nvSpPr>
        <p:spPr bwMode="auto">
          <a:xfrm>
            <a:off x="3352800" y="1219200"/>
            <a:ext cx="4800600" cy="3962400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002463"/>
            <a:ext cx="8229600" cy="84137"/>
          </a:xfrm>
        </p:spPr>
        <p:txBody>
          <a:bodyPr>
            <a:normAutofit fontScale="90000"/>
          </a:bodyPr>
          <a:lstStyle/>
          <a:p>
            <a:pPr algn="r"/>
            <a:r>
              <a:rPr lang="en-US" sz="1600" b="1"/>
              <a:t>Section 2 Check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457200" y="914400"/>
            <a:ext cx="3657600" cy="5026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r>
              <a:rPr lang="en-US" sz="3000">
                <a:latin typeface="Times" pitchFamily="18" charset="0"/>
                <a:cs typeface="Times New Roman" pitchFamily="18" charset="0"/>
              </a:rPr>
              <a:t>When phospholipid molecules form a bilayer, the phosphate groups lie to the outside. Because phosphate groups are polar, they allow the cell membrane to interact with its watery (polar) environments inside and outside the cell. </a:t>
            </a:r>
          </a:p>
        </p:txBody>
      </p:sp>
      <p:pic>
        <p:nvPicPr>
          <p:cNvPr id="54281" name="Picture 9" descr="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57350" cy="742950"/>
          </a:xfrm>
          <a:prstGeom prst="rect">
            <a:avLst/>
          </a:prstGeom>
          <a:noFill/>
        </p:spPr>
      </p:pic>
      <p:pic>
        <p:nvPicPr>
          <p:cNvPr id="54282" name="Picture 10" descr="Section Che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1850" y="38100"/>
            <a:ext cx="2400300" cy="377825"/>
          </a:xfrm>
          <a:prstGeom prst="rect">
            <a:avLst/>
          </a:prstGeom>
          <a:noFill/>
        </p:spPr>
      </p:pic>
      <p:pic>
        <p:nvPicPr>
          <p:cNvPr id="54284" name="Picture 12" descr="sec 2 q 2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741488"/>
            <a:ext cx="1247775" cy="3135312"/>
          </a:xfrm>
          <a:prstGeom prst="rect">
            <a:avLst/>
          </a:prstGeom>
          <a:noFill/>
        </p:spPr>
      </p:pic>
      <p:sp>
        <p:nvSpPr>
          <p:cNvPr id="54285" name="Line 13"/>
          <p:cNvSpPr>
            <a:spLocks noChangeShapeType="1"/>
          </p:cNvSpPr>
          <p:nvPr/>
        </p:nvSpPr>
        <p:spPr bwMode="auto">
          <a:xfrm>
            <a:off x="6762750" y="1924050"/>
            <a:ext cx="1524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4286" name="Line 14"/>
          <p:cNvSpPr>
            <a:spLocks noChangeShapeType="1"/>
          </p:cNvSpPr>
          <p:nvPr/>
        </p:nvSpPr>
        <p:spPr bwMode="auto">
          <a:xfrm>
            <a:off x="6762750" y="2609850"/>
            <a:ext cx="1524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4287" name="Line 15"/>
          <p:cNvSpPr>
            <a:spLocks noChangeShapeType="1"/>
          </p:cNvSpPr>
          <p:nvPr/>
        </p:nvSpPr>
        <p:spPr bwMode="auto">
          <a:xfrm>
            <a:off x="6915150" y="1924050"/>
            <a:ext cx="0" cy="685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4288" name="Line 16"/>
          <p:cNvSpPr>
            <a:spLocks noChangeShapeType="1"/>
          </p:cNvSpPr>
          <p:nvPr/>
        </p:nvSpPr>
        <p:spPr bwMode="auto">
          <a:xfrm>
            <a:off x="5791200" y="2743200"/>
            <a:ext cx="1524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4289" name="Line 17"/>
          <p:cNvSpPr>
            <a:spLocks noChangeShapeType="1"/>
          </p:cNvSpPr>
          <p:nvPr/>
        </p:nvSpPr>
        <p:spPr bwMode="auto">
          <a:xfrm>
            <a:off x="5791200" y="4724400"/>
            <a:ext cx="1524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4290" name="Line 18"/>
          <p:cNvSpPr>
            <a:spLocks noChangeShapeType="1"/>
          </p:cNvSpPr>
          <p:nvPr/>
        </p:nvSpPr>
        <p:spPr bwMode="auto">
          <a:xfrm>
            <a:off x="5791200" y="2743200"/>
            <a:ext cx="0" cy="19812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4291" name="Text Box 19"/>
          <p:cNvSpPr txBox="1">
            <a:spLocks noChangeArrowheads="1"/>
          </p:cNvSpPr>
          <p:nvPr/>
        </p:nvSpPr>
        <p:spPr bwMode="auto">
          <a:xfrm>
            <a:off x="6994525" y="1876425"/>
            <a:ext cx="19208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>
                <a:solidFill>
                  <a:schemeClr val="tx2"/>
                </a:solidFill>
                <a:latin typeface="Times" pitchFamily="18" charset="0"/>
              </a:rPr>
              <a:t>Polar head (includes phosphate group)</a:t>
            </a:r>
          </a:p>
        </p:txBody>
      </p:sp>
      <p:sp>
        <p:nvSpPr>
          <p:cNvPr id="54292" name="Text Box 20"/>
          <p:cNvSpPr txBox="1">
            <a:spLocks noChangeArrowheads="1"/>
          </p:cNvSpPr>
          <p:nvPr/>
        </p:nvSpPr>
        <p:spPr bwMode="auto">
          <a:xfrm>
            <a:off x="4038600" y="2790825"/>
            <a:ext cx="1920875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>
                <a:solidFill>
                  <a:schemeClr val="tx2"/>
                </a:solidFill>
                <a:latin typeface="Times" pitchFamily="18" charset="0"/>
              </a:rPr>
              <a:t>Nonpolar tails (fatty acids)</a:t>
            </a:r>
          </a:p>
        </p:txBody>
      </p:sp>
      <p:sp>
        <p:nvSpPr>
          <p:cNvPr id="54293" name="Text Box 21"/>
          <p:cNvSpPr txBox="1">
            <a:spLocks noChangeArrowheads="1"/>
          </p:cNvSpPr>
          <p:nvPr/>
        </p:nvSpPr>
        <p:spPr bwMode="auto">
          <a:xfrm>
            <a:off x="4724400" y="1047750"/>
            <a:ext cx="4038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>
                <a:solidFill>
                  <a:schemeClr val="tx2"/>
                </a:solidFill>
                <a:latin typeface="Times" pitchFamily="18" charset="0"/>
              </a:rPr>
              <a:t>Phospholipid molecule</a:t>
            </a:r>
          </a:p>
        </p:txBody>
      </p:sp>
      <p:sp>
        <p:nvSpPr>
          <p:cNvPr id="54294" name="Rectangle 22"/>
          <p:cNvSpPr>
            <a:spLocks noChangeArrowheads="1"/>
          </p:cNvSpPr>
          <p:nvPr/>
        </p:nvSpPr>
        <p:spPr bwMode="auto">
          <a:xfrm>
            <a:off x="4057650" y="914400"/>
            <a:ext cx="4648200" cy="3962400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64363"/>
            <a:ext cx="8229600" cy="198437"/>
          </a:xfrm>
        </p:spPr>
        <p:txBody>
          <a:bodyPr>
            <a:normAutofit fontScale="90000"/>
          </a:bodyPr>
          <a:lstStyle/>
          <a:p>
            <a:pPr algn="r"/>
            <a:r>
              <a:rPr lang="en-US" sz="1600" b="1"/>
              <a:t>Section 2 Check</a:t>
            </a: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-76200" y="1524000"/>
            <a:ext cx="85344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85800" indent="-6858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/>
              <a:t>       </a:t>
            </a:r>
            <a:r>
              <a:rPr lang="en-US" sz="2800">
                <a:cs typeface="Arial" pitchFamily="34" charset="0"/>
              </a:rPr>
              <a:t>Explain why the model of the plasma membrane is called the fluid mosaic model.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584200" y="838200"/>
            <a:ext cx="792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4000" b="1">
                <a:solidFill>
                  <a:schemeClr val="hlink"/>
                </a:solidFill>
              </a:rPr>
              <a:t>Question 4</a:t>
            </a:r>
          </a:p>
        </p:txBody>
      </p:sp>
      <p:pic>
        <p:nvPicPr>
          <p:cNvPr id="55306" name="Picture 10" descr="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57350" cy="742950"/>
          </a:xfrm>
          <a:prstGeom prst="rect">
            <a:avLst/>
          </a:prstGeom>
          <a:noFill/>
        </p:spPr>
      </p:pic>
      <p:pic>
        <p:nvPicPr>
          <p:cNvPr id="55307" name="Picture 11" descr="Section Che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1850" y="38100"/>
            <a:ext cx="2400300" cy="377825"/>
          </a:xfrm>
          <a:prstGeom prst="rect">
            <a:avLst/>
          </a:prstGeom>
          <a:noFill/>
        </p:spPr>
      </p:pic>
      <p:pic>
        <p:nvPicPr>
          <p:cNvPr id="55309" name="Picture 13" descr="f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590800"/>
            <a:ext cx="82296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64363"/>
            <a:ext cx="8229600" cy="122237"/>
          </a:xfrm>
        </p:spPr>
        <p:txBody>
          <a:bodyPr>
            <a:normAutofit fontScale="90000"/>
          </a:bodyPr>
          <a:lstStyle/>
          <a:p>
            <a:pPr algn="r"/>
            <a:r>
              <a:rPr lang="en-US" sz="1600" b="1"/>
              <a:t>Section 2 Check</a:t>
            </a: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587375" y="3092450"/>
            <a:ext cx="7142163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endParaRPr lang="en-US" sz="2800">
              <a:solidFill>
                <a:srgbClr val="FFFFCC"/>
              </a:solidFill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685800" y="838200"/>
            <a:ext cx="8001000" cy="2476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r>
              <a:rPr lang="en-US" sz="3200">
                <a:latin typeface="Times" pitchFamily="18" charset="0"/>
                <a:cs typeface="Arial" pitchFamily="34" charset="0"/>
              </a:rPr>
              <a:t>It is fluid because the phospholipid molecules move within the membrane. Proteins in the membrane that move among the phospholipids create the mosaic pattern.</a:t>
            </a:r>
            <a:endParaRPr lang="en-US" sz="3200">
              <a:latin typeface="Times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endParaRPr lang="en-US" sz="3200">
              <a:latin typeface="Times" pitchFamily="18" charset="0"/>
            </a:endParaRPr>
          </a:p>
        </p:txBody>
      </p:sp>
      <p:pic>
        <p:nvPicPr>
          <p:cNvPr id="56330" name="Picture 10" descr="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57350" cy="742950"/>
          </a:xfrm>
          <a:prstGeom prst="rect">
            <a:avLst/>
          </a:prstGeom>
          <a:noFill/>
        </p:spPr>
      </p:pic>
      <p:pic>
        <p:nvPicPr>
          <p:cNvPr id="56331" name="Picture 11" descr="Section Che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1850" y="38100"/>
            <a:ext cx="2400300" cy="377825"/>
          </a:xfrm>
          <a:prstGeom prst="rect">
            <a:avLst/>
          </a:prstGeom>
          <a:noFill/>
        </p:spPr>
      </p:pic>
      <p:pic>
        <p:nvPicPr>
          <p:cNvPr id="56333" name="Picture 13" descr="f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590800"/>
            <a:ext cx="82296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act as a barrier between a cell and its environment</a:t>
            </a:r>
          </a:p>
          <a:p>
            <a:r>
              <a:rPr lang="en-US" dirty="0" smtClean="0"/>
              <a:t>To maintain </a:t>
            </a:r>
            <a:r>
              <a:rPr lang="en-US" u="sng" dirty="0" smtClean="0"/>
              <a:t>homeostasis</a:t>
            </a:r>
            <a:r>
              <a:rPr lang="en-US" dirty="0" smtClean="0"/>
              <a:t> in a cell (a balance of conditions suitable for life)</a:t>
            </a:r>
            <a:endParaRPr lang="en-US" dirty="0"/>
          </a:p>
        </p:txBody>
      </p:sp>
      <p:pic>
        <p:nvPicPr>
          <p:cNvPr id="4" name="Picture 5" descr="F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8862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plasma membrane is </a:t>
            </a:r>
            <a:r>
              <a:rPr lang="en-US" u="sng" dirty="0" smtClean="0"/>
              <a:t>selectively permeable</a:t>
            </a:r>
            <a:r>
              <a:rPr lang="en-US" dirty="0" smtClean="0"/>
              <a:t>, so it allows certain substances (like oxygen and nutrients) in, while getting rid of others (like waste.)</a:t>
            </a:r>
            <a:endParaRPr lang="en-US" dirty="0"/>
          </a:p>
        </p:txBody>
      </p:sp>
      <p:pic>
        <p:nvPicPr>
          <p:cNvPr id="4" name="Picture 3" descr="plasma-membran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3733800"/>
            <a:ext cx="4762500" cy="23241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34200"/>
            <a:ext cx="8229600" cy="274638"/>
          </a:xfrm>
        </p:spPr>
        <p:txBody>
          <a:bodyPr>
            <a:normAutofit fontScale="90000"/>
          </a:bodyPr>
          <a:lstStyle/>
          <a:p>
            <a:pPr algn="r"/>
            <a:r>
              <a:rPr lang="en-US" sz="1600" b="1"/>
              <a:t>Summary Section 2 – pages 175-178</a:t>
            </a:r>
          </a:p>
        </p:txBody>
      </p:sp>
      <p:pic>
        <p:nvPicPr>
          <p:cNvPr id="41987" name="Picture 3" descr="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14513" y="1266825"/>
            <a:ext cx="5514975" cy="4324350"/>
          </a:xfrm>
          <a:prstGeom prst="rect">
            <a:avLst/>
          </a:prstGeom>
          <a:noFill/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7051675" y="2819400"/>
            <a:ext cx="1177925" cy="53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r>
              <a:rPr lang="en-US" sz="3200">
                <a:latin typeface="Times" pitchFamily="18" charset="0"/>
              </a:rPr>
              <a:t>Water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838200" y="762000"/>
            <a:ext cx="2057400" cy="968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r>
              <a:rPr lang="en-US" sz="3200">
                <a:latin typeface="Times" pitchFamily="18" charset="0"/>
              </a:rPr>
              <a:t>Plasma Membrane</a:t>
            </a:r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1905000" y="1676400"/>
            <a:ext cx="609600" cy="381000"/>
          </a:xfrm>
          <a:prstGeom prst="line">
            <a:avLst/>
          </a:prstGeom>
          <a:noFill/>
          <a:ln w="114300">
            <a:solidFill>
              <a:srgbClr val="FFFF00"/>
            </a:solidFill>
            <a:round/>
            <a:headEnd/>
            <a:tailEnd type="arrow" w="sm" len="sm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41996" name="Picture 12" descr="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657350" cy="742950"/>
          </a:xfrm>
          <a:prstGeom prst="rect">
            <a:avLst/>
          </a:prstGeom>
          <a:noFill/>
        </p:spPr>
      </p:pic>
      <p:pic>
        <p:nvPicPr>
          <p:cNvPr id="41997" name="Picture 13" descr="The Plasma Membra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8588" y="57150"/>
            <a:ext cx="3806825" cy="400050"/>
          </a:xfrm>
          <a:prstGeom prst="rect">
            <a:avLst/>
          </a:prstGeom>
          <a:noFill/>
        </p:spPr>
      </p:pic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6553200" y="990600"/>
            <a:ext cx="1471613" cy="53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r>
              <a:rPr lang="en-US" sz="3200">
                <a:latin typeface="Times" pitchFamily="18" charset="0"/>
              </a:rPr>
              <a:t>Oxygen</a:t>
            </a:r>
          </a:p>
        </p:txBody>
      </p:sp>
      <p:sp>
        <p:nvSpPr>
          <p:cNvPr id="42000" name="Text Box 16"/>
          <p:cNvSpPr txBox="1">
            <a:spLocks noChangeArrowheads="1"/>
          </p:cNvSpPr>
          <p:nvPr/>
        </p:nvSpPr>
        <p:spPr bwMode="auto">
          <a:xfrm>
            <a:off x="6477000" y="1752600"/>
            <a:ext cx="2251075" cy="53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r>
              <a:rPr lang="en-US" sz="3200">
                <a:latin typeface="Times" pitchFamily="18" charset="0"/>
              </a:rPr>
              <a:t>Amino acids</a:t>
            </a:r>
          </a:p>
        </p:txBody>
      </p:sp>
      <p:sp>
        <p:nvSpPr>
          <p:cNvPr id="42001" name="Text Box 17"/>
          <p:cNvSpPr txBox="1">
            <a:spLocks noChangeArrowheads="1"/>
          </p:cNvSpPr>
          <p:nvPr/>
        </p:nvSpPr>
        <p:spPr bwMode="auto">
          <a:xfrm>
            <a:off x="1354138" y="3962400"/>
            <a:ext cx="1517650" cy="53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r>
              <a:rPr lang="en-US" sz="3200">
                <a:latin typeface="Times" pitchFamily="18" charset="0"/>
              </a:rPr>
              <a:t>Glucose</a:t>
            </a:r>
          </a:p>
        </p:txBody>
      </p:sp>
      <p:sp>
        <p:nvSpPr>
          <p:cNvPr id="42002" name="Text Box 18"/>
          <p:cNvSpPr txBox="1">
            <a:spLocks noChangeArrowheads="1"/>
          </p:cNvSpPr>
          <p:nvPr/>
        </p:nvSpPr>
        <p:spPr bwMode="auto">
          <a:xfrm>
            <a:off x="3659188" y="5334000"/>
            <a:ext cx="2701925" cy="53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r>
              <a:rPr lang="en-US" sz="3200">
                <a:latin typeface="Times" pitchFamily="18" charset="0"/>
              </a:rPr>
              <a:t>Carbon dioxide</a:t>
            </a:r>
          </a:p>
        </p:txBody>
      </p:sp>
      <p:sp>
        <p:nvSpPr>
          <p:cNvPr id="42003" name="Text Box 19"/>
          <p:cNvSpPr txBox="1">
            <a:spLocks noChangeArrowheads="1"/>
          </p:cNvSpPr>
          <p:nvPr/>
        </p:nvSpPr>
        <p:spPr bwMode="auto">
          <a:xfrm>
            <a:off x="6843713" y="4495800"/>
            <a:ext cx="1360487" cy="53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r>
              <a:rPr lang="en-US" sz="3200">
                <a:latin typeface="Times" pitchFamily="18" charset="0"/>
              </a:rPr>
              <a:t>Wastes</a:t>
            </a:r>
          </a:p>
        </p:txBody>
      </p:sp>
      <p:sp>
        <p:nvSpPr>
          <p:cNvPr id="42004" name="Text Box 20"/>
          <p:cNvSpPr txBox="1">
            <a:spLocks noChangeArrowheads="1"/>
          </p:cNvSpPr>
          <p:nvPr/>
        </p:nvSpPr>
        <p:spPr bwMode="auto">
          <a:xfrm>
            <a:off x="1676400" y="5334000"/>
            <a:ext cx="1360488" cy="53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r>
              <a:rPr lang="en-US" sz="3200">
                <a:latin typeface="Times" pitchFamily="18" charset="0"/>
              </a:rPr>
              <a:t>Wastes</a:t>
            </a:r>
          </a:p>
        </p:txBody>
      </p:sp>
      <p:sp>
        <p:nvSpPr>
          <p:cNvPr id="42006" name="Text Box 22"/>
          <p:cNvSpPr txBox="1">
            <a:spLocks noChangeArrowheads="1"/>
          </p:cNvSpPr>
          <p:nvPr/>
        </p:nvSpPr>
        <p:spPr bwMode="auto">
          <a:xfrm>
            <a:off x="838200" y="59436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/>
              <a:t>SELECTIVE PERMEABILITY</a:t>
            </a:r>
          </a:p>
        </p:txBody>
      </p:sp>
    </p:spTree>
    <p:custDataLst>
      <p:tags r:id="rId1"/>
    </p:custDataLst>
  </p:cSld>
  <p:clrMapOvr>
    <a:masterClrMapping/>
  </p:clrMapOvr>
  <p:transition>
    <p:zoom/>
    <p:sndAc>
      <p:stSnd>
        <p:snd r:embed="rId3" name="Slide 4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5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utoUpdateAnimBg="0"/>
      <p:bldP spid="41989" grpId="0" autoUpdateAnimBg="0"/>
      <p:bldP spid="41990" grpId="0" animBg="1"/>
      <p:bldP spid="41999" grpId="0" autoUpdateAnimBg="0"/>
      <p:bldP spid="42000" grpId="0" autoUpdateAnimBg="0"/>
      <p:bldP spid="42001" grpId="0" autoUpdateAnimBg="0"/>
      <p:bldP spid="42002" grpId="0" autoUpdateAnimBg="0"/>
      <p:bldP spid="42003" grpId="0" autoUpdateAnimBg="0"/>
      <p:bldP spid="4200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composed of a </a:t>
            </a:r>
            <a:r>
              <a:rPr lang="en-US" u="sng" dirty="0" err="1" smtClean="0"/>
              <a:t>phospholipid</a:t>
            </a:r>
            <a:r>
              <a:rPr lang="en-US" u="sng" dirty="0" smtClean="0"/>
              <a:t> </a:t>
            </a:r>
            <a:r>
              <a:rPr lang="en-US" u="sng" dirty="0" err="1" smtClean="0"/>
              <a:t>bilayer</a:t>
            </a:r>
            <a:endParaRPr lang="en-US" dirty="0"/>
          </a:p>
          <a:p>
            <a:pPr lvl="1"/>
            <a:r>
              <a:rPr lang="en-US" dirty="0" smtClean="0"/>
              <a:t>Polar heads (phosphate) on the outside</a:t>
            </a:r>
          </a:p>
          <a:p>
            <a:pPr lvl="2"/>
            <a:r>
              <a:rPr lang="en-US" dirty="0" smtClean="0"/>
              <a:t>hydrophilic</a:t>
            </a:r>
          </a:p>
          <a:p>
            <a:pPr lvl="1"/>
            <a:r>
              <a:rPr lang="en-US" dirty="0" err="1" smtClean="0"/>
              <a:t>Nonpolar</a:t>
            </a:r>
            <a:r>
              <a:rPr lang="en-US" dirty="0" smtClean="0"/>
              <a:t> tails (fatty acids) on the inside</a:t>
            </a:r>
          </a:p>
          <a:p>
            <a:pPr lvl="2"/>
            <a:r>
              <a:rPr lang="en-US" dirty="0" smtClean="0"/>
              <a:t>hydrophobic</a:t>
            </a:r>
          </a:p>
          <a:p>
            <a:pPr lvl="1"/>
            <a:r>
              <a:rPr lang="en-US" dirty="0" smtClean="0"/>
              <a:t>Two layers of phospholipids back-to-back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4" name="Picture 6" descr="f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048000" y="4495799"/>
            <a:ext cx="2971800" cy="2292377"/>
          </a:xfrm>
          <a:prstGeom prst="rect">
            <a:avLst/>
          </a:prstGeom>
          <a:noFill/>
          <a:ln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1" name="Picture 3" descr="Phospholipid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429000" y="228600"/>
            <a:ext cx="5524500" cy="4613275"/>
          </a:xfrm>
          <a:noFill/>
          <a:ln/>
        </p:spPr>
      </p:pic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381000" y="533400"/>
            <a:ext cx="28194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/>
              <a:t>Polar heads</a:t>
            </a:r>
            <a:r>
              <a:rPr lang="en-US" sz="2800" dirty="0"/>
              <a:t>: with phosphate group face outward </a:t>
            </a:r>
            <a:r>
              <a:rPr lang="en-US" sz="2800" dirty="0" smtClean="0"/>
              <a:t>and stay in contact with water inside </a:t>
            </a:r>
            <a:r>
              <a:rPr lang="en-US" sz="2800" dirty="0"/>
              <a:t>and outside of </a:t>
            </a:r>
            <a:r>
              <a:rPr lang="en-US" sz="2800" dirty="0" smtClean="0"/>
              <a:t>cell</a:t>
            </a:r>
            <a:endParaRPr lang="en-US" sz="2800" dirty="0"/>
          </a:p>
          <a:p>
            <a:pPr>
              <a:spcBef>
                <a:spcPct val="50000"/>
              </a:spcBef>
            </a:pPr>
            <a:r>
              <a:rPr lang="en-US" sz="2800" b="1" u="sng" dirty="0" err="1" smtClean="0"/>
              <a:t>Nonpolar</a:t>
            </a:r>
            <a:r>
              <a:rPr lang="en-US" sz="2800" b="1" u="sng" dirty="0" smtClean="0"/>
              <a:t> </a:t>
            </a:r>
            <a:r>
              <a:rPr lang="en-US" sz="2800" b="1" u="sng" dirty="0"/>
              <a:t>tails</a:t>
            </a:r>
            <a:r>
              <a:rPr lang="en-US" sz="2800" dirty="0"/>
              <a:t>: fatty acid chains point inward toward one another.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model of the p.m. is called the </a:t>
            </a:r>
            <a:r>
              <a:rPr lang="en-US" u="sng" dirty="0" smtClean="0"/>
              <a:t>fluid mosaic model</a:t>
            </a:r>
            <a:r>
              <a:rPr lang="en-US" dirty="0" smtClean="0"/>
              <a:t> because the phospholipids move within the membrane and proteins in the membrane move among the phospholipids.  </a:t>
            </a:r>
            <a:endParaRPr lang="en-US" dirty="0"/>
          </a:p>
          <a:p>
            <a:pPr lvl="1"/>
            <a:r>
              <a:rPr lang="en-US" dirty="0" smtClean="0"/>
              <a:t>It’s flexible</a:t>
            </a:r>
            <a:endParaRPr lang="en-US" dirty="0"/>
          </a:p>
        </p:txBody>
      </p:sp>
      <p:pic>
        <p:nvPicPr>
          <p:cNvPr id="4" name="Picture 5" descr="f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14400" y="3886200"/>
            <a:ext cx="7239000" cy="2774950"/>
          </a:xfrm>
          <a:prstGeom prst="rect">
            <a:avLst/>
          </a:prstGeom>
          <a:noFill/>
          <a:ln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that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“Fluid” means it can </a:t>
            </a:r>
            <a:r>
              <a:rPr lang="en-US" dirty="0" smtClean="0"/>
              <a:t>move (flow)</a:t>
            </a:r>
            <a:endParaRPr lang="en-US" dirty="0" smtClean="0"/>
          </a:p>
          <a:p>
            <a:r>
              <a:rPr lang="en-US" dirty="0" smtClean="0"/>
              <a:t>“Mosaic”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Animation</a:t>
            </a:r>
          </a:p>
          <a:p>
            <a:pPr lvl="1"/>
            <a:r>
              <a:rPr lang="en-US" dirty="0" smtClean="0">
                <a:hlinkClick r:id="rId3"/>
              </a:rPr>
              <a:t>http://www.susanahalpine.com/anim/Life/memb.htm</a:t>
            </a: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pic>
        <p:nvPicPr>
          <p:cNvPr id="4" name="Picture 3" descr="mosa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400" y="2286000"/>
            <a:ext cx="1524000" cy="11715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 other parts of the p.m.?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Cholesterol keeps the fatty acid tails from sticking together, keeps </a:t>
            </a:r>
            <a:r>
              <a:rPr lang="en-US" dirty="0" smtClean="0"/>
              <a:t>the </a:t>
            </a:r>
            <a:r>
              <a:rPr lang="en-US" dirty="0" smtClean="0"/>
              <a:t>membrane stable.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Carbohydrates stick out from the cell surface to help cells identify chemical signals.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5" descr="F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438400" y="2590800"/>
            <a:ext cx="3200400" cy="2508092"/>
          </a:xfrm>
          <a:prstGeom prst="rect">
            <a:avLst/>
          </a:prstGeom>
          <a:noFill/>
          <a:ln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1710</TotalTime>
  <Words>543</Words>
  <Application>Microsoft Office PowerPoint</Application>
  <PresentationFormat>On-screen Show (4:3)</PresentationFormat>
  <Paragraphs>78</Paragraphs>
  <Slides>18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The Plasma Membrane</vt:lpstr>
      <vt:lpstr>Purpose:</vt:lpstr>
      <vt:lpstr>How?</vt:lpstr>
      <vt:lpstr>Summary Section 2 – pages 175-178</vt:lpstr>
      <vt:lpstr>What does it look like?</vt:lpstr>
      <vt:lpstr>Slide 6</vt:lpstr>
      <vt:lpstr>The Model</vt:lpstr>
      <vt:lpstr>What does that mean?</vt:lpstr>
      <vt:lpstr>What are the other parts of the p.m.?</vt:lpstr>
      <vt:lpstr>Summary Section 2 – pages 175-178</vt:lpstr>
      <vt:lpstr>Section 2 Check</vt:lpstr>
      <vt:lpstr>Section 2 Check</vt:lpstr>
      <vt:lpstr>Section 2 Check</vt:lpstr>
      <vt:lpstr>Section 2 Check</vt:lpstr>
      <vt:lpstr>Section 2 Check</vt:lpstr>
      <vt:lpstr>Section 2 Check</vt:lpstr>
      <vt:lpstr>Section 2 Check</vt:lpstr>
      <vt:lpstr>Section 2 Check</vt:lpstr>
    </vt:vector>
  </TitlesOfParts>
  <Company>Leon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Plasma Membrane</dc:title>
  <dc:creator>brownj</dc:creator>
  <cp:lastModifiedBy>brownj</cp:lastModifiedBy>
  <cp:revision>158</cp:revision>
  <dcterms:created xsi:type="dcterms:W3CDTF">2010-11-08T19:29:10Z</dcterms:created>
  <dcterms:modified xsi:type="dcterms:W3CDTF">2011-10-26T17:47:07Z</dcterms:modified>
</cp:coreProperties>
</file>