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3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90" r:id="rId19"/>
    <p:sldId id="271" r:id="rId20"/>
    <p:sldId id="278" r:id="rId21"/>
    <p:sldId id="272" r:id="rId22"/>
    <p:sldId id="273" r:id="rId23"/>
    <p:sldId id="274" r:id="rId24"/>
    <p:sldId id="275" r:id="rId25"/>
    <p:sldId id="276" r:id="rId26"/>
    <p:sldId id="277"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0E24C1-223B-4282-8257-E1F82E257BA4}" type="datetimeFigureOut">
              <a:rPr lang="en-US" smtClean="0"/>
              <a:pPr/>
              <a:t>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E33717-2398-4A4A-9E41-B676E23E0B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E33717-2398-4A4A-9E41-B676E23E0BE9}"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61B59FD8-3755-4EE0-A1E0-4E2C03B1E083}"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517B70-1099-4B38-80A7-C98D28C21C93}"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3100" cy="350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B2ADA1A-E3D4-4F1F-8484-902005D3A2FF}"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B3FD269C-993F-4A02-9C65-4E8A4535BAEE}"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18B31DD-E359-4388-903A-8D843B8D6574}"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354ACEC-D009-4626-9B8A-C0E32B7EC136}"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19431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598613"/>
            <a:ext cx="19431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016C664-D717-488C-A9E3-F0AE796EBDDA}" type="slidenum">
              <a:rPr lang="en-US"/>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DCE1D61-FD56-4ED9-B590-F5D4EB71E456}" type="slidenum">
              <a:rPr lang="en-US"/>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CE09F45-48C3-47AA-8094-1230721932B7}" type="slidenum">
              <a:rPr lang="en-US"/>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285FED7-2B6E-45CC-A0D5-2FE5E0A31DAB}" type="slidenum">
              <a:rPr lang="en-US"/>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5350086-79F6-404C-AA1C-E46884C63D5F}"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4FC1CE7-D795-4777-A85C-5C385CF1DF47}" type="slidenum">
              <a:rPr lang="en-US"/>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58B5DCD-C9CF-4A92-8FC2-2A8D1E317690}" type="slidenum">
              <a:rPr lang="en-US"/>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2ADB372-A807-441D-B313-A4E6E8BB0508}" type="slidenum">
              <a:rPr lang="en-US"/>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ECBDD27-E206-4213-AFA8-016BAE842268}" type="slidenum">
              <a:rPr lang="en-US"/>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02C79A1-F516-4D64-A256-DAE5C33D89CA}" type="slidenum">
              <a:rPr lang="en-US"/>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75E6084-5F91-4243-8EA6-23D4EE710AD2}" type="slidenum">
              <a:rPr lang="en-US"/>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129DA0-202C-4FCB-ADE2-7E742F71AF43}" type="slidenum">
              <a:rPr lang="en-US"/>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76CBF01-D828-4C85-8ADF-390C870CFB8A}" type="slidenum">
              <a:rPr lang="en-US"/>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456E2CB-881A-42EE-ADE6-179AD797CEC6}" type="slidenum">
              <a:rPr lang="en-US"/>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56BF1FB-4CC5-4AD1-8395-F613133121A2}" type="slidenum">
              <a:rPr lang="en-US"/>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A781926-53DC-4AAD-8387-C69638F5FB7F}"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0A1D80A-21A3-47F9-98E6-6AF58B279725}" type="slidenum">
              <a:rPr lang="en-US"/>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EA6A055-7AF8-4C3E-A3FE-38A78F6E4689}" type="slidenum">
              <a:rPr lang="en-US"/>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F8ED476-4DB7-494E-8F25-73959D577BD3}" type="slidenum">
              <a:rPr lang="en-US"/>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576ED09-386D-406D-B28E-7206CE046B89}" type="slidenum">
              <a:rPr lang="en-US"/>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FABEC7C-4829-4756-9E15-9CCF85F7FD4F}"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5CD155C-E05D-49E6-AA8D-6929134332E7}"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507AD73-0413-45B8-A534-06834EC57116}"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63B9B5E-C0B4-4057-A6C8-77FC4B97F836}"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12832A0-2F70-4DD3-BC52-ACE19350C03A}"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0F63F6F-8063-4A9C-A513-74BF08F490C9}"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AACE751-C733-4A56-8AF1-2D36F35F945F}"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2130425"/>
            <a:ext cx="7772400" cy="1470025"/>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smtClean="0">
                <a:sym typeface="Lucida Grande" charset="0"/>
              </a:rPr>
              <a:t>Click to edit Master title style</a:t>
            </a:r>
          </a:p>
        </p:txBody>
      </p:sp>
      <p:sp>
        <p:nvSpPr>
          <p:cNvPr id="1026" name="Rectangle 2"/>
          <p:cNvSpPr>
            <a:spLocks noGrp="1" noChangeArrowheads="1"/>
          </p:cNvSpPr>
          <p:nvPr>
            <p:ph type="body" idx="1"/>
          </p:nvPr>
        </p:nvSpPr>
        <p:spPr bwMode="auto">
          <a:xfrm>
            <a:off x="1371600" y="3886200"/>
            <a:ext cx="6400800" cy="17526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1027" name="Text Box 3"/>
          <p:cNvSpPr txBox="1">
            <a:spLocks noGrp="1" noChangeArrowheads="1"/>
          </p:cNvSpPr>
          <p:nvPr>
            <p:ph type="sldNum" sz="quarter" idx="4"/>
          </p:nvPr>
        </p:nvSpPr>
        <p:spPr bwMode="auto">
          <a:xfrm>
            <a:off x="8404225" y="6454775"/>
            <a:ext cx="282575" cy="2667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78787"/>
                </a:solidFill>
                <a:latin typeface="+mn-lt"/>
                <a:ea typeface="Lucida Grande" charset="0"/>
                <a:cs typeface="Lucida Grande" charset="0"/>
                <a:sym typeface="Lucida Grande" charset="0"/>
              </a:defRPr>
            </a:lvl1pPr>
          </a:lstStyle>
          <a:p>
            <a:fld id="{AB0FD762-8789-4638-AD00-02DC62AF6D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Lucida Grande" charset="0"/>
        </a:defRPr>
      </a:lvl1pPr>
      <a:lvl2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algn="ctr" rtl="0" fontAlgn="base">
        <a:spcBef>
          <a:spcPts val="800"/>
        </a:spcBef>
        <a:spcAft>
          <a:spcPct val="0"/>
        </a:spcAft>
        <a:defRPr sz="3200">
          <a:solidFill>
            <a:srgbClr val="878787"/>
          </a:solidFill>
          <a:latin typeface="+mn-lt"/>
          <a:ea typeface="+mn-ea"/>
          <a:cs typeface="+mn-cs"/>
          <a:sym typeface="Lucida Grande" charset="0"/>
        </a:defRPr>
      </a:lvl1pPr>
      <a:lvl2pPr marL="419100" algn="ctr" rtl="0" fontAlgn="base">
        <a:spcBef>
          <a:spcPts val="700"/>
        </a:spcBef>
        <a:spcAft>
          <a:spcPct val="0"/>
        </a:spcAft>
        <a:defRPr sz="2800">
          <a:solidFill>
            <a:srgbClr val="878787"/>
          </a:solidFill>
          <a:latin typeface="+mn-lt"/>
          <a:ea typeface="+mn-ea"/>
          <a:cs typeface="+mn-cs"/>
          <a:sym typeface="Lucida Grande" charset="0"/>
        </a:defRPr>
      </a:lvl2pPr>
      <a:lvl3pPr marL="876300" algn="ctr" rtl="0" fontAlgn="base">
        <a:spcBef>
          <a:spcPts val="600"/>
        </a:spcBef>
        <a:spcAft>
          <a:spcPct val="0"/>
        </a:spcAft>
        <a:defRPr sz="2400">
          <a:solidFill>
            <a:srgbClr val="878787"/>
          </a:solidFill>
          <a:latin typeface="+mn-lt"/>
          <a:ea typeface="+mn-ea"/>
          <a:cs typeface="+mn-cs"/>
          <a:sym typeface="Lucida Grande" charset="0"/>
        </a:defRPr>
      </a:lvl3pPr>
      <a:lvl4pPr marL="1333500" algn="ctr" rtl="0" fontAlgn="base">
        <a:spcBef>
          <a:spcPts val="500"/>
        </a:spcBef>
        <a:spcAft>
          <a:spcPct val="0"/>
        </a:spcAft>
        <a:defRPr sz="2000">
          <a:solidFill>
            <a:srgbClr val="878787"/>
          </a:solidFill>
          <a:latin typeface="+mn-lt"/>
          <a:ea typeface="+mn-ea"/>
          <a:cs typeface="+mn-cs"/>
          <a:sym typeface="Lucida Grande" charset="0"/>
        </a:defRPr>
      </a:lvl4pPr>
      <a:lvl5pPr marL="1790700" algn="ctr" rtl="0" fontAlgn="base">
        <a:spcBef>
          <a:spcPts val="500"/>
        </a:spcBef>
        <a:spcAft>
          <a:spcPct val="0"/>
        </a:spcAft>
        <a:defRPr sz="2000">
          <a:solidFill>
            <a:srgbClr val="878787"/>
          </a:solidFill>
          <a:latin typeface="+mn-lt"/>
          <a:ea typeface="+mn-ea"/>
          <a:cs typeface="+mn-cs"/>
          <a:sym typeface="Lucida Grande" charset="0"/>
        </a:defRPr>
      </a:lvl5pPr>
      <a:lvl6pPr marL="2247900" algn="ctr" rtl="0" fontAlgn="base">
        <a:spcBef>
          <a:spcPts val="500"/>
        </a:spcBef>
        <a:spcAft>
          <a:spcPct val="0"/>
        </a:spcAft>
        <a:defRPr sz="2000">
          <a:solidFill>
            <a:srgbClr val="878787"/>
          </a:solidFill>
          <a:latin typeface="+mn-lt"/>
          <a:ea typeface="+mn-ea"/>
          <a:cs typeface="+mn-cs"/>
          <a:sym typeface="Lucida Grande" charset="0"/>
        </a:defRPr>
      </a:lvl6pPr>
      <a:lvl7pPr marL="2705100" algn="ctr" rtl="0" fontAlgn="base">
        <a:spcBef>
          <a:spcPts val="500"/>
        </a:spcBef>
        <a:spcAft>
          <a:spcPct val="0"/>
        </a:spcAft>
        <a:defRPr sz="2000">
          <a:solidFill>
            <a:srgbClr val="878787"/>
          </a:solidFill>
          <a:latin typeface="+mn-lt"/>
          <a:ea typeface="+mn-ea"/>
          <a:cs typeface="+mn-cs"/>
          <a:sym typeface="Lucida Grande" charset="0"/>
        </a:defRPr>
      </a:lvl7pPr>
      <a:lvl8pPr marL="3162300" algn="ctr" rtl="0" fontAlgn="base">
        <a:spcBef>
          <a:spcPts val="500"/>
        </a:spcBef>
        <a:spcAft>
          <a:spcPct val="0"/>
        </a:spcAft>
        <a:defRPr sz="2000">
          <a:solidFill>
            <a:srgbClr val="878787"/>
          </a:solidFill>
          <a:latin typeface="+mn-lt"/>
          <a:ea typeface="+mn-ea"/>
          <a:cs typeface="+mn-cs"/>
          <a:sym typeface="Lucida Grande" charset="0"/>
        </a:defRPr>
      </a:lvl8pPr>
      <a:lvl9pPr marL="3619500" algn="ctr" rtl="0" fontAlgn="base">
        <a:spcBef>
          <a:spcPts val="500"/>
        </a:spcBef>
        <a:spcAft>
          <a:spcPct val="0"/>
        </a:spcAft>
        <a:defRPr sz="2000">
          <a:solidFill>
            <a:srgbClr val="878787"/>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9600" cy="11430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smtClean="0">
                <a:sym typeface="Lucida Grande" charset="0"/>
              </a:rPr>
              <a:t>Click to edit Master title style</a:t>
            </a:r>
          </a:p>
        </p:txBody>
      </p:sp>
      <p:sp>
        <p:nvSpPr>
          <p:cNvPr id="2050" name="Rectangle 2"/>
          <p:cNvSpPr>
            <a:spLocks noGrp="1" noChangeArrowheads="1"/>
          </p:cNvSpPr>
          <p:nvPr>
            <p:ph type="body" idx="1"/>
          </p:nvPr>
        </p:nvSpPr>
        <p:spPr bwMode="auto">
          <a:xfrm>
            <a:off x="457200" y="1598613"/>
            <a:ext cx="4038600" cy="452755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2051" name="Text Box 3"/>
          <p:cNvSpPr txBox="1">
            <a:spLocks noGrp="1" noChangeArrowheads="1"/>
          </p:cNvSpPr>
          <p:nvPr>
            <p:ph type="sldNum" sz="quarter" idx="4"/>
          </p:nvPr>
        </p:nvSpPr>
        <p:spPr bwMode="auto">
          <a:xfrm>
            <a:off x="8404225" y="6454775"/>
            <a:ext cx="282575" cy="2667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78787"/>
                </a:solidFill>
                <a:latin typeface="+mn-lt"/>
                <a:ea typeface="Lucida Grande" charset="0"/>
                <a:cs typeface="Lucida Grande" charset="0"/>
                <a:sym typeface="Lucida Grande" charset="0"/>
              </a:defRPr>
            </a:lvl1pPr>
          </a:lstStyle>
          <a:p>
            <a:fld id="{744B4E3E-A736-4AD2-B343-3C532D96376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Lucida Grande" charset="0"/>
        </a:defRPr>
      </a:lvl1pPr>
      <a:lvl2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57200" y="274638"/>
            <a:ext cx="8229600" cy="11430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smtClean="0">
                <a:sym typeface="Lucida Grande" charset="0"/>
              </a:rPr>
              <a:t>Click to edit Master title style</a:t>
            </a:r>
          </a:p>
        </p:txBody>
      </p:sp>
      <p:sp>
        <p:nvSpPr>
          <p:cNvPr id="3074" name="Rectangle 2"/>
          <p:cNvSpPr>
            <a:spLocks noGrp="1" noChangeArrowheads="1"/>
          </p:cNvSpPr>
          <p:nvPr>
            <p:ph type="body" idx="1"/>
          </p:nvPr>
        </p:nvSpPr>
        <p:spPr bwMode="auto">
          <a:xfrm>
            <a:off x="457200" y="1598613"/>
            <a:ext cx="8229600" cy="452755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
        <p:nvSpPr>
          <p:cNvPr id="3075" name="Text Box 3"/>
          <p:cNvSpPr txBox="1">
            <a:spLocks noGrp="1" noChangeArrowheads="1"/>
          </p:cNvSpPr>
          <p:nvPr>
            <p:ph type="sldNum" sz="quarter" idx="4"/>
          </p:nvPr>
        </p:nvSpPr>
        <p:spPr bwMode="auto">
          <a:xfrm>
            <a:off x="8404225" y="6454775"/>
            <a:ext cx="282575" cy="2667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78787"/>
                </a:solidFill>
                <a:latin typeface="+mn-lt"/>
                <a:ea typeface="Lucida Grande" charset="0"/>
                <a:cs typeface="Lucida Grande" charset="0"/>
                <a:sym typeface="Lucida Grande" charset="0"/>
              </a:defRPr>
            </a:lvl1pPr>
          </a:lstStyle>
          <a:p>
            <a:fld id="{AE6564D3-8249-4D9E-9A0B-2387C678E17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Lucida Grande" charset="0"/>
        </a:defRPr>
      </a:lvl1pPr>
      <a:lvl2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www.brainpop.com/health/geneticsgrowthanddevelopment/rna/"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www.stolaf.edu/people/giannini/flashanimat/molgenetics/transcription.swf"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tolaf.edu/people/giannini/flashanimat/molgenetics/translation.swf"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r>
              <a:rPr lang="en-US" dirty="0" smtClean="0"/>
              <a:t>Chapter 10</a:t>
            </a:r>
            <a:endParaRPr lang="en-US" dirty="0"/>
          </a:p>
        </p:txBody>
      </p:sp>
      <p:sp>
        <p:nvSpPr>
          <p:cNvPr id="4098" name="Rectangle 2"/>
          <p:cNvSpPr>
            <a:spLocks noGrp="1" noChangeArrowheads="1"/>
          </p:cNvSpPr>
          <p:nvPr>
            <p:ph type="body" idx="1"/>
          </p:nvPr>
        </p:nvSpPr>
        <p:spPr>
          <a:xfrm>
            <a:off x="1371600" y="3581400"/>
            <a:ext cx="6400800" cy="2057400"/>
          </a:xfrm>
          <a:ln/>
        </p:spPr>
        <p:txBody>
          <a:bodyPr/>
          <a:lstStyle/>
          <a:p>
            <a:pPr>
              <a:spcBef>
                <a:spcPct val="0"/>
              </a:spcBef>
            </a:pPr>
            <a:r>
              <a:rPr lang="en-US" dirty="0" smtClean="0"/>
              <a:t>Agenda:</a:t>
            </a:r>
          </a:p>
          <a:p>
            <a:pPr>
              <a:spcBef>
                <a:spcPct val="0"/>
              </a:spcBef>
            </a:pPr>
            <a:r>
              <a:rPr lang="en-US" dirty="0" err="1" smtClean="0"/>
              <a:t>Bellwork</a:t>
            </a:r>
            <a:endParaRPr lang="en-US" dirty="0" smtClean="0"/>
          </a:p>
          <a:p>
            <a:pPr>
              <a:spcBef>
                <a:spcPct val="0"/>
              </a:spcBef>
            </a:pPr>
            <a:r>
              <a:rPr lang="en-US" dirty="0" smtClean="0"/>
              <a:t>Posters</a:t>
            </a:r>
          </a:p>
          <a:p>
            <a:pPr>
              <a:spcBef>
                <a:spcPct val="0"/>
              </a:spcBef>
            </a:pPr>
            <a:r>
              <a:rPr lang="en-US" dirty="0" smtClean="0"/>
              <a:t>Test Discussion</a:t>
            </a:r>
          </a:p>
          <a:p>
            <a:pPr>
              <a:spcBef>
                <a:spcPct val="0"/>
              </a:spcBef>
            </a:pPr>
            <a:r>
              <a:rPr lang="en-US" dirty="0" smtClean="0"/>
              <a:t>Notes</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p:spPr>
        <p:txBody>
          <a:bodyPr/>
          <a:lstStyle/>
          <a:p>
            <a:r>
              <a:rPr lang="en-US"/>
              <a:t>DNA</a:t>
            </a:r>
          </a:p>
        </p:txBody>
      </p:sp>
      <p:sp>
        <p:nvSpPr>
          <p:cNvPr id="13314" name="Rectangle 2"/>
          <p:cNvSpPr>
            <a:spLocks noGrp="1" noChangeArrowheads="1"/>
          </p:cNvSpPr>
          <p:nvPr>
            <p:ph type="body" idx="1"/>
          </p:nvPr>
        </p:nvSpPr>
        <p:spPr>
          <a:ln/>
        </p:spPr>
        <p:txBody>
          <a:bodyPr/>
          <a:lstStyle/>
          <a:p>
            <a:pPr marL="304800" indent="-304800">
              <a:spcBef>
                <a:spcPct val="0"/>
              </a:spcBef>
            </a:pPr>
            <a:r>
              <a:rPr lang="en-US" b="1" dirty="0"/>
              <a:t>Adenine always pairs with Thymine</a:t>
            </a:r>
            <a:endParaRPr lang="en-US" dirty="0"/>
          </a:p>
          <a:p>
            <a:pPr marL="304800" indent="-304800"/>
            <a:r>
              <a:rPr lang="en-US" b="1" dirty="0"/>
              <a:t>Guanine always pairs with Cytosine</a:t>
            </a:r>
            <a:endParaRPr lang="en-US" dirty="0"/>
          </a:p>
          <a:p>
            <a:pPr marL="304800" indent="-304800"/>
            <a:endParaRPr lang="en-US" dirty="0"/>
          </a:p>
          <a:p>
            <a:pPr marL="304800" indent="-304800"/>
            <a:r>
              <a:rPr lang="en-US" dirty="0"/>
              <a:t>Side1:: A </a:t>
            </a:r>
            <a:r>
              <a:rPr lang="en-US" dirty="0" err="1"/>
              <a:t>A</a:t>
            </a:r>
            <a:r>
              <a:rPr lang="en-US" dirty="0"/>
              <a:t> T </a:t>
            </a:r>
            <a:r>
              <a:rPr lang="en-US" dirty="0" err="1"/>
              <a:t>T</a:t>
            </a:r>
            <a:r>
              <a:rPr lang="en-US" dirty="0"/>
              <a:t> G </a:t>
            </a:r>
            <a:r>
              <a:rPr lang="en-US" dirty="0" err="1"/>
              <a:t>G</a:t>
            </a:r>
            <a:r>
              <a:rPr lang="en-US" dirty="0"/>
              <a:t> C </a:t>
            </a:r>
            <a:r>
              <a:rPr lang="en-US" dirty="0" err="1"/>
              <a:t>C</a:t>
            </a:r>
            <a:r>
              <a:rPr lang="en-US" dirty="0"/>
              <a:t> A G A T A C</a:t>
            </a:r>
            <a:br>
              <a:rPr lang="en-US" dirty="0"/>
            </a:br>
            <a:r>
              <a:rPr lang="en-US" dirty="0"/>
              <a:t>Side2:: T </a:t>
            </a:r>
            <a:r>
              <a:rPr lang="en-US" dirty="0" err="1"/>
              <a:t>T</a:t>
            </a:r>
            <a:r>
              <a:rPr lang="en-US" dirty="0"/>
              <a:t> A </a:t>
            </a:r>
            <a:r>
              <a:rPr lang="en-US" dirty="0" err="1"/>
              <a:t>A</a:t>
            </a:r>
            <a:r>
              <a:rPr lang="en-US" dirty="0"/>
              <a:t> C </a:t>
            </a:r>
            <a:r>
              <a:rPr lang="en-US" dirty="0" err="1"/>
              <a:t>C</a:t>
            </a:r>
            <a:r>
              <a:rPr lang="en-US" dirty="0"/>
              <a:t> G </a:t>
            </a:r>
            <a:r>
              <a:rPr lang="en-US" dirty="0" err="1"/>
              <a:t>G</a:t>
            </a:r>
            <a:r>
              <a:rPr lang="en-US" dirty="0"/>
              <a:t> T C T A T G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a:lstStyle/>
          <a:p>
            <a:pPr algn="l"/>
            <a:r>
              <a:rPr lang="en-US"/>
              <a:t>DNA</a:t>
            </a:r>
          </a:p>
        </p:txBody>
      </p:sp>
      <p:sp>
        <p:nvSpPr>
          <p:cNvPr id="14338" name="Rectangle 2"/>
          <p:cNvSpPr>
            <a:spLocks noGrp="1" noChangeArrowheads="1"/>
          </p:cNvSpPr>
          <p:nvPr>
            <p:ph type="body" idx="1"/>
          </p:nvPr>
        </p:nvSpPr>
        <p:spPr>
          <a:xfrm>
            <a:off x="228600" y="1524000"/>
            <a:ext cx="8229600" cy="4527550"/>
          </a:xfrm>
          <a:ln/>
        </p:spPr>
        <p:txBody>
          <a:bodyPr/>
          <a:lstStyle/>
          <a:p>
            <a:pPr marL="304800" indent="-304800">
              <a:spcBef>
                <a:spcPct val="0"/>
              </a:spcBef>
            </a:pPr>
            <a:r>
              <a:rPr lang="en-US" dirty="0"/>
              <a:t>DNA is composed of subunits called </a:t>
            </a:r>
            <a:r>
              <a:rPr lang="en-US" b="1" dirty="0"/>
              <a:t>nucleotides</a:t>
            </a:r>
            <a:r>
              <a:rPr lang="en-US" dirty="0"/>
              <a:t>, strung together in a long chain -- Each nucleotide consists of: a phosphate, a sugar (</a:t>
            </a:r>
            <a:r>
              <a:rPr lang="en-US" dirty="0" err="1"/>
              <a:t>deoxyribose</a:t>
            </a:r>
            <a:r>
              <a:rPr lang="en-US" dirty="0"/>
              <a:t>), and a base </a:t>
            </a:r>
          </a:p>
        </p:txBody>
      </p:sp>
      <p:pic>
        <p:nvPicPr>
          <p:cNvPr id="14339" name="Picture 3"/>
          <p:cNvPicPr>
            <a:picLocks noChangeAspect="1" noChangeArrowheads="1"/>
          </p:cNvPicPr>
          <p:nvPr/>
        </p:nvPicPr>
        <p:blipFill>
          <a:blip r:embed="rId2" cstate="print"/>
          <a:srcRect/>
          <a:stretch>
            <a:fillRect/>
          </a:stretch>
        </p:blipFill>
        <p:spPr bwMode="auto">
          <a:xfrm>
            <a:off x="3429000" y="3570288"/>
            <a:ext cx="5715000" cy="3287712"/>
          </a:xfrm>
          <a:prstGeom prst="rect">
            <a:avLst/>
          </a:prstGeom>
          <a:noFill/>
          <a:ln w="12700" cap="rnd">
            <a:noFill/>
            <a:round/>
            <a:headEnd/>
            <a:tailEnd/>
          </a:ln>
        </p:spPr>
      </p:pic>
      <p:pic>
        <p:nvPicPr>
          <p:cNvPr id="14340" name="Picture 4"/>
          <p:cNvPicPr>
            <a:picLocks noChangeAspect="1" noChangeArrowheads="1"/>
          </p:cNvPicPr>
          <p:nvPr/>
        </p:nvPicPr>
        <p:blipFill>
          <a:blip r:embed="rId3" cstate="print"/>
          <a:srcRect/>
          <a:stretch>
            <a:fillRect/>
          </a:stretch>
        </p:blipFill>
        <p:spPr bwMode="auto">
          <a:xfrm>
            <a:off x="6172200" y="44450"/>
            <a:ext cx="2743200" cy="163195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a:xfrm>
            <a:off x="457200" y="1598613"/>
            <a:ext cx="2819400" cy="4527550"/>
          </a:xfrm>
          <a:ln/>
        </p:spPr>
        <p:txBody>
          <a:bodyPr/>
          <a:lstStyle/>
          <a:p>
            <a:pPr marL="304800" indent="-304800">
              <a:spcBef>
                <a:spcPct val="0"/>
              </a:spcBef>
            </a:pPr>
            <a:r>
              <a:rPr lang="en-US"/>
              <a:t>Genes specify a polypeptide (protein).</a:t>
            </a:r>
          </a:p>
        </p:txBody>
      </p:sp>
      <p:pic>
        <p:nvPicPr>
          <p:cNvPr id="15362" name="Picture 2"/>
          <p:cNvPicPr>
            <a:picLocks noChangeAspect="1" noChangeArrowheads="1"/>
          </p:cNvPicPr>
          <p:nvPr/>
        </p:nvPicPr>
        <p:blipFill>
          <a:blip r:embed="rId2" cstate="print"/>
          <a:srcRect/>
          <a:stretch>
            <a:fillRect/>
          </a:stretch>
        </p:blipFill>
        <p:spPr bwMode="auto">
          <a:xfrm>
            <a:off x="3962400" y="381000"/>
            <a:ext cx="4324350" cy="618490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body" idx="1"/>
          </p:nvPr>
        </p:nvSpPr>
        <p:spPr>
          <a:xfrm>
            <a:off x="152400" y="304800"/>
            <a:ext cx="3581400" cy="6400800"/>
          </a:xfrm>
          <a:ln/>
        </p:spPr>
        <p:txBody>
          <a:bodyPr/>
          <a:lstStyle/>
          <a:p>
            <a:pPr marL="304800" indent="-304800">
              <a:spcBef>
                <a:spcPct val="0"/>
              </a:spcBef>
            </a:pPr>
            <a:r>
              <a:rPr lang="en-US" sz="2800"/>
              <a:t>George Beadle’s Experiment showed that  mutated bread mold will fail to make a particular enzyme and will not grow on minimal medium  (“One Gene, One Enzyme Hypothesis”)</a:t>
            </a:r>
          </a:p>
        </p:txBody>
      </p:sp>
      <p:pic>
        <p:nvPicPr>
          <p:cNvPr id="16386" name="Picture 2"/>
          <p:cNvPicPr>
            <a:picLocks noChangeAspect="1" noChangeArrowheads="1"/>
          </p:cNvPicPr>
          <p:nvPr/>
        </p:nvPicPr>
        <p:blipFill>
          <a:blip r:embed="rId2" cstate="print"/>
          <a:srcRect/>
          <a:stretch>
            <a:fillRect/>
          </a:stretch>
        </p:blipFill>
        <p:spPr bwMode="auto">
          <a:xfrm>
            <a:off x="3733800" y="1219200"/>
            <a:ext cx="5105400" cy="5191125"/>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body" idx="1"/>
          </p:nvPr>
        </p:nvSpPr>
        <p:spPr>
          <a:xfrm>
            <a:off x="4648200" y="1598613"/>
            <a:ext cx="4038600" cy="4527550"/>
          </a:xfrm>
          <a:ln/>
        </p:spPr>
        <p:txBody>
          <a:bodyPr/>
          <a:lstStyle/>
          <a:p>
            <a:pPr marL="304800" indent="-304800">
              <a:spcBef>
                <a:spcPct val="0"/>
              </a:spcBef>
            </a:pPr>
            <a:r>
              <a:rPr lang="en-US" sz="2800" dirty="0"/>
              <a:t>Conclusions:  A </a:t>
            </a:r>
            <a:r>
              <a:rPr lang="en-US" sz="2800" b="1" dirty="0"/>
              <a:t>gene</a:t>
            </a:r>
            <a:r>
              <a:rPr lang="en-US" sz="2800" dirty="0"/>
              <a:t> is a segment of DNA that specifies the sequence of amino acids in a polypeptide of a protein.  </a:t>
            </a:r>
            <a:r>
              <a:rPr lang="en-US" sz="2800" dirty="0" smtClean="0"/>
              <a:t>(This </a:t>
            </a:r>
            <a:r>
              <a:rPr lang="en-US" sz="2800" dirty="0"/>
              <a:t>is the definition of a </a:t>
            </a:r>
            <a:r>
              <a:rPr lang="en-US" sz="2800" dirty="0" smtClean="0"/>
              <a:t>gene.)</a:t>
            </a:r>
            <a:endParaRPr lang="en-US" sz="2800" dirty="0"/>
          </a:p>
        </p:txBody>
      </p:sp>
      <p:pic>
        <p:nvPicPr>
          <p:cNvPr id="17410" name="Picture 2"/>
          <p:cNvPicPr>
            <a:picLocks noChangeAspect="1" noChangeArrowheads="1"/>
          </p:cNvPicPr>
          <p:nvPr/>
        </p:nvPicPr>
        <p:blipFill>
          <a:blip r:embed="rId2" cstate="print"/>
          <a:srcRect/>
          <a:stretch>
            <a:fillRect/>
          </a:stretch>
        </p:blipFill>
        <p:spPr bwMode="auto">
          <a:xfrm>
            <a:off x="58738" y="762000"/>
            <a:ext cx="4589462" cy="5324475"/>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body" idx="1"/>
          </p:nvPr>
        </p:nvSpPr>
        <p:spPr>
          <a:xfrm>
            <a:off x="457200" y="609600"/>
            <a:ext cx="8001000" cy="4525963"/>
          </a:xfrm>
          <a:ln/>
        </p:spPr>
        <p:txBody>
          <a:bodyPr/>
          <a:lstStyle/>
          <a:p>
            <a:pPr marL="304800" indent="-304800">
              <a:spcBef>
                <a:spcPct val="0"/>
              </a:spcBef>
            </a:pPr>
            <a:r>
              <a:rPr lang="en-US" sz="2800" dirty="0"/>
              <a:t>Chromosomes are made of DNA </a:t>
            </a:r>
          </a:p>
          <a:p>
            <a:pPr marL="304800" indent="-304800">
              <a:spcBef>
                <a:spcPts val="700"/>
              </a:spcBef>
            </a:pPr>
            <a:r>
              <a:rPr lang="en-US" sz="2800" dirty="0"/>
              <a:t>Segments of DNA code for a protein </a:t>
            </a:r>
          </a:p>
          <a:p>
            <a:pPr marL="304800" indent="-304800">
              <a:spcBef>
                <a:spcPts val="700"/>
              </a:spcBef>
            </a:pPr>
            <a:r>
              <a:rPr lang="en-US" sz="2800" dirty="0"/>
              <a:t>Protein in turn, relates to a trait (eye color, enzymes, </a:t>
            </a:r>
            <a:r>
              <a:rPr lang="en-US" sz="2800" dirty="0" smtClean="0"/>
              <a:t>hormones.) </a:t>
            </a:r>
            <a:endParaRPr lang="en-US" sz="2800" dirty="0"/>
          </a:p>
        </p:txBody>
      </p:sp>
      <p:pic>
        <p:nvPicPr>
          <p:cNvPr id="18434" name="Picture 2"/>
          <p:cNvPicPr>
            <a:picLocks noChangeArrowheads="1"/>
          </p:cNvPicPr>
          <p:nvPr/>
        </p:nvPicPr>
        <p:blipFill>
          <a:blip r:embed="rId2" cstate="print"/>
          <a:srcRect/>
          <a:stretch>
            <a:fillRect/>
          </a:stretch>
        </p:blipFill>
        <p:spPr bwMode="auto">
          <a:xfrm>
            <a:off x="457200" y="2895600"/>
            <a:ext cx="8229600" cy="3581400"/>
          </a:xfrm>
          <a:prstGeom prst="rect">
            <a:avLst/>
          </a:prstGeom>
          <a:noFill/>
          <a:ln w="9525" cap="flat">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a:xfrm>
            <a:off x="457200" y="1598613"/>
            <a:ext cx="8153400" cy="3963987"/>
          </a:xfrm>
        </p:spPr>
        <p:txBody>
          <a:bodyPr/>
          <a:lstStyle/>
          <a:p>
            <a:r>
              <a:rPr lang="en-US" dirty="0" smtClean="0"/>
              <a:t>Watch the </a:t>
            </a:r>
            <a:r>
              <a:rPr lang="en-US" dirty="0" err="1" smtClean="0"/>
              <a:t>BrainPop</a:t>
            </a:r>
            <a:r>
              <a:rPr lang="en-US" dirty="0" smtClean="0"/>
              <a:t> video.  </a:t>
            </a:r>
          </a:p>
          <a:p>
            <a:endParaRPr lang="en-US" dirty="0"/>
          </a:p>
          <a:p>
            <a:r>
              <a:rPr lang="en-US" dirty="0" smtClean="0">
                <a:hlinkClick r:id="rId2"/>
              </a:rPr>
              <a:t>http://www.brainpop.com/health/geneticsgrowthanddevelopment/rna/</a:t>
            </a:r>
            <a:endParaRPr lang="en-US" dirty="0" smtClean="0"/>
          </a:p>
          <a:p>
            <a:endParaRPr lang="en-US" dirty="0"/>
          </a:p>
          <a:p>
            <a:r>
              <a:rPr lang="en-US" dirty="0" smtClean="0"/>
              <a:t>Describe mRNA, </a:t>
            </a:r>
            <a:r>
              <a:rPr lang="en-US" dirty="0" err="1" smtClean="0"/>
              <a:t>tRNA</a:t>
            </a:r>
            <a:r>
              <a:rPr lang="en-US" dirty="0" smtClean="0"/>
              <a:t>, and </a:t>
            </a:r>
            <a:r>
              <a:rPr lang="en-US" dirty="0" err="1" smtClean="0"/>
              <a:t>rRNA</a:t>
            </a:r>
            <a:r>
              <a:rPr lang="en-US" dirty="0" smtClean="0"/>
              <a:t>.</a:t>
            </a:r>
          </a:p>
          <a:p>
            <a:pPr>
              <a:buNone/>
            </a:pPr>
            <a:endParaRPr lang="en-US" dirty="0"/>
          </a:p>
        </p:txBody>
      </p:sp>
      <p:sp>
        <p:nvSpPr>
          <p:cNvPr id="4" name="Slide Number Placeholder 3"/>
          <p:cNvSpPr>
            <a:spLocks noGrp="1"/>
          </p:cNvSpPr>
          <p:nvPr>
            <p:ph type="sldNum" sz="quarter" idx="10"/>
          </p:nvPr>
        </p:nvSpPr>
        <p:spPr/>
        <p:txBody>
          <a:bodyPr/>
          <a:lstStyle/>
          <a:p>
            <a:fld id="{C18B31DD-E359-4388-903A-8D843B8D6574}"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body" idx="1"/>
          </p:nvPr>
        </p:nvSpPr>
        <p:spPr>
          <a:xfrm>
            <a:off x="152400" y="228600"/>
            <a:ext cx="4800600" cy="6400800"/>
          </a:xfrm>
          <a:ln/>
        </p:spPr>
        <p:txBody>
          <a:bodyPr/>
          <a:lstStyle/>
          <a:p>
            <a:pPr marL="304800" indent="-304800">
              <a:lnSpc>
                <a:spcPct val="80000"/>
              </a:lnSpc>
              <a:spcBef>
                <a:spcPct val="0"/>
              </a:spcBef>
              <a:buNone/>
            </a:pPr>
            <a:r>
              <a:rPr lang="en-US" sz="3300" b="1" dirty="0" smtClean="0"/>
              <a:t>   How </a:t>
            </a:r>
            <a:r>
              <a:rPr lang="en-US" sz="3300" b="1" dirty="0"/>
              <a:t> Proteins </a:t>
            </a:r>
            <a:r>
              <a:rPr lang="en-US" sz="3300" b="1" dirty="0" smtClean="0"/>
              <a:t>are Synthesized </a:t>
            </a:r>
            <a:r>
              <a:rPr lang="en-US" sz="3300" b="1" dirty="0"/>
              <a:t>from DNA </a:t>
            </a:r>
            <a:endParaRPr lang="en-US" sz="2500" dirty="0"/>
          </a:p>
          <a:p>
            <a:pPr marL="304800" indent="-304800">
              <a:lnSpc>
                <a:spcPct val="80000"/>
              </a:lnSpc>
              <a:spcBef>
                <a:spcPts val="900"/>
              </a:spcBef>
            </a:pPr>
            <a:r>
              <a:rPr lang="en-US" sz="3300" dirty="0"/>
              <a:t>1. DNA is transcribed into mRNA (messenger RNA)</a:t>
            </a:r>
            <a:br>
              <a:rPr lang="en-US" sz="3300" dirty="0"/>
            </a:br>
            <a:r>
              <a:rPr lang="en-US" sz="3300" dirty="0"/>
              <a:t>2. mRNA leaves the nucleus and travels to the cytoplasm</a:t>
            </a:r>
            <a:br>
              <a:rPr lang="en-US" sz="3300" dirty="0"/>
            </a:br>
            <a:r>
              <a:rPr lang="en-US" sz="3300" dirty="0"/>
              <a:t>3. </a:t>
            </a:r>
            <a:r>
              <a:rPr lang="en-US" sz="3300" dirty="0" err="1"/>
              <a:t>Ribosomes</a:t>
            </a:r>
            <a:r>
              <a:rPr lang="en-US" sz="3300" dirty="0"/>
              <a:t> in the cytoplasm use the code on mRNA to translate it into amino acids</a:t>
            </a:r>
            <a:br>
              <a:rPr lang="en-US" sz="3300" dirty="0"/>
            </a:br>
            <a:r>
              <a:rPr lang="en-US" sz="3300" dirty="0"/>
              <a:t>4. Amino acids form a chain - a protein </a:t>
            </a:r>
          </a:p>
        </p:txBody>
      </p:sp>
      <p:pic>
        <p:nvPicPr>
          <p:cNvPr id="19458" name="Picture 2"/>
          <p:cNvPicPr>
            <a:picLocks noChangeAspect="1" noChangeArrowheads="1"/>
          </p:cNvPicPr>
          <p:nvPr/>
        </p:nvPicPr>
        <p:blipFill>
          <a:blip r:embed="rId2" cstate="print"/>
          <a:srcRect/>
          <a:stretch>
            <a:fillRect/>
          </a:stretch>
        </p:blipFill>
        <p:spPr bwMode="auto">
          <a:xfrm>
            <a:off x="4870862" y="2209800"/>
            <a:ext cx="4063587" cy="417195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8B31DD-E359-4388-903A-8D843B8D6574}" type="slidenum">
              <a:rPr lang="en-US" smtClean="0"/>
              <a:pPr/>
              <a:t>18</a:t>
            </a:fld>
            <a:endParaRPr lang="en-US"/>
          </a:p>
        </p:txBody>
      </p:sp>
      <p:pic>
        <p:nvPicPr>
          <p:cNvPr id="26626" name="Picture 2" descr="http://t3.gstatic.com/images?q=tbn:ANd9GcQKSkCAs0TFFzg1tgr08-tdgz-mddkXrTSwqw8Hyj2GJLExA5cP"/>
          <p:cNvPicPr>
            <a:picLocks noChangeAspect="1" noChangeArrowheads="1"/>
          </p:cNvPicPr>
          <p:nvPr/>
        </p:nvPicPr>
        <p:blipFill>
          <a:blip r:embed="rId3" cstate="print"/>
          <a:srcRect/>
          <a:stretch>
            <a:fillRect/>
          </a:stretch>
        </p:blipFill>
        <p:spPr bwMode="auto">
          <a:xfrm>
            <a:off x="1600200" y="0"/>
            <a:ext cx="5905177" cy="6629400"/>
          </a:xfrm>
          <a:prstGeom prst="rect">
            <a:avLst/>
          </a:prstGeom>
          <a:noFill/>
        </p:spPr>
      </p:pic>
      <p:sp>
        <p:nvSpPr>
          <p:cNvPr id="6" name="Title 5"/>
          <p:cNvSpPr>
            <a:spLocks noGrp="1"/>
          </p:cNvSpPr>
          <p:nvPr>
            <p:ph type="title"/>
          </p:nvPr>
        </p:nvSpPr>
        <p:spPr>
          <a:xfrm>
            <a:off x="0" y="228600"/>
            <a:ext cx="9144000" cy="762000"/>
          </a:xfrm>
        </p:spPr>
        <p:txBody>
          <a:bodyPr/>
          <a:lstStyle/>
          <a:p>
            <a:r>
              <a:rPr lang="en-US" dirty="0" smtClean="0"/>
              <a:t>DNA							RNA</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7A5F0-C71A-4BD7-9C17-E6C8B7170261}" type="slidenum">
              <a:rPr lang="en-US"/>
              <a:pPr/>
              <a:t>19</a:t>
            </a:fld>
            <a:endParaRPr lang="en-US"/>
          </a:p>
        </p:txBody>
      </p:sp>
      <p:sp>
        <p:nvSpPr>
          <p:cNvPr id="20481" name="Rectangle 1"/>
          <p:cNvSpPr>
            <a:spLocks noGrp="1" noChangeArrowheads="1"/>
          </p:cNvSpPr>
          <p:nvPr>
            <p:ph type="title"/>
          </p:nvPr>
        </p:nvSpPr>
        <p:spPr>
          <a:ln/>
        </p:spPr>
        <p:txBody>
          <a:bodyPr/>
          <a:lstStyle/>
          <a:p>
            <a:r>
              <a:rPr lang="en-US"/>
              <a:t>Codon</a:t>
            </a:r>
          </a:p>
        </p:txBody>
      </p:sp>
      <p:pic>
        <p:nvPicPr>
          <p:cNvPr id="20482" name="Picture 2"/>
          <p:cNvPicPr>
            <a:picLocks noChangeAspect="1" noChangeArrowheads="1"/>
          </p:cNvPicPr>
          <p:nvPr/>
        </p:nvPicPr>
        <p:blipFill>
          <a:blip r:embed="rId2" cstate="print"/>
          <a:srcRect/>
          <a:stretch>
            <a:fillRect/>
          </a:stretch>
        </p:blipFill>
        <p:spPr bwMode="auto">
          <a:xfrm>
            <a:off x="1419225" y="1433513"/>
            <a:ext cx="6289675" cy="5080000"/>
          </a:xfrm>
          <a:prstGeom prst="rect">
            <a:avLst/>
          </a:prstGeom>
          <a:noFill/>
          <a:ln w="9525" cap="flat">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endParaRPr lang="en-US"/>
          </a:p>
        </p:txBody>
      </p:sp>
      <p:sp>
        <p:nvSpPr>
          <p:cNvPr id="5122" name="Rectangle 2"/>
          <p:cNvSpPr>
            <a:spLocks noGrp="1" noChangeArrowheads="1"/>
          </p:cNvSpPr>
          <p:nvPr>
            <p:ph type="body" idx="1"/>
          </p:nvPr>
        </p:nvSpPr>
        <p:spPr>
          <a:xfrm>
            <a:off x="457200" y="1598613"/>
            <a:ext cx="7620000" cy="4527550"/>
          </a:xfrm>
          <a:ln/>
        </p:spPr>
        <p:txBody>
          <a:bodyPr/>
          <a:lstStyle/>
          <a:p>
            <a:pPr marL="304800" indent="-304800">
              <a:spcBef>
                <a:spcPct val="0"/>
              </a:spcBef>
            </a:pPr>
            <a:r>
              <a:rPr lang="en-US" sz="2800" b="1" dirty="0"/>
              <a:t>Chargaff</a:t>
            </a:r>
            <a:r>
              <a:rPr lang="en-US" sz="2800" dirty="0"/>
              <a:t> analyzed the amounts of the four nucleotides found in DNA (Adenine, Thymine, Guanine, Cytosine) and noticed a pattern. </a:t>
            </a:r>
          </a:p>
        </p:txBody>
      </p:sp>
      <p:sp>
        <p:nvSpPr>
          <p:cNvPr id="5123" name="Rectangle 3"/>
          <p:cNvSpPr>
            <a:spLocks/>
          </p:cNvSpPr>
          <p:nvPr/>
        </p:nvSpPr>
        <p:spPr bwMode="auto">
          <a:xfrm>
            <a:off x="4648200" y="1598613"/>
            <a:ext cx="4038600" cy="4527550"/>
          </a:xfrm>
          <a:prstGeom prst="rect">
            <a:avLst/>
          </a:prstGeom>
          <a:noFill/>
          <a:ln w="12700" cap="rnd">
            <a:noFill/>
            <a:round/>
            <a:headEnd type="none" w="med" len="med"/>
            <a:tailEnd type="none" w="med" len="me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9FBA6E64-273C-4836-A616-2E8C762A5770}" type="slidenum">
              <a:rPr lang="en-US"/>
              <a:pPr/>
              <a:t>20</a:t>
            </a:fld>
            <a:endParaRPr lang="en-US"/>
          </a:p>
        </p:txBody>
      </p:sp>
      <p:sp>
        <p:nvSpPr>
          <p:cNvPr id="21505" name="Rectangle 1"/>
          <p:cNvSpPr>
            <a:spLocks noGrp="1" noChangeArrowheads="1"/>
          </p:cNvSpPr>
          <p:nvPr>
            <p:ph type="body" idx="1"/>
          </p:nvPr>
        </p:nvSpPr>
        <p:spPr>
          <a:xfrm>
            <a:off x="25400" y="39688"/>
            <a:ext cx="9067800" cy="6680200"/>
          </a:xfrm>
          <a:ln/>
        </p:spPr>
        <p:txBody>
          <a:bodyPr/>
          <a:lstStyle/>
          <a:p>
            <a:r>
              <a:rPr lang="en-US" sz="2800"/>
              <a:t>1.  Three bases in mRNA make a “codon” , also called a “triplet”</a:t>
            </a:r>
            <a:br>
              <a:rPr lang="en-US" sz="2800"/>
            </a:br>
            <a:r>
              <a:rPr lang="en-US" sz="2800"/>
              <a:t>2.  Each codon specifies a single amino acid (you will need a chart)</a:t>
            </a:r>
          </a:p>
          <a:p>
            <a:pPr>
              <a:spcBef>
                <a:spcPts val="500"/>
              </a:spcBef>
            </a:pPr>
            <a:r>
              <a:rPr lang="en-US" sz="2800"/>
              <a:t>3.  Most amino acids have more than one codon (helps prevent effects of DNA mutations)</a:t>
            </a:r>
            <a:br>
              <a:rPr lang="en-US" sz="2800"/>
            </a:br>
            <a:r>
              <a:rPr lang="en-US" sz="2800"/>
              <a:t>4.  It is unambiguous (each codon has only one meaning)</a:t>
            </a:r>
          </a:p>
          <a:p>
            <a:pPr>
              <a:spcBef>
                <a:spcPts val="500"/>
              </a:spcBef>
            </a:pPr>
            <a:r>
              <a:rPr lang="en-US" sz="2800"/>
              <a:t>5.  The code has start and stop signals.  (one start, three stops)</a:t>
            </a:r>
            <a:br>
              <a:rPr lang="en-US" sz="2800"/>
            </a:br>
            <a:r>
              <a:rPr lang="en-US" sz="2800"/>
              <a:t>6.  The code is universal – all living things share it (common evolutionary ancestors)</a:t>
            </a:r>
          </a:p>
          <a:p>
            <a:pPr>
              <a:spcBef>
                <a:spcPts val="500"/>
              </a:spcBef>
            </a:pPr>
            <a:r>
              <a:rPr lang="en-US" sz="2800"/>
              <a:t>7.  We can move genes from one organism to another (use bacteria to make insulin) because it is universal.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3C375005-6E27-4789-AA6B-4F09A0E80936}" type="slidenum">
              <a:rPr lang="en-US"/>
              <a:pPr/>
              <a:t>21</a:t>
            </a:fld>
            <a:endParaRPr lang="en-US"/>
          </a:p>
        </p:txBody>
      </p:sp>
      <p:sp>
        <p:nvSpPr>
          <p:cNvPr id="22530" name="Rectangle 2"/>
          <p:cNvSpPr>
            <a:spLocks noGrp="1" noChangeArrowheads="1"/>
          </p:cNvSpPr>
          <p:nvPr>
            <p:ph type="title"/>
          </p:nvPr>
        </p:nvSpPr>
        <p:spPr>
          <a:ln/>
        </p:spPr>
        <p:txBody>
          <a:bodyPr/>
          <a:lstStyle/>
          <a:p>
            <a:r>
              <a:rPr lang="en-US"/>
              <a:t>RNA</a:t>
            </a:r>
          </a:p>
        </p:txBody>
      </p:sp>
      <p:sp>
        <p:nvSpPr>
          <p:cNvPr id="22531" name="Rectangle 3"/>
          <p:cNvSpPr>
            <a:spLocks noGrp="1" noChangeArrowheads="1"/>
          </p:cNvSpPr>
          <p:nvPr>
            <p:ph type="body" idx="1"/>
          </p:nvPr>
        </p:nvSpPr>
        <p:spPr>
          <a:xfrm>
            <a:off x="50800" y="1476375"/>
            <a:ext cx="4381500" cy="5094288"/>
          </a:xfrm>
          <a:ln/>
        </p:spPr>
        <p:txBody>
          <a:bodyPr/>
          <a:lstStyle/>
          <a:p>
            <a:pPr>
              <a:tabLst>
                <a:tab pos="457200" algn="l"/>
                <a:tab pos="457200" algn="l"/>
                <a:tab pos="457200" algn="l"/>
              </a:tabLst>
            </a:pPr>
            <a:r>
              <a:rPr lang="en-US" sz="3000" dirty="0"/>
              <a:t>RNA is very similar to DNA with the following exceptions: </a:t>
            </a:r>
          </a:p>
          <a:p>
            <a:pPr>
              <a:spcBef>
                <a:spcPts val="500"/>
              </a:spcBef>
              <a:buSzPct val="33000"/>
              <a:buFont typeface="Symbol" charset="2"/>
              <a:buChar char="•"/>
              <a:tabLst>
                <a:tab pos="457200" algn="l"/>
                <a:tab pos="457200" algn="l"/>
                <a:tab pos="457200" algn="l"/>
              </a:tabLst>
            </a:pPr>
            <a:r>
              <a:rPr lang="en-US" sz="3000" dirty="0"/>
              <a:t>it is single stranded </a:t>
            </a:r>
          </a:p>
          <a:p>
            <a:pPr>
              <a:spcBef>
                <a:spcPts val="500"/>
              </a:spcBef>
              <a:buSzPct val="33000"/>
              <a:buFont typeface="Symbol" charset="2"/>
              <a:buChar char="•"/>
              <a:tabLst>
                <a:tab pos="457200" algn="l"/>
                <a:tab pos="457200" algn="l"/>
                <a:tab pos="457200" algn="l"/>
              </a:tabLst>
            </a:pPr>
            <a:r>
              <a:rPr lang="en-US" sz="3000" dirty="0"/>
              <a:t>it has </a:t>
            </a:r>
            <a:r>
              <a:rPr lang="en-US" sz="3000" dirty="0" err="1"/>
              <a:t>uracil</a:t>
            </a:r>
            <a:r>
              <a:rPr lang="en-US" sz="3000" dirty="0"/>
              <a:t> instead of thymine </a:t>
            </a:r>
          </a:p>
          <a:p>
            <a:pPr>
              <a:spcBef>
                <a:spcPts val="500"/>
              </a:spcBef>
              <a:buSzPct val="33000"/>
              <a:buFont typeface="Symbol" charset="2"/>
              <a:buChar char="•"/>
              <a:tabLst>
                <a:tab pos="457200" algn="l"/>
                <a:tab pos="457200" algn="l"/>
                <a:tab pos="457200" algn="l"/>
              </a:tabLst>
            </a:pPr>
            <a:r>
              <a:rPr lang="en-US" sz="3000" dirty="0"/>
              <a:t>it has the sugar ribose, instead of </a:t>
            </a:r>
            <a:r>
              <a:rPr lang="en-US" sz="3000" dirty="0" err="1"/>
              <a:t>deoxyribose</a:t>
            </a:r>
            <a:r>
              <a:rPr lang="en-US" sz="3000" dirty="0"/>
              <a:t> </a:t>
            </a:r>
          </a:p>
        </p:txBody>
      </p:sp>
      <p:pic>
        <p:nvPicPr>
          <p:cNvPr id="8" name="Picture 7" descr="transcription"/>
          <p:cNvPicPr/>
          <p:nvPr/>
        </p:nvPicPr>
        <p:blipFill>
          <a:blip r:embed="rId2" cstate="print"/>
          <a:srcRect/>
          <a:stretch>
            <a:fillRect/>
          </a:stretch>
        </p:blipFill>
        <p:spPr bwMode="auto">
          <a:xfrm>
            <a:off x="5105400" y="1066800"/>
            <a:ext cx="3341914" cy="525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C023E5-9213-496A-B549-1D5CC033E9ED}" type="slidenum">
              <a:rPr lang="en-US"/>
              <a:pPr/>
              <a:t>22</a:t>
            </a:fld>
            <a:endParaRPr lang="en-US"/>
          </a:p>
        </p:txBody>
      </p:sp>
      <p:sp>
        <p:nvSpPr>
          <p:cNvPr id="23553" name="Rectangle 1"/>
          <p:cNvSpPr>
            <a:spLocks noGrp="1" noChangeArrowheads="1"/>
          </p:cNvSpPr>
          <p:nvPr>
            <p:ph type="body" idx="1"/>
          </p:nvPr>
        </p:nvSpPr>
        <p:spPr>
          <a:xfrm>
            <a:off x="38100" y="255588"/>
            <a:ext cx="7010400" cy="6324600"/>
          </a:xfrm>
          <a:ln/>
        </p:spPr>
        <p:txBody>
          <a:bodyPr/>
          <a:lstStyle/>
          <a:p>
            <a:r>
              <a:rPr lang="en-US" sz="3600" dirty="0"/>
              <a:t>The base-pair rule is followed during transcription, except, instead of pairing thymine with adenine, when creating an RNA strand, </a:t>
            </a:r>
            <a:r>
              <a:rPr lang="en-US" sz="3600" dirty="0" err="1"/>
              <a:t>uracil</a:t>
            </a:r>
            <a:r>
              <a:rPr lang="en-US" sz="3600" dirty="0"/>
              <a:t> is used</a:t>
            </a:r>
          </a:p>
          <a:p>
            <a:pPr>
              <a:spcBef>
                <a:spcPts val="500"/>
              </a:spcBef>
              <a:buNone/>
            </a:pPr>
            <a:r>
              <a:rPr lang="en-US" sz="3600" dirty="0" smtClean="0"/>
              <a:t>   </a:t>
            </a:r>
            <a:r>
              <a:rPr lang="en-US" sz="3600" i="1" dirty="0" smtClean="0"/>
              <a:t>DNA </a:t>
            </a:r>
            <a:r>
              <a:rPr lang="en-US" sz="3600" i="1" dirty="0"/>
              <a:t>Strand</a:t>
            </a:r>
            <a:r>
              <a:rPr lang="en-US" sz="3600" dirty="0"/>
              <a:t>: </a:t>
            </a:r>
          </a:p>
          <a:p>
            <a:pPr>
              <a:spcBef>
                <a:spcPts val="500"/>
              </a:spcBef>
              <a:buNone/>
            </a:pPr>
            <a:r>
              <a:rPr lang="en-US" sz="3600" dirty="0" smtClean="0"/>
              <a:t>   T </a:t>
            </a:r>
            <a:r>
              <a:rPr lang="en-US" sz="3600" dirty="0"/>
              <a:t>G C A T C A G A </a:t>
            </a:r>
            <a:br>
              <a:rPr lang="en-US" sz="3600" dirty="0"/>
            </a:br>
            <a:r>
              <a:rPr lang="en-US" sz="3600" i="1" dirty="0"/>
              <a:t>RNA Strand</a:t>
            </a:r>
            <a:r>
              <a:rPr lang="en-US" sz="3600" dirty="0"/>
              <a:t>: </a:t>
            </a:r>
          </a:p>
          <a:p>
            <a:pPr>
              <a:spcBef>
                <a:spcPts val="500"/>
              </a:spcBef>
              <a:buNone/>
            </a:pPr>
            <a:r>
              <a:rPr lang="en-US" sz="3600" dirty="0" smtClean="0"/>
              <a:t>   A </a:t>
            </a:r>
            <a:r>
              <a:rPr lang="en-US" sz="3600" dirty="0"/>
              <a:t>C G U A G U C U </a:t>
            </a:r>
          </a:p>
        </p:txBody>
      </p:sp>
      <p:pic>
        <p:nvPicPr>
          <p:cNvPr id="23554" name="Picture 2"/>
          <p:cNvPicPr>
            <a:picLocks noChangeAspect="1" noChangeArrowheads="1"/>
          </p:cNvPicPr>
          <p:nvPr/>
        </p:nvPicPr>
        <p:blipFill>
          <a:blip r:embed="rId2" cstate="print"/>
          <a:srcRect/>
          <a:stretch>
            <a:fillRect/>
          </a:stretch>
        </p:blipFill>
        <p:spPr bwMode="auto">
          <a:xfrm>
            <a:off x="5637213" y="3527425"/>
            <a:ext cx="3251200" cy="3225800"/>
          </a:xfrm>
          <a:prstGeom prst="rect">
            <a:avLst/>
          </a:prstGeom>
          <a:noFill/>
          <a:ln w="9525" cap="flat">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8E69DE8-5A39-4AE3-A8AE-EE6FB6566A29}" type="slidenum">
              <a:rPr lang="en-US"/>
              <a:pPr/>
              <a:t>23</a:t>
            </a:fld>
            <a:endParaRPr lang="en-US"/>
          </a:p>
        </p:txBody>
      </p:sp>
      <p:sp>
        <p:nvSpPr>
          <p:cNvPr id="24577" name="Rectangle 1"/>
          <p:cNvSpPr>
            <a:spLocks noGrp="1" noChangeArrowheads="1"/>
          </p:cNvSpPr>
          <p:nvPr>
            <p:ph type="body" idx="1"/>
          </p:nvPr>
        </p:nvSpPr>
        <p:spPr>
          <a:xfrm>
            <a:off x="114300" y="79375"/>
            <a:ext cx="5143500" cy="6580188"/>
          </a:xfrm>
          <a:ln/>
        </p:spPr>
        <p:txBody>
          <a:bodyPr/>
          <a:lstStyle/>
          <a:p>
            <a:r>
              <a:rPr lang="en-US" sz="3000"/>
              <a:t>Transcription begins on the area of DNA that contains the gene. Each gene has three regions: </a:t>
            </a:r>
          </a:p>
          <a:p>
            <a:pPr>
              <a:spcBef>
                <a:spcPts val="500"/>
              </a:spcBef>
            </a:pPr>
            <a:r>
              <a:rPr lang="en-US" sz="3000"/>
              <a:t>1. Promoter - turns the gene on or off, defines the start of a gene</a:t>
            </a:r>
            <a:br>
              <a:rPr lang="en-US" sz="3000"/>
            </a:br>
            <a:r>
              <a:rPr lang="en-US" sz="3000"/>
              <a:t>2. Coding region - has the information on how to construct the protein</a:t>
            </a:r>
            <a:br>
              <a:rPr lang="en-US" sz="3000"/>
            </a:br>
            <a:r>
              <a:rPr lang="en-US" sz="3000"/>
              <a:t>3. Termination sequence - signals the end of the gene</a:t>
            </a:r>
          </a:p>
        </p:txBody>
      </p:sp>
      <p:pic>
        <p:nvPicPr>
          <p:cNvPr id="24578" name="Picture 2"/>
          <p:cNvPicPr>
            <a:picLocks noChangeAspect="1" noChangeArrowheads="1"/>
          </p:cNvPicPr>
          <p:nvPr/>
        </p:nvPicPr>
        <p:blipFill>
          <a:blip r:embed="rId2" cstate="print"/>
          <a:srcRect/>
          <a:stretch>
            <a:fillRect/>
          </a:stretch>
        </p:blipFill>
        <p:spPr bwMode="auto">
          <a:xfrm>
            <a:off x="5227638" y="544513"/>
            <a:ext cx="3763962" cy="5727700"/>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624C765D-3DF0-4A80-AD41-0F439B44E4CF}" type="slidenum">
              <a:rPr lang="en-US"/>
              <a:pPr/>
              <a:t>24</a:t>
            </a:fld>
            <a:endParaRPr lang="en-US"/>
          </a:p>
        </p:txBody>
      </p:sp>
      <p:sp>
        <p:nvSpPr>
          <p:cNvPr id="25603" name="Rectangle 3"/>
          <p:cNvSpPr>
            <a:spLocks noGrp="1" noChangeArrowheads="1"/>
          </p:cNvSpPr>
          <p:nvPr>
            <p:ph type="body" idx="1"/>
          </p:nvPr>
        </p:nvSpPr>
        <p:spPr>
          <a:xfrm>
            <a:off x="457200" y="228600"/>
            <a:ext cx="8305800" cy="5897563"/>
          </a:xfrm>
          <a:ln/>
        </p:spPr>
        <p:txBody>
          <a:bodyPr/>
          <a:lstStyle/>
          <a:p>
            <a:r>
              <a:rPr lang="en-US" dirty="0"/>
              <a:t>RNA Polymerase is responsible for reading the gene, and building the mRNA strand. It reads only the 3' to 5' strand. </a:t>
            </a:r>
            <a:br>
              <a:rPr lang="en-US" dirty="0"/>
            </a:br>
            <a:endParaRPr lang="en-US" dirty="0" smtClean="0"/>
          </a:p>
          <a:p>
            <a:pPr lvl="1"/>
            <a:r>
              <a:rPr lang="en-US" dirty="0" err="1" smtClean="0"/>
              <a:t>Introns</a:t>
            </a:r>
            <a:r>
              <a:rPr lang="en-US" dirty="0" smtClean="0"/>
              <a:t> </a:t>
            </a:r>
            <a:r>
              <a:rPr lang="en-US" dirty="0"/>
              <a:t>– areas of the RNA that will not be expressed  (“junk DNA”) and are spliced out</a:t>
            </a:r>
            <a:br>
              <a:rPr lang="en-US" dirty="0"/>
            </a:br>
            <a:endParaRPr lang="en-US" dirty="0" smtClean="0"/>
          </a:p>
          <a:p>
            <a:pPr lvl="1"/>
            <a:r>
              <a:rPr lang="en-US" dirty="0" err="1" smtClean="0"/>
              <a:t>Exons</a:t>
            </a:r>
            <a:r>
              <a:rPr lang="en-US" dirty="0" smtClean="0"/>
              <a:t> </a:t>
            </a:r>
            <a:r>
              <a:rPr lang="en-US" dirty="0"/>
              <a:t>– areas of RNA that will be </a:t>
            </a:r>
            <a:r>
              <a:rPr lang="en-US" dirty="0" smtClean="0"/>
              <a:t>expressed</a:t>
            </a:r>
          </a:p>
          <a:p>
            <a:pPr lvl="1"/>
            <a:endParaRPr lang="en-US" dirty="0"/>
          </a:p>
          <a:p>
            <a:pPr lvl="1"/>
            <a:r>
              <a:rPr lang="en-US" dirty="0" smtClean="0">
                <a:hlinkClick r:id="rId2"/>
              </a:rPr>
              <a:t>http://www.stolaf.edu/people/giannini/flashanimat/molgenetics/transcription.swf</a:t>
            </a:r>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Translation</a:t>
            </a:r>
            <a:endParaRPr lang="en-US" dirty="0"/>
          </a:p>
        </p:txBody>
      </p:sp>
      <p:sp>
        <p:nvSpPr>
          <p:cNvPr id="3" name="Content Placeholder 2"/>
          <p:cNvSpPr>
            <a:spLocks noGrp="1"/>
          </p:cNvSpPr>
          <p:nvPr>
            <p:ph idx="1"/>
          </p:nvPr>
        </p:nvSpPr>
        <p:spPr>
          <a:xfrm>
            <a:off x="228600" y="685800"/>
            <a:ext cx="5867400" cy="6172200"/>
          </a:xfrm>
        </p:spPr>
        <p:txBody>
          <a:bodyPr/>
          <a:lstStyle/>
          <a:p>
            <a:pPr marL="514350" indent="-514350">
              <a:buAutoNum type="arabicPeriod"/>
            </a:pPr>
            <a:r>
              <a:rPr lang="en-US" dirty="0" smtClean="0"/>
              <a:t>The </a:t>
            </a:r>
            <a:r>
              <a:rPr lang="en-US" dirty="0"/>
              <a:t>mRNA travels to the cytoplasm </a:t>
            </a:r>
          </a:p>
          <a:p>
            <a:pPr marL="514350" indent="-514350">
              <a:buAutoNum type="arabicPeriod"/>
            </a:pPr>
            <a:r>
              <a:rPr lang="en-US" dirty="0" smtClean="0"/>
              <a:t>Amino </a:t>
            </a:r>
            <a:r>
              <a:rPr lang="en-US" dirty="0"/>
              <a:t>acids exist freely in the cytoplasm, many of them you acquire from your </a:t>
            </a:r>
            <a:r>
              <a:rPr lang="en-US" dirty="0" smtClean="0"/>
              <a:t>diet</a:t>
            </a:r>
          </a:p>
          <a:p>
            <a:pPr marL="514350" indent="-514350">
              <a:buAutoNum type="arabicPeriod"/>
            </a:pPr>
            <a:r>
              <a:rPr lang="en-US" dirty="0" smtClean="0"/>
              <a:t>Each </a:t>
            </a:r>
            <a:r>
              <a:rPr lang="en-US" dirty="0"/>
              <a:t>3 bases (</a:t>
            </a:r>
            <a:r>
              <a:rPr lang="en-US" dirty="0" err="1"/>
              <a:t>codon</a:t>
            </a:r>
            <a:r>
              <a:rPr lang="en-US" dirty="0"/>
              <a:t>) translates to a single amino acid. </a:t>
            </a:r>
            <a:endParaRPr lang="en-US" dirty="0" smtClean="0"/>
          </a:p>
          <a:p>
            <a:pPr marL="514350" indent="-514350">
              <a:buAutoNum type="arabicPeriod"/>
            </a:pPr>
            <a:r>
              <a:rPr lang="en-US" dirty="0" smtClean="0"/>
              <a:t>The </a:t>
            </a:r>
            <a:r>
              <a:rPr lang="en-US" dirty="0"/>
              <a:t>ribosome looks for the "start" </a:t>
            </a:r>
            <a:r>
              <a:rPr lang="en-US" dirty="0" err="1"/>
              <a:t>codon</a:t>
            </a:r>
            <a:r>
              <a:rPr lang="en-US" dirty="0"/>
              <a:t> - AUG, this is where the chain </a:t>
            </a:r>
            <a:r>
              <a:rPr lang="en-US" dirty="0" smtClean="0"/>
              <a:t>begins</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C18B31DD-E359-4388-903A-8D843B8D6574}" type="slidenum">
              <a:rPr lang="en-US" smtClean="0"/>
              <a:pPr/>
              <a:t>25</a:t>
            </a:fld>
            <a:endParaRPr lang="en-US"/>
          </a:p>
        </p:txBody>
      </p:sp>
      <p:pic>
        <p:nvPicPr>
          <p:cNvPr id="5" name="Picture 4" descr="tRNA"/>
          <p:cNvPicPr/>
          <p:nvPr/>
        </p:nvPicPr>
        <p:blipFill>
          <a:blip r:embed="rId2" cstate="print"/>
          <a:srcRect/>
          <a:stretch>
            <a:fillRect/>
          </a:stretch>
        </p:blipFill>
        <p:spPr bwMode="auto">
          <a:xfrm>
            <a:off x="6179004" y="1524001"/>
            <a:ext cx="2964996" cy="533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lstStyle/>
          <a:p>
            <a:pPr>
              <a:buNone/>
            </a:pPr>
            <a:r>
              <a:rPr lang="en-US" dirty="0" smtClean="0"/>
              <a:t>5. Transfer (</a:t>
            </a:r>
            <a:r>
              <a:rPr lang="en-US" dirty="0" err="1" smtClean="0"/>
              <a:t>tRNA</a:t>
            </a:r>
            <a:r>
              <a:rPr lang="en-US" dirty="0" smtClean="0"/>
              <a:t>), has an </a:t>
            </a:r>
            <a:r>
              <a:rPr lang="en-US" dirty="0" err="1" smtClean="0"/>
              <a:t>anticodon</a:t>
            </a:r>
            <a:r>
              <a:rPr lang="en-US" dirty="0" smtClean="0"/>
              <a:t> at one end and an amino acid at the other, it binds to a complementary </a:t>
            </a:r>
            <a:r>
              <a:rPr lang="en-US" dirty="0" err="1" smtClean="0"/>
              <a:t>codon</a:t>
            </a:r>
            <a:r>
              <a:rPr lang="en-US" dirty="0" smtClean="0"/>
              <a:t>.</a:t>
            </a:r>
          </a:p>
          <a:p>
            <a:pPr>
              <a:buNone/>
            </a:pPr>
            <a:r>
              <a:rPr lang="en-US" dirty="0" smtClean="0"/>
              <a:t>6. Another </a:t>
            </a:r>
            <a:r>
              <a:rPr lang="en-US" dirty="0" err="1" smtClean="0"/>
              <a:t>tRNA</a:t>
            </a:r>
            <a:r>
              <a:rPr lang="en-US" dirty="0" smtClean="0"/>
              <a:t> reads the next </a:t>
            </a:r>
            <a:r>
              <a:rPr lang="en-US" dirty="0" err="1" smtClean="0"/>
              <a:t>codon</a:t>
            </a:r>
            <a:r>
              <a:rPr lang="en-US" dirty="0" smtClean="0"/>
              <a:t>, the amino acid attached to it binds with the amino acid on the previous </a:t>
            </a:r>
            <a:r>
              <a:rPr lang="en-US" dirty="0" err="1" smtClean="0"/>
              <a:t>tRNA</a:t>
            </a:r>
            <a:r>
              <a:rPr lang="en-US" dirty="0" smtClean="0"/>
              <a:t> using a peptide bond. The first </a:t>
            </a:r>
            <a:r>
              <a:rPr lang="en-US" dirty="0" err="1" smtClean="0"/>
              <a:t>tRNA</a:t>
            </a:r>
            <a:r>
              <a:rPr lang="en-US" dirty="0" smtClean="0"/>
              <a:t> falls off.</a:t>
            </a:r>
          </a:p>
          <a:p>
            <a:pPr>
              <a:buNone/>
            </a:pPr>
            <a:r>
              <a:rPr lang="en-US" dirty="0" smtClean="0"/>
              <a:t>7. This process continues until the "stop" </a:t>
            </a:r>
            <a:r>
              <a:rPr lang="en-US" dirty="0" err="1" smtClean="0"/>
              <a:t>codon</a:t>
            </a:r>
            <a:r>
              <a:rPr lang="en-US" dirty="0" smtClean="0"/>
              <a:t> is reached.</a:t>
            </a:r>
          </a:p>
          <a:p>
            <a:pPr>
              <a:buNone/>
            </a:pPr>
            <a:r>
              <a:rPr lang="en-US" dirty="0" smtClean="0"/>
              <a:t>8. The amino acid chain folds into a 3 dimensional structure, now a </a:t>
            </a:r>
            <a:r>
              <a:rPr lang="en-US" dirty="0" err="1" smtClean="0"/>
              <a:t>protein.That</a:t>
            </a:r>
            <a:r>
              <a:rPr lang="en-US" dirty="0" smtClean="0"/>
              <a:t> protein can be an enzyme, a hormone, etc.</a:t>
            </a:r>
            <a:endParaRPr lang="en-US" dirty="0"/>
          </a:p>
        </p:txBody>
      </p:sp>
      <p:sp>
        <p:nvSpPr>
          <p:cNvPr id="4" name="Slide Number Placeholder 3"/>
          <p:cNvSpPr>
            <a:spLocks noGrp="1"/>
          </p:cNvSpPr>
          <p:nvPr>
            <p:ph type="sldNum" sz="quarter" idx="10"/>
          </p:nvPr>
        </p:nvSpPr>
        <p:spPr/>
        <p:txBody>
          <a:bodyPr/>
          <a:lstStyle/>
          <a:p>
            <a:fld id="{C18B31DD-E359-4388-903A-8D843B8D6574}"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001000" cy="4527550"/>
          </a:xfrm>
        </p:spPr>
        <p:txBody>
          <a:bodyPr/>
          <a:lstStyle/>
          <a:p>
            <a:r>
              <a:rPr lang="en-US" dirty="0" smtClean="0">
                <a:hlinkClick r:id="rId2"/>
              </a:rPr>
              <a:t>http://www.stolaf.edu/people/giannini/flashanimat/molgenetics/translation.swf</a:t>
            </a:r>
            <a:endParaRPr lang="en-US" dirty="0"/>
          </a:p>
        </p:txBody>
      </p:sp>
      <p:sp>
        <p:nvSpPr>
          <p:cNvPr id="4" name="Slide Number Placeholder 3"/>
          <p:cNvSpPr>
            <a:spLocks noGrp="1"/>
          </p:cNvSpPr>
          <p:nvPr>
            <p:ph type="sldNum" sz="quarter" idx="10"/>
          </p:nvPr>
        </p:nvSpPr>
        <p:spPr/>
        <p:txBody>
          <a:bodyPr/>
          <a:lstStyle/>
          <a:p>
            <a:fld id="{C18B31DD-E359-4388-903A-8D843B8D6574}" type="slidenum">
              <a:rPr lang="en-US" smtClean="0"/>
              <a:pPr/>
              <a:t>27</a:t>
            </a:fld>
            <a:endParaRPr lang="en-US"/>
          </a:p>
        </p:txBody>
      </p:sp>
      <p:pic>
        <p:nvPicPr>
          <p:cNvPr id="61442" name="Picture 2" descr="http://t0.gstatic.com/images?q=tbn:ANd9GcSGptfoQF9EoObmfYb-jMKyg7IepoNItDecVEDcB1aUCD-r7Id0Aw"/>
          <p:cNvPicPr>
            <a:picLocks noChangeAspect="1" noChangeArrowheads="1"/>
          </p:cNvPicPr>
          <p:nvPr/>
        </p:nvPicPr>
        <p:blipFill>
          <a:blip r:embed="rId3" cstate="print"/>
          <a:srcRect/>
          <a:stretch>
            <a:fillRect/>
          </a:stretch>
        </p:blipFill>
        <p:spPr bwMode="auto">
          <a:xfrm>
            <a:off x="1295400" y="1981200"/>
            <a:ext cx="6550330" cy="44958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 </a:t>
            </a:r>
            <a:r>
              <a:rPr lang="en-US" dirty="0" smtClean="0"/>
              <a:t>Replication</a:t>
            </a:r>
            <a:endParaRPr lang="en-US" dirty="0"/>
          </a:p>
        </p:txBody>
      </p:sp>
      <p:sp>
        <p:nvSpPr>
          <p:cNvPr id="3" name="Content Placeholder 2"/>
          <p:cNvSpPr>
            <a:spLocks noGrp="1"/>
          </p:cNvSpPr>
          <p:nvPr>
            <p:ph idx="1"/>
          </p:nvPr>
        </p:nvSpPr>
        <p:spPr/>
        <p:txBody>
          <a:bodyPr/>
          <a:lstStyle/>
          <a:p>
            <a:r>
              <a:rPr lang="en-US" dirty="0"/>
              <a:t>the process by which DNA makes a copy of itself</a:t>
            </a:r>
          </a:p>
          <a:p>
            <a:r>
              <a:rPr lang="en-US" dirty="0" smtClean="0"/>
              <a:t>occurs </a:t>
            </a:r>
            <a:r>
              <a:rPr lang="en-US" dirty="0"/>
              <a:t>during </a:t>
            </a:r>
            <a:r>
              <a:rPr lang="en-US" dirty="0" err="1"/>
              <a:t>interphase</a:t>
            </a:r>
            <a:r>
              <a:rPr lang="en-US" dirty="0"/>
              <a:t>, prior to cell division</a:t>
            </a:r>
          </a:p>
          <a:p>
            <a:endParaRPr lang="en-US" dirty="0"/>
          </a:p>
        </p:txBody>
      </p:sp>
      <p:sp>
        <p:nvSpPr>
          <p:cNvPr id="4" name="Slide Number Placeholder 3"/>
          <p:cNvSpPr>
            <a:spLocks noGrp="1"/>
          </p:cNvSpPr>
          <p:nvPr>
            <p:ph type="sldNum" sz="quarter" idx="10"/>
          </p:nvPr>
        </p:nvSpPr>
        <p:spPr/>
        <p:txBody>
          <a:bodyPr/>
          <a:lstStyle/>
          <a:p>
            <a:fld id="{C18B31DD-E359-4388-903A-8D843B8D6574}" type="slidenum">
              <a:rPr lang="en-US" smtClean="0"/>
              <a:pPr/>
              <a:t>28</a:t>
            </a:fld>
            <a:endParaRPr lang="en-US"/>
          </a:p>
        </p:txBody>
      </p:sp>
      <p:pic>
        <p:nvPicPr>
          <p:cNvPr id="5" name="Picture 4" descr="replication"/>
          <p:cNvPicPr/>
          <p:nvPr/>
        </p:nvPicPr>
        <p:blipFill>
          <a:blip r:embed="rId2" cstate="print"/>
          <a:srcRect/>
          <a:stretch>
            <a:fillRect/>
          </a:stretch>
        </p:blipFill>
        <p:spPr bwMode="auto">
          <a:xfrm>
            <a:off x="4953000" y="1371600"/>
            <a:ext cx="3657600" cy="518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2999"/>
          </a:xfrm>
        </p:spPr>
        <p:txBody>
          <a:bodyPr/>
          <a:lstStyle/>
          <a:p>
            <a:r>
              <a:rPr lang="en-US" dirty="0"/>
              <a:t>1. </a:t>
            </a:r>
            <a:r>
              <a:rPr lang="en-US" b="1" dirty="0"/>
              <a:t>DNA </a:t>
            </a:r>
            <a:r>
              <a:rPr lang="en-US" b="1" dirty="0" err="1"/>
              <a:t>helicase</a:t>
            </a:r>
            <a:r>
              <a:rPr lang="en-US" dirty="0"/>
              <a:t> (enzyme) unwinds the DNA. The junction between the unwound part and the open part is called a </a:t>
            </a:r>
            <a:r>
              <a:rPr lang="en-US" b="1" dirty="0"/>
              <a:t>replication fork</a:t>
            </a:r>
            <a:r>
              <a:rPr lang="en-US" dirty="0"/>
              <a:t>. </a:t>
            </a:r>
            <a:br>
              <a:rPr lang="en-US" dirty="0"/>
            </a:br>
            <a:r>
              <a:rPr lang="en-US" dirty="0"/>
              <a:t>2. </a:t>
            </a:r>
            <a:r>
              <a:rPr lang="en-US" b="1" dirty="0"/>
              <a:t>DNA polymerase</a:t>
            </a:r>
            <a:r>
              <a:rPr lang="en-US" dirty="0"/>
              <a:t> adds the complementary nucleotides and binds the sugars and phosphates. DNA polymerase travels from the 3' to the 5' end.  The DNA is called the </a:t>
            </a:r>
            <a:r>
              <a:rPr lang="en-US" b="1" dirty="0"/>
              <a:t>template</a:t>
            </a:r>
            <a:r>
              <a:rPr lang="en-US" dirty="0"/>
              <a:t> strand. </a:t>
            </a:r>
          </a:p>
        </p:txBody>
      </p:sp>
      <p:sp>
        <p:nvSpPr>
          <p:cNvPr id="4" name="Slide Number Placeholder 3"/>
          <p:cNvSpPr>
            <a:spLocks noGrp="1"/>
          </p:cNvSpPr>
          <p:nvPr>
            <p:ph type="sldNum" sz="quarter" idx="10"/>
          </p:nvPr>
        </p:nvSpPr>
        <p:spPr/>
        <p:txBody>
          <a:bodyPr/>
          <a:lstStyle/>
          <a:p>
            <a:fld id="{C18B31DD-E359-4388-903A-8D843B8D6574}" type="slidenum">
              <a:rPr lang="en-US" smtClean="0"/>
              <a:pPr/>
              <a:t>29</a:t>
            </a:fld>
            <a:endParaRPr lang="en-US"/>
          </a:p>
        </p:txBody>
      </p:sp>
      <p:sp>
        <p:nvSpPr>
          <p:cNvPr id="5" name="Title 1"/>
          <p:cNvSpPr>
            <a:spLocks noGrp="1"/>
          </p:cNvSpPr>
          <p:nvPr>
            <p:ph type="title"/>
          </p:nvPr>
        </p:nvSpPr>
        <p:spPr>
          <a:xfrm>
            <a:off x="457200" y="274638"/>
            <a:ext cx="8229600" cy="1143000"/>
          </a:xfrm>
        </p:spPr>
        <p:txBody>
          <a:bodyPr/>
          <a:lstStyle/>
          <a:p>
            <a:r>
              <a:rPr lang="en-US" dirty="0"/>
              <a:t>DNA </a:t>
            </a:r>
            <a:r>
              <a:rPr lang="en-US" dirty="0" smtClean="0"/>
              <a:t>Replication</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a:t>Bases</a:t>
            </a:r>
          </a:p>
        </p:txBody>
      </p:sp>
      <p:sp>
        <p:nvSpPr>
          <p:cNvPr id="6146" name="Rectangle 2"/>
          <p:cNvSpPr>
            <a:spLocks noGrp="1" noChangeArrowheads="1"/>
          </p:cNvSpPr>
          <p:nvPr>
            <p:ph type="body" idx="1"/>
          </p:nvPr>
        </p:nvSpPr>
        <p:spPr>
          <a:xfrm>
            <a:off x="4648200" y="1598613"/>
            <a:ext cx="4038600" cy="4527550"/>
          </a:xfrm>
          <a:ln/>
        </p:spPr>
        <p:txBody>
          <a:bodyPr/>
          <a:lstStyle/>
          <a:p>
            <a:pPr marL="304800" indent="-304800">
              <a:spcBef>
                <a:spcPct val="0"/>
              </a:spcBef>
            </a:pPr>
            <a:r>
              <a:rPr lang="en-US" sz="2500"/>
              <a:t>1.  The amount of  A, T, G, C varies from species to species</a:t>
            </a:r>
            <a:br>
              <a:rPr lang="en-US" sz="2500"/>
            </a:br>
            <a:r>
              <a:rPr lang="en-US" sz="2500"/>
              <a:t>2.  In each species, the amount of A = T, and the amount of G = C  ----   Base Pair Rule</a:t>
            </a:r>
            <a:br>
              <a:rPr lang="en-US" sz="2500"/>
            </a:br>
            <a:r>
              <a:rPr lang="en-US" sz="2500"/>
              <a:t>Bases come in two types: </a:t>
            </a:r>
            <a:r>
              <a:rPr lang="en-US" sz="2500" b="1"/>
              <a:t>pyrimidines</a:t>
            </a:r>
            <a:r>
              <a:rPr lang="en-US" sz="2500"/>
              <a:t> (cytosine and thymine) and </a:t>
            </a:r>
            <a:r>
              <a:rPr lang="en-US" sz="2500" b="1"/>
              <a:t>purines</a:t>
            </a:r>
            <a:r>
              <a:rPr lang="en-US" sz="2500"/>
              <a:t> (guanine and adenine) </a:t>
            </a:r>
          </a:p>
        </p:txBody>
      </p:sp>
      <p:pic>
        <p:nvPicPr>
          <p:cNvPr id="6147" name="Picture 3"/>
          <p:cNvPicPr>
            <a:picLocks noChangeArrowheads="1"/>
          </p:cNvPicPr>
          <p:nvPr/>
        </p:nvPicPr>
        <p:blipFill>
          <a:blip r:embed="rId2" cstate="print"/>
          <a:srcRect/>
          <a:stretch>
            <a:fillRect/>
          </a:stretch>
        </p:blipFill>
        <p:spPr bwMode="auto">
          <a:xfrm>
            <a:off x="838200" y="1752600"/>
            <a:ext cx="3124200" cy="1981200"/>
          </a:xfrm>
          <a:prstGeom prst="rect">
            <a:avLst/>
          </a:prstGeom>
          <a:noFill/>
          <a:ln w="9525" cap="flat">
            <a:noFill/>
            <a:miter lim="800000"/>
            <a:headEnd/>
            <a:tailEnd/>
          </a:ln>
        </p:spPr>
      </p:pic>
      <p:pic>
        <p:nvPicPr>
          <p:cNvPr id="6148" name="Picture 4"/>
          <p:cNvPicPr>
            <a:picLocks noChangeArrowheads="1"/>
          </p:cNvPicPr>
          <p:nvPr/>
        </p:nvPicPr>
        <p:blipFill>
          <a:blip r:embed="rId3" cstate="print"/>
          <a:srcRect/>
          <a:stretch>
            <a:fillRect/>
          </a:stretch>
        </p:blipFill>
        <p:spPr bwMode="auto">
          <a:xfrm>
            <a:off x="1143000" y="4038600"/>
            <a:ext cx="2895600" cy="1828800"/>
          </a:xfrm>
          <a:prstGeom prst="rect">
            <a:avLst/>
          </a:prstGeom>
          <a:noFill/>
          <a:ln w="9525" cap="flat">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5259387"/>
          </a:xfrm>
        </p:spPr>
        <p:txBody>
          <a:bodyPr/>
          <a:lstStyle/>
          <a:p>
            <a:pPr>
              <a:buNone/>
            </a:pPr>
            <a:r>
              <a:rPr lang="en-US" dirty="0" smtClean="0"/>
              <a:t/>
            </a:r>
            <a:br>
              <a:rPr lang="en-US" dirty="0" smtClean="0"/>
            </a:br>
            <a:r>
              <a:rPr lang="en-US" dirty="0" smtClean="0"/>
              <a:t>3. DNA polymerase adds </a:t>
            </a:r>
            <a:r>
              <a:rPr lang="en-US" b="1" dirty="0" smtClean="0"/>
              <a:t>complementary</a:t>
            </a:r>
            <a:r>
              <a:rPr lang="en-US" dirty="0" smtClean="0"/>
              <a:t> nucleotides on the other side of the ladder. Traveling in the opposite direction. </a:t>
            </a:r>
            <a:br>
              <a:rPr lang="en-US" dirty="0" smtClean="0"/>
            </a:br>
            <a:r>
              <a:rPr lang="en-US" dirty="0" smtClean="0"/>
              <a:t>4. One side is the </a:t>
            </a:r>
            <a:r>
              <a:rPr lang="en-US" b="1" dirty="0" smtClean="0"/>
              <a:t>leading strand</a:t>
            </a:r>
            <a:r>
              <a:rPr lang="en-US" dirty="0" smtClean="0"/>
              <a:t> - it follows the </a:t>
            </a:r>
            <a:r>
              <a:rPr lang="en-US" dirty="0" err="1" smtClean="0"/>
              <a:t>helicase</a:t>
            </a:r>
            <a:r>
              <a:rPr lang="en-US" dirty="0" smtClean="0"/>
              <a:t> as it unwinds. </a:t>
            </a:r>
            <a:br>
              <a:rPr lang="en-US" dirty="0" smtClean="0"/>
            </a:br>
            <a:r>
              <a:rPr lang="en-US" dirty="0" smtClean="0"/>
              <a:t>5. The other side is the </a:t>
            </a:r>
            <a:r>
              <a:rPr lang="en-US" b="1" dirty="0" smtClean="0"/>
              <a:t>lagging strand</a:t>
            </a:r>
            <a:r>
              <a:rPr lang="en-US" dirty="0" smtClean="0"/>
              <a:t> - its moving away from the </a:t>
            </a:r>
            <a:r>
              <a:rPr lang="en-US" dirty="0" err="1" smtClean="0"/>
              <a:t>helicase</a:t>
            </a:r>
            <a:r>
              <a:rPr lang="en-US" dirty="0" smtClean="0"/>
              <a:t> (in the 5' to 3' direction).</a:t>
            </a:r>
          </a:p>
          <a:p>
            <a:endParaRPr lang="en-US" dirty="0"/>
          </a:p>
        </p:txBody>
      </p:sp>
      <p:sp>
        <p:nvSpPr>
          <p:cNvPr id="4" name="Slide Number Placeholder 3"/>
          <p:cNvSpPr>
            <a:spLocks noGrp="1"/>
          </p:cNvSpPr>
          <p:nvPr>
            <p:ph type="sldNum" sz="quarter" idx="10"/>
          </p:nvPr>
        </p:nvSpPr>
        <p:spPr/>
        <p:txBody>
          <a:bodyPr/>
          <a:lstStyle/>
          <a:p>
            <a:fld id="{C18B31DD-E359-4388-903A-8D843B8D6574}" type="slidenum">
              <a:rPr lang="en-US" smtClean="0"/>
              <a:pPr/>
              <a:t>30</a:t>
            </a:fld>
            <a:endParaRPr lang="en-US"/>
          </a:p>
        </p:txBody>
      </p:sp>
      <p:sp>
        <p:nvSpPr>
          <p:cNvPr id="5" name="Title 1"/>
          <p:cNvSpPr>
            <a:spLocks noGrp="1"/>
          </p:cNvSpPr>
          <p:nvPr>
            <p:ph type="title"/>
          </p:nvPr>
        </p:nvSpPr>
        <p:spPr/>
        <p:txBody>
          <a:bodyPr/>
          <a:lstStyle/>
          <a:p>
            <a:r>
              <a:rPr lang="en-US" dirty="0"/>
              <a:t>DNA </a:t>
            </a:r>
            <a:r>
              <a:rPr lang="en-US" dirty="0" smtClean="0"/>
              <a:t>Replication</a:t>
            </a:r>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4527550"/>
          </a:xfrm>
        </p:spPr>
        <p:txBody>
          <a:bodyPr/>
          <a:lstStyle/>
          <a:p>
            <a:r>
              <a:rPr lang="en-US" i="1" dirty="0"/>
              <a:t>Replication is called </a:t>
            </a:r>
            <a:r>
              <a:rPr lang="en-US" b="1" i="1" dirty="0"/>
              <a:t>semi-conservative</a:t>
            </a:r>
            <a:r>
              <a:rPr lang="en-US" i="1" dirty="0"/>
              <a:t>, because one half of the original strand is always saved, or "conserved"</a:t>
            </a:r>
            <a:endParaRPr lang="en-US" dirty="0"/>
          </a:p>
        </p:txBody>
      </p:sp>
      <p:sp>
        <p:nvSpPr>
          <p:cNvPr id="4" name="Slide Number Placeholder 3"/>
          <p:cNvSpPr>
            <a:spLocks noGrp="1"/>
          </p:cNvSpPr>
          <p:nvPr>
            <p:ph type="sldNum" sz="quarter" idx="10"/>
          </p:nvPr>
        </p:nvSpPr>
        <p:spPr/>
        <p:txBody>
          <a:bodyPr/>
          <a:lstStyle/>
          <a:p>
            <a:fld id="{C18B31DD-E359-4388-903A-8D843B8D6574}" type="slidenum">
              <a:rPr lang="en-US" smtClean="0"/>
              <a:pPr/>
              <a:t>31</a:t>
            </a:fld>
            <a:endParaRPr lang="en-US"/>
          </a:p>
        </p:txBody>
      </p:sp>
      <p:pic>
        <p:nvPicPr>
          <p:cNvPr id="66562" name="Picture 2" descr="http://t0.gstatic.com/images?q=tbn:ANd9GcSNtuUPzY5G6tzZUgHx1-4jmONeJYRXDqbWNTZTuwN_aecaV5_X"/>
          <p:cNvPicPr>
            <a:picLocks noChangeAspect="1" noChangeArrowheads="1"/>
          </p:cNvPicPr>
          <p:nvPr/>
        </p:nvPicPr>
        <p:blipFill>
          <a:blip r:embed="rId2" cstate="print"/>
          <a:srcRect/>
          <a:stretch>
            <a:fillRect/>
          </a:stretch>
        </p:blipFill>
        <p:spPr bwMode="auto">
          <a:xfrm>
            <a:off x="762000" y="2740360"/>
            <a:ext cx="7791450" cy="3774740"/>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305800" cy="5897563"/>
          </a:xfrm>
        </p:spPr>
        <p:txBody>
          <a:bodyPr/>
          <a:lstStyle/>
          <a:p>
            <a:r>
              <a:rPr lang="en-US" dirty="0"/>
              <a:t>Problem: it reaches the replication fork, but the </a:t>
            </a:r>
            <a:r>
              <a:rPr lang="en-US" dirty="0" err="1"/>
              <a:t>helicase</a:t>
            </a:r>
            <a:r>
              <a:rPr lang="en-US" dirty="0"/>
              <a:t> is moving in the opposite direction. It stops, and another polymerase binds farther down the chain. </a:t>
            </a:r>
          </a:p>
          <a:p>
            <a:r>
              <a:rPr lang="en-US" dirty="0"/>
              <a:t>This process creates several fragments, called </a:t>
            </a:r>
            <a:r>
              <a:rPr lang="en-US" b="1" dirty="0"/>
              <a:t>Okazaki Fragments</a:t>
            </a:r>
            <a:r>
              <a:rPr lang="en-US" dirty="0"/>
              <a:t>, that are bound together by </a:t>
            </a:r>
            <a:r>
              <a:rPr lang="en-US" b="1" dirty="0"/>
              <a:t>DNA </a:t>
            </a:r>
            <a:r>
              <a:rPr lang="en-US" b="1" dirty="0" err="1"/>
              <a:t>ligase</a:t>
            </a:r>
            <a:r>
              <a:rPr lang="en-US" dirty="0"/>
              <a:t>.</a:t>
            </a:r>
          </a:p>
        </p:txBody>
      </p:sp>
      <p:sp>
        <p:nvSpPr>
          <p:cNvPr id="4" name="Slide Number Placeholder 3"/>
          <p:cNvSpPr>
            <a:spLocks noGrp="1"/>
          </p:cNvSpPr>
          <p:nvPr>
            <p:ph type="sldNum" sz="quarter" idx="10"/>
          </p:nvPr>
        </p:nvSpPr>
        <p:spPr/>
        <p:txBody>
          <a:bodyPr/>
          <a:lstStyle/>
          <a:p>
            <a:fld id="{C18B31DD-E359-4388-903A-8D843B8D6574}" type="slidenum">
              <a:rPr lang="en-US" smtClean="0"/>
              <a:pPr/>
              <a:t>32</a:t>
            </a:fld>
            <a:endParaRPr lang="en-US"/>
          </a:p>
        </p:txBody>
      </p:sp>
      <p:pic>
        <p:nvPicPr>
          <p:cNvPr id="5" name="Picture 4" descr="http://www.biologycorner.com/worksheets/resources/DNA_okazaki"/>
          <p:cNvPicPr/>
          <p:nvPr/>
        </p:nvPicPr>
        <p:blipFill>
          <a:blip r:embed="rId2" cstate="print"/>
          <a:srcRect/>
          <a:stretch>
            <a:fillRect/>
          </a:stretch>
        </p:blipFill>
        <p:spPr bwMode="auto">
          <a:xfrm>
            <a:off x="1371600" y="3684905"/>
            <a:ext cx="7086600" cy="3020695"/>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5821363"/>
          </a:xfrm>
        </p:spPr>
        <p:txBody>
          <a:bodyPr/>
          <a:lstStyle/>
          <a:p>
            <a:r>
              <a:rPr lang="en-US" dirty="0"/>
              <a:t>During replication, there are many points along the DNA that are synthesized at the same time (multiple replication forks). It would take forever to go from one end to the other, it is more efficient to open up several points at one time. </a:t>
            </a:r>
          </a:p>
        </p:txBody>
      </p:sp>
      <p:sp>
        <p:nvSpPr>
          <p:cNvPr id="4" name="Slide Number Placeholder 3"/>
          <p:cNvSpPr>
            <a:spLocks noGrp="1"/>
          </p:cNvSpPr>
          <p:nvPr>
            <p:ph type="sldNum" sz="quarter" idx="10"/>
          </p:nvPr>
        </p:nvSpPr>
        <p:spPr/>
        <p:txBody>
          <a:bodyPr/>
          <a:lstStyle/>
          <a:p>
            <a:fld id="{C18B31DD-E359-4388-903A-8D843B8D6574}" type="slidenum">
              <a:rPr lang="en-US" smtClean="0"/>
              <a:pPr/>
              <a:t>33</a:t>
            </a:fld>
            <a:endParaRPr lang="en-US"/>
          </a:p>
        </p:txBody>
      </p:sp>
      <p:pic>
        <p:nvPicPr>
          <p:cNvPr id="70658" name="Picture 2" descr="http://blog.dearbornschools.org/biologyblog/files/2010/02/Replication-fork.JPG"/>
          <p:cNvPicPr>
            <a:picLocks noChangeAspect="1" noChangeArrowheads="1"/>
          </p:cNvPicPr>
          <p:nvPr/>
        </p:nvPicPr>
        <p:blipFill>
          <a:blip r:embed="rId2" cstate="print"/>
          <a:srcRect/>
          <a:stretch>
            <a:fillRect/>
          </a:stretch>
        </p:blipFill>
        <p:spPr bwMode="auto">
          <a:xfrm>
            <a:off x="4419600" y="2895600"/>
            <a:ext cx="4448175" cy="3695701"/>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4800600" cy="5745163"/>
          </a:xfrm>
        </p:spPr>
        <p:txBody>
          <a:bodyPr/>
          <a:lstStyle/>
          <a:p>
            <a:r>
              <a:rPr lang="en-US" dirty="0"/>
              <a:t>Replication </a:t>
            </a:r>
            <a:r>
              <a:rPr lang="en-US" dirty="0" smtClean="0"/>
              <a:t>Errors</a:t>
            </a:r>
          </a:p>
          <a:p>
            <a:pPr lvl="1"/>
            <a:r>
              <a:rPr lang="en-US" dirty="0" smtClean="0"/>
              <a:t>can </a:t>
            </a:r>
            <a:r>
              <a:rPr lang="en-US" dirty="0"/>
              <a:t>cause a genetic </a:t>
            </a:r>
            <a:r>
              <a:rPr lang="en-US" dirty="0" smtClean="0"/>
              <a:t>MUTATION</a:t>
            </a:r>
          </a:p>
          <a:p>
            <a:pPr lvl="1"/>
            <a:r>
              <a:rPr lang="en-US" dirty="0" smtClean="0"/>
              <a:t>PROOFREADING </a:t>
            </a:r>
            <a:r>
              <a:rPr lang="en-US" dirty="0"/>
              <a:t>by the polymerase prevents </a:t>
            </a:r>
            <a:r>
              <a:rPr lang="en-US" dirty="0" smtClean="0"/>
              <a:t>mismatches</a:t>
            </a:r>
          </a:p>
          <a:p>
            <a:pPr lvl="1"/>
            <a:r>
              <a:rPr lang="en-US" dirty="0" smtClean="0"/>
              <a:t>DNA </a:t>
            </a:r>
            <a:r>
              <a:rPr lang="en-US" dirty="0"/>
              <a:t>REPAIR ENZYMES can repair damaged DNA also</a:t>
            </a:r>
          </a:p>
          <a:p>
            <a:endParaRPr lang="en-US" dirty="0"/>
          </a:p>
        </p:txBody>
      </p:sp>
      <p:sp>
        <p:nvSpPr>
          <p:cNvPr id="4" name="Slide Number Placeholder 3"/>
          <p:cNvSpPr>
            <a:spLocks noGrp="1"/>
          </p:cNvSpPr>
          <p:nvPr>
            <p:ph type="sldNum" sz="quarter" idx="10"/>
          </p:nvPr>
        </p:nvSpPr>
        <p:spPr/>
        <p:txBody>
          <a:bodyPr/>
          <a:lstStyle/>
          <a:p>
            <a:fld id="{C18B31DD-E359-4388-903A-8D843B8D6574}" type="slidenum">
              <a:rPr lang="en-US" smtClean="0"/>
              <a:pPr/>
              <a:t>34</a:t>
            </a:fld>
            <a:endParaRPr lang="en-US"/>
          </a:p>
        </p:txBody>
      </p:sp>
      <p:pic>
        <p:nvPicPr>
          <p:cNvPr id="72706" name="Picture 2" descr="http://t1.gstatic.com/images?q=tbn:ANd9GcS3j_gAgVlxvIDvDUrALbRe1engwv_Xjuv51Giw--s-KbMagjZk"/>
          <p:cNvPicPr>
            <a:picLocks noChangeAspect="1" noChangeArrowheads="1"/>
          </p:cNvPicPr>
          <p:nvPr/>
        </p:nvPicPr>
        <p:blipFill>
          <a:blip r:embed="rId2" cstate="print"/>
          <a:srcRect/>
          <a:stretch>
            <a:fillRect/>
          </a:stretch>
        </p:blipFill>
        <p:spPr bwMode="auto">
          <a:xfrm>
            <a:off x="5181600" y="1066800"/>
            <a:ext cx="3842762" cy="5038726"/>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C18B31DD-E359-4388-903A-8D843B8D6574}" type="slidenum">
              <a:rPr lang="en-US" smtClean="0"/>
              <a:pPr/>
              <a:t>35</a:t>
            </a:fld>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ln/>
        </p:spPr>
        <p:txBody>
          <a:bodyPr/>
          <a:lstStyle/>
          <a:p>
            <a:r>
              <a:rPr lang="en-US"/>
              <a:t>Rosalind Franklin</a:t>
            </a:r>
          </a:p>
        </p:txBody>
      </p:sp>
      <p:sp>
        <p:nvSpPr>
          <p:cNvPr id="7170" name="Rectangle 2"/>
          <p:cNvSpPr>
            <a:spLocks noGrp="1" noChangeArrowheads="1"/>
          </p:cNvSpPr>
          <p:nvPr>
            <p:ph type="body" idx="1"/>
          </p:nvPr>
        </p:nvSpPr>
        <p:spPr>
          <a:xfrm>
            <a:off x="152400" y="1598613"/>
            <a:ext cx="4038600" cy="4527550"/>
          </a:xfrm>
          <a:ln/>
        </p:spPr>
        <p:txBody>
          <a:bodyPr/>
          <a:lstStyle/>
          <a:p>
            <a:pPr marL="304800" indent="-304800">
              <a:spcBef>
                <a:spcPct val="0"/>
              </a:spcBef>
            </a:pPr>
            <a:r>
              <a:rPr lang="en-US" sz="2800"/>
              <a:t>Rosalind </a:t>
            </a:r>
            <a:r>
              <a:rPr lang="en-US" sz="2800" b="1"/>
              <a:t>Franklin</a:t>
            </a:r>
            <a:r>
              <a:rPr lang="en-US" sz="2800"/>
              <a:t> and Wilkins spent time taking </a:t>
            </a:r>
            <a:r>
              <a:rPr lang="en-US" sz="2800" b="1"/>
              <a:t>X-ray diffraction</a:t>
            </a:r>
            <a:r>
              <a:rPr lang="en-US" sz="2800"/>
              <a:t> pictures of the DNA molecule in an attempt to determine the shape of the DNA molecule.</a:t>
            </a:r>
          </a:p>
        </p:txBody>
      </p:sp>
      <p:pic>
        <p:nvPicPr>
          <p:cNvPr id="7171" name="Picture 3"/>
          <p:cNvPicPr>
            <a:picLocks noChangeArrowheads="1"/>
          </p:cNvPicPr>
          <p:nvPr/>
        </p:nvPicPr>
        <p:blipFill>
          <a:blip r:embed="rId2" cstate="print"/>
          <a:srcRect/>
          <a:stretch>
            <a:fillRect/>
          </a:stretch>
        </p:blipFill>
        <p:spPr bwMode="auto">
          <a:xfrm>
            <a:off x="6724650" y="1752600"/>
            <a:ext cx="2190750" cy="2343150"/>
          </a:xfrm>
          <a:prstGeom prst="rect">
            <a:avLst/>
          </a:prstGeom>
          <a:noFill/>
          <a:ln w="9525" cap="flat">
            <a:noFill/>
            <a:miter lim="800000"/>
            <a:headEnd/>
            <a:tailEnd/>
          </a:ln>
        </p:spPr>
      </p:pic>
      <p:pic>
        <p:nvPicPr>
          <p:cNvPr id="7172" name="Picture 4"/>
          <p:cNvPicPr>
            <a:picLocks noChangeArrowheads="1"/>
          </p:cNvPicPr>
          <p:nvPr/>
        </p:nvPicPr>
        <p:blipFill>
          <a:blip r:embed="rId3" cstate="print"/>
          <a:srcRect/>
          <a:stretch>
            <a:fillRect/>
          </a:stretch>
        </p:blipFill>
        <p:spPr bwMode="auto">
          <a:xfrm>
            <a:off x="4114800" y="3505200"/>
            <a:ext cx="2438400" cy="3048000"/>
          </a:xfrm>
          <a:prstGeom prst="rect">
            <a:avLst/>
          </a:prstGeom>
          <a:noFill/>
          <a:ln w="9525" cap="flat">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a:xfrm>
            <a:off x="0" y="0"/>
            <a:ext cx="4572000" cy="6553200"/>
          </a:xfrm>
          <a:ln/>
        </p:spPr>
        <p:txBody>
          <a:bodyPr/>
          <a:lstStyle/>
          <a:p>
            <a:pPr marL="304800" indent="-304800">
              <a:spcBef>
                <a:spcPct val="0"/>
              </a:spcBef>
            </a:pPr>
            <a:r>
              <a:rPr lang="en-US" b="1" dirty="0"/>
              <a:t>Watson and Crick </a:t>
            </a:r>
            <a:r>
              <a:rPr lang="en-US" dirty="0"/>
              <a:t> are credited with finally piecing together all the information previously gathered on the molecule of DNA. They established the structure as a </a:t>
            </a:r>
            <a:r>
              <a:rPr lang="en-US" b="1" dirty="0"/>
              <a:t>double helix</a:t>
            </a:r>
            <a:r>
              <a:rPr lang="en-US" dirty="0"/>
              <a:t> - like a ladder that is twisted. The two sides of the ladder are held together by hydrogen bonds.    </a:t>
            </a:r>
          </a:p>
        </p:txBody>
      </p:sp>
      <p:pic>
        <p:nvPicPr>
          <p:cNvPr id="8194" name="Picture 2"/>
          <p:cNvPicPr>
            <a:picLocks noChangeArrowheads="1"/>
          </p:cNvPicPr>
          <p:nvPr/>
        </p:nvPicPr>
        <p:blipFill>
          <a:blip r:embed="rId2" cstate="print"/>
          <a:srcRect/>
          <a:stretch>
            <a:fillRect/>
          </a:stretch>
        </p:blipFill>
        <p:spPr bwMode="auto">
          <a:xfrm>
            <a:off x="4800600" y="762000"/>
            <a:ext cx="3582988" cy="4343400"/>
          </a:xfrm>
          <a:prstGeom prst="rect">
            <a:avLst/>
          </a:prstGeom>
          <a:noFill/>
          <a:ln w="9525" cap="flat">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ln/>
        </p:spPr>
        <p:txBody>
          <a:bodyPr/>
          <a:lstStyle/>
          <a:p>
            <a:pPr algn="l"/>
            <a:r>
              <a:rPr lang="en-US"/>
              <a:t>DNA</a:t>
            </a:r>
          </a:p>
        </p:txBody>
      </p:sp>
      <p:sp>
        <p:nvSpPr>
          <p:cNvPr id="9218" name="Rectangle 2"/>
          <p:cNvSpPr>
            <a:spLocks noGrp="1" noChangeArrowheads="1"/>
          </p:cNvSpPr>
          <p:nvPr>
            <p:ph type="body" idx="1"/>
          </p:nvPr>
        </p:nvSpPr>
        <p:spPr>
          <a:xfrm>
            <a:off x="457200" y="1524000"/>
            <a:ext cx="4038600" cy="4527550"/>
          </a:xfrm>
          <a:ln/>
        </p:spPr>
        <p:txBody>
          <a:bodyPr/>
          <a:lstStyle/>
          <a:p>
            <a:pPr marL="304800" indent="-304800">
              <a:spcBef>
                <a:spcPct val="0"/>
              </a:spcBef>
            </a:pPr>
            <a:r>
              <a:rPr lang="en-US" sz="2800"/>
              <a:t>The sugar (deoxyribose) and phosphates make up the "backbone" of the DNA molecule. </a:t>
            </a:r>
            <a:br>
              <a:rPr lang="en-US" sz="2800"/>
            </a:br>
            <a:endParaRPr lang="en-US" sz="2800"/>
          </a:p>
        </p:txBody>
      </p:sp>
      <p:pic>
        <p:nvPicPr>
          <p:cNvPr id="9219" name="Picture 3"/>
          <p:cNvPicPr>
            <a:picLocks noChangeAspect="1" noChangeArrowheads="1"/>
          </p:cNvPicPr>
          <p:nvPr/>
        </p:nvPicPr>
        <p:blipFill>
          <a:blip r:embed="rId2" cstate="print"/>
          <a:srcRect/>
          <a:stretch>
            <a:fillRect/>
          </a:stretch>
        </p:blipFill>
        <p:spPr bwMode="auto">
          <a:xfrm>
            <a:off x="4418013" y="381000"/>
            <a:ext cx="4619625" cy="592455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ln/>
        </p:spPr>
        <p:txBody>
          <a:bodyPr/>
          <a:lstStyle/>
          <a:p>
            <a:r>
              <a:rPr lang="en-US"/>
              <a:t>DNA</a:t>
            </a:r>
          </a:p>
        </p:txBody>
      </p:sp>
      <p:sp>
        <p:nvSpPr>
          <p:cNvPr id="10242" name="Rectangle 2"/>
          <p:cNvSpPr>
            <a:spLocks noGrp="1" noChangeArrowheads="1"/>
          </p:cNvSpPr>
          <p:nvPr>
            <p:ph type="body" idx="1"/>
          </p:nvPr>
        </p:nvSpPr>
        <p:spPr>
          <a:xfrm>
            <a:off x="4800600" y="1674813"/>
            <a:ext cx="4038600" cy="4527550"/>
          </a:xfrm>
          <a:ln/>
        </p:spPr>
        <p:txBody>
          <a:bodyPr/>
          <a:lstStyle/>
          <a:p>
            <a:pPr marL="304800" indent="-304800">
              <a:spcBef>
                <a:spcPct val="0"/>
              </a:spcBef>
            </a:pPr>
            <a:r>
              <a:rPr lang="en-US" sz="2800"/>
              <a:t>The phosphate is attached to the 5' carbon (the 5 is a number given to sugar molecules).</a:t>
            </a:r>
          </a:p>
        </p:txBody>
      </p:sp>
      <p:pic>
        <p:nvPicPr>
          <p:cNvPr id="10243" name="Picture 3"/>
          <p:cNvPicPr>
            <a:picLocks noChangeArrowheads="1"/>
          </p:cNvPicPr>
          <p:nvPr/>
        </p:nvPicPr>
        <p:blipFill>
          <a:blip r:embed="rId2" cstate="print"/>
          <a:srcRect/>
          <a:stretch>
            <a:fillRect/>
          </a:stretch>
        </p:blipFill>
        <p:spPr bwMode="auto">
          <a:xfrm>
            <a:off x="228600" y="457200"/>
            <a:ext cx="3581400" cy="6172200"/>
          </a:xfrm>
          <a:prstGeom prst="rect">
            <a:avLst/>
          </a:prstGeom>
          <a:noFill/>
          <a:ln w="9525" cap="flat">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lgn="l"/>
            <a:r>
              <a:rPr lang="en-US"/>
              <a:t>DNA</a:t>
            </a:r>
          </a:p>
        </p:txBody>
      </p:sp>
      <p:sp>
        <p:nvSpPr>
          <p:cNvPr id="11266" name="Rectangle 2"/>
          <p:cNvSpPr>
            <a:spLocks noGrp="1" noChangeArrowheads="1"/>
          </p:cNvSpPr>
          <p:nvPr>
            <p:ph type="body" idx="1"/>
          </p:nvPr>
        </p:nvSpPr>
        <p:spPr>
          <a:xfrm>
            <a:off x="457200" y="1598613"/>
            <a:ext cx="3200400" cy="4527550"/>
          </a:xfrm>
          <a:ln/>
        </p:spPr>
        <p:txBody>
          <a:bodyPr/>
          <a:lstStyle/>
          <a:p>
            <a:pPr marL="304800" indent="-304800">
              <a:spcBef>
                <a:spcPct val="0"/>
              </a:spcBef>
            </a:pPr>
            <a:r>
              <a:rPr lang="en-US" sz="2800"/>
              <a:t>The DNA strand has a free phosphate on the 5' end, and a free sugar on the 3' end - these numbers will become important later. </a:t>
            </a:r>
          </a:p>
        </p:txBody>
      </p:sp>
      <p:pic>
        <p:nvPicPr>
          <p:cNvPr id="11267" name="Picture 3"/>
          <p:cNvPicPr>
            <a:picLocks noChangeAspect="1" noChangeArrowheads="1"/>
          </p:cNvPicPr>
          <p:nvPr/>
        </p:nvPicPr>
        <p:blipFill>
          <a:blip r:embed="rId2" cstate="print"/>
          <a:srcRect/>
          <a:stretch>
            <a:fillRect/>
          </a:stretch>
        </p:blipFill>
        <p:spPr bwMode="auto">
          <a:xfrm>
            <a:off x="3810000" y="514350"/>
            <a:ext cx="5268913" cy="588645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a:t>DNA</a:t>
            </a:r>
          </a:p>
        </p:txBody>
      </p:sp>
      <p:sp>
        <p:nvSpPr>
          <p:cNvPr id="12290" name="Rectangle 2"/>
          <p:cNvSpPr>
            <a:spLocks noGrp="1" noChangeArrowheads="1"/>
          </p:cNvSpPr>
          <p:nvPr>
            <p:ph type="body" idx="1"/>
          </p:nvPr>
        </p:nvSpPr>
        <p:spPr>
          <a:ln/>
        </p:spPr>
        <p:txBody>
          <a:bodyPr/>
          <a:lstStyle/>
          <a:p>
            <a:pPr marL="304800" indent="-304800">
              <a:spcBef>
                <a:spcPct val="0"/>
              </a:spcBef>
            </a:pPr>
            <a:r>
              <a:rPr lang="en-US" sz="3600" b="1"/>
              <a:t>Adenine always pairs with Thymine</a:t>
            </a:r>
            <a:endParaRPr lang="en-US" sz="2800"/>
          </a:p>
          <a:p>
            <a:pPr marL="304800" indent="-304800">
              <a:spcBef>
                <a:spcPts val="900"/>
              </a:spcBef>
            </a:pPr>
            <a:r>
              <a:rPr lang="en-US" sz="3600" b="1"/>
              <a:t>Guanine always pairs with Cytosine</a:t>
            </a:r>
            <a:endParaRPr lang="en-US" sz="3600" b="1">
              <a:ea typeface="ヒラギノ角ゴ ProN W6" charset="0"/>
              <a:cs typeface="ヒラギノ角ゴ ProN W6" charset="0"/>
            </a:endParaRPr>
          </a:p>
        </p:txBody>
      </p:sp>
      <p:pic>
        <p:nvPicPr>
          <p:cNvPr id="12291" name="Picture 3"/>
          <p:cNvPicPr>
            <a:picLocks noChangeAspect="1" noChangeArrowheads="1"/>
          </p:cNvPicPr>
          <p:nvPr/>
        </p:nvPicPr>
        <p:blipFill>
          <a:blip r:embed="rId2" cstate="print"/>
          <a:srcRect/>
          <a:stretch>
            <a:fillRect/>
          </a:stretch>
        </p:blipFill>
        <p:spPr bwMode="auto">
          <a:xfrm>
            <a:off x="4191000" y="1282700"/>
            <a:ext cx="4572000" cy="509905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wo Content">
  <a:themeElements>
    <a:clrScheme name="Default - Two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wo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wo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1950</TotalTime>
  <Pages>0</Pages>
  <Words>775</Words>
  <Characters>0</Characters>
  <Application>Microsoft Office PowerPoint</Application>
  <PresentationFormat>On-screen Show (4:3)</PresentationFormat>
  <Lines>0</Lines>
  <Paragraphs>109</Paragraphs>
  <Slides>35</Slides>
  <Notes>1</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Default - Title Slide</vt:lpstr>
      <vt:lpstr>Default - Two Content</vt:lpstr>
      <vt:lpstr>Default - Title and Content</vt:lpstr>
      <vt:lpstr>Chapter 10</vt:lpstr>
      <vt:lpstr>Slide 2</vt:lpstr>
      <vt:lpstr>Bases</vt:lpstr>
      <vt:lpstr>Rosalind Franklin</vt:lpstr>
      <vt:lpstr>Slide 5</vt:lpstr>
      <vt:lpstr>DNA</vt:lpstr>
      <vt:lpstr>DNA</vt:lpstr>
      <vt:lpstr>DNA</vt:lpstr>
      <vt:lpstr>DNA</vt:lpstr>
      <vt:lpstr>DNA</vt:lpstr>
      <vt:lpstr>DNA</vt:lpstr>
      <vt:lpstr>Slide 12</vt:lpstr>
      <vt:lpstr>Slide 13</vt:lpstr>
      <vt:lpstr>Slide 14</vt:lpstr>
      <vt:lpstr>Slide 15</vt:lpstr>
      <vt:lpstr>Bellwork</vt:lpstr>
      <vt:lpstr>Slide 17</vt:lpstr>
      <vt:lpstr>DNA       RNA</vt:lpstr>
      <vt:lpstr>Codon</vt:lpstr>
      <vt:lpstr>Slide 20</vt:lpstr>
      <vt:lpstr>RNA</vt:lpstr>
      <vt:lpstr>Slide 22</vt:lpstr>
      <vt:lpstr>Slide 23</vt:lpstr>
      <vt:lpstr>Slide 24</vt:lpstr>
      <vt:lpstr>Translation</vt:lpstr>
      <vt:lpstr>Slide 26</vt:lpstr>
      <vt:lpstr>Slide 27</vt:lpstr>
      <vt:lpstr>DNA Replication</vt:lpstr>
      <vt:lpstr>DNA Replication</vt:lpstr>
      <vt:lpstr>DNA Replication</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buttonb</dc:creator>
  <cp:keywords/>
  <dc:description/>
  <cp:lastModifiedBy>brownj</cp:lastModifiedBy>
  <cp:revision>38</cp:revision>
  <dcterms:modified xsi:type="dcterms:W3CDTF">2011-01-04T21:03:07Z</dcterms:modified>
</cp:coreProperties>
</file>